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69"/>
  </p:notesMasterIdLst>
  <p:sldIdLst>
    <p:sldId id="256" r:id="rId2"/>
    <p:sldId id="782" r:id="rId3"/>
    <p:sldId id="778" r:id="rId4"/>
    <p:sldId id="776" r:id="rId5"/>
    <p:sldId id="745" r:id="rId6"/>
    <p:sldId id="746" r:id="rId7"/>
    <p:sldId id="747" r:id="rId8"/>
    <p:sldId id="748" r:id="rId9"/>
    <p:sldId id="749" r:id="rId10"/>
    <p:sldId id="750" r:id="rId11"/>
    <p:sldId id="751" r:id="rId12"/>
    <p:sldId id="752" r:id="rId13"/>
    <p:sldId id="753" r:id="rId14"/>
    <p:sldId id="754" r:id="rId15"/>
    <p:sldId id="755" r:id="rId16"/>
    <p:sldId id="756" r:id="rId17"/>
    <p:sldId id="757" r:id="rId18"/>
    <p:sldId id="758" r:id="rId19"/>
    <p:sldId id="759" r:id="rId20"/>
    <p:sldId id="760" r:id="rId21"/>
    <p:sldId id="761" r:id="rId22"/>
    <p:sldId id="762" r:id="rId23"/>
    <p:sldId id="763" r:id="rId24"/>
    <p:sldId id="764" r:id="rId25"/>
    <p:sldId id="765" r:id="rId26"/>
    <p:sldId id="766" r:id="rId27"/>
    <p:sldId id="767" r:id="rId28"/>
    <p:sldId id="768" r:id="rId29"/>
    <p:sldId id="769" r:id="rId30"/>
    <p:sldId id="770" r:id="rId31"/>
    <p:sldId id="771" r:id="rId32"/>
    <p:sldId id="772" r:id="rId33"/>
    <p:sldId id="773" r:id="rId34"/>
    <p:sldId id="780" r:id="rId35"/>
    <p:sldId id="726" r:id="rId36"/>
    <p:sldId id="727" r:id="rId37"/>
    <p:sldId id="728" r:id="rId38"/>
    <p:sldId id="729" r:id="rId39"/>
    <p:sldId id="730" r:id="rId40"/>
    <p:sldId id="736" r:id="rId41"/>
    <p:sldId id="731" r:id="rId42"/>
    <p:sldId id="732" r:id="rId43"/>
    <p:sldId id="733" r:id="rId44"/>
    <p:sldId id="734" r:id="rId45"/>
    <p:sldId id="735" r:id="rId46"/>
    <p:sldId id="737" r:id="rId47"/>
    <p:sldId id="738" r:id="rId48"/>
    <p:sldId id="739" r:id="rId49"/>
    <p:sldId id="741" r:id="rId50"/>
    <p:sldId id="742" r:id="rId51"/>
    <p:sldId id="743" r:id="rId52"/>
    <p:sldId id="744" r:id="rId53"/>
    <p:sldId id="781" r:id="rId54"/>
    <p:sldId id="740" r:id="rId55"/>
    <p:sldId id="268" r:id="rId56"/>
    <p:sldId id="337" r:id="rId57"/>
    <p:sldId id="338" r:id="rId58"/>
    <p:sldId id="271" r:id="rId59"/>
    <p:sldId id="272" r:id="rId60"/>
    <p:sldId id="273" r:id="rId61"/>
    <p:sldId id="274" r:id="rId62"/>
    <p:sldId id="340" r:id="rId63"/>
    <p:sldId id="275" r:id="rId64"/>
    <p:sldId id="718" r:id="rId65"/>
    <p:sldId id="277" r:id="rId66"/>
    <p:sldId id="341" r:id="rId67"/>
    <p:sldId id="278" r:id="rId68"/>
    <p:sldId id="279" r:id="rId69"/>
    <p:sldId id="280" r:id="rId70"/>
    <p:sldId id="283" r:id="rId71"/>
    <p:sldId id="281" r:id="rId72"/>
    <p:sldId id="282" r:id="rId73"/>
    <p:sldId id="721" r:id="rId74"/>
    <p:sldId id="722" r:id="rId75"/>
    <p:sldId id="723" r:id="rId76"/>
    <p:sldId id="724" r:id="rId77"/>
    <p:sldId id="373" r:id="rId78"/>
    <p:sldId id="404" r:id="rId79"/>
    <p:sldId id="720" r:id="rId80"/>
    <p:sldId id="405" r:id="rId81"/>
    <p:sldId id="406" r:id="rId82"/>
    <p:sldId id="719" r:id="rId83"/>
    <p:sldId id="407" r:id="rId84"/>
    <p:sldId id="725" r:id="rId85"/>
    <p:sldId id="783" r:id="rId86"/>
    <p:sldId id="785" r:id="rId87"/>
    <p:sldId id="786" r:id="rId88"/>
    <p:sldId id="787" r:id="rId89"/>
    <p:sldId id="788" r:id="rId90"/>
    <p:sldId id="789" r:id="rId91"/>
    <p:sldId id="790" r:id="rId92"/>
    <p:sldId id="791" r:id="rId93"/>
    <p:sldId id="792" r:id="rId94"/>
    <p:sldId id="793" r:id="rId95"/>
    <p:sldId id="794" r:id="rId96"/>
    <p:sldId id="795" r:id="rId97"/>
    <p:sldId id="796" r:id="rId98"/>
    <p:sldId id="797" r:id="rId99"/>
    <p:sldId id="798" r:id="rId100"/>
    <p:sldId id="799" r:id="rId101"/>
    <p:sldId id="800" r:id="rId102"/>
    <p:sldId id="801" r:id="rId103"/>
    <p:sldId id="802" r:id="rId104"/>
    <p:sldId id="803" r:id="rId105"/>
    <p:sldId id="804" r:id="rId106"/>
    <p:sldId id="805" r:id="rId107"/>
    <p:sldId id="806" r:id="rId108"/>
    <p:sldId id="807" r:id="rId109"/>
    <p:sldId id="808" r:id="rId110"/>
    <p:sldId id="809" r:id="rId111"/>
    <p:sldId id="810" r:id="rId112"/>
    <p:sldId id="811" r:id="rId113"/>
    <p:sldId id="812" r:id="rId114"/>
    <p:sldId id="813" r:id="rId115"/>
    <p:sldId id="814" r:id="rId116"/>
    <p:sldId id="815" r:id="rId117"/>
    <p:sldId id="816" r:id="rId118"/>
    <p:sldId id="817" r:id="rId119"/>
    <p:sldId id="818" r:id="rId120"/>
    <p:sldId id="819" r:id="rId121"/>
    <p:sldId id="820" r:id="rId122"/>
    <p:sldId id="821" r:id="rId123"/>
    <p:sldId id="822" r:id="rId124"/>
    <p:sldId id="823" r:id="rId125"/>
    <p:sldId id="824" r:id="rId126"/>
    <p:sldId id="825" r:id="rId127"/>
    <p:sldId id="826" r:id="rId128"/>
    <p:sldId id="827" r:id="rId129"/>
    <p:sldId id="828" r:id="rId130"/>
    <p:sldId id="829" r:id="rId131"/>
    <p:sldId id="830" r:id="rId132"/>
    <p:sldId id="831" r:id="rId133"/>
    <p:sldId id="832" r:id="rId134"/>
    <p:sldId id="833" r:id="rId135"/>
    <p:sldId id="834" r:id="rId136"/>
    <p:sldId id="835" r:id="rId137"/>
    <p:sldId id="836" r:id="rId138"/>
    <p:sldId id="837" r:id="rId139"/>
    <p:sldId id="838" r:id="rId140"/>
    <p:sldId id="839" r:id="rId141"/>
    <p:sldId id="840" r:id="rId142"/>
    <p:sldId id="841" r:id="rId143"/>
    <p:sldId id="842" r:id="rId144"/>
    <p:sldId id="843" r:id="rId145"/>
    <p:sldId id="844" r:id="rId146"/>
    <p:sldId id="784" r:id="rId147"/>
    <p:sldId id="914" r:id="rId148"/>
    <p:sldId id="845" r:id="rId149"/>
    <p:sldId id="846" r:id="rId150"/>
    <p:sldId id="847" r:id="rId151"/>
    <p:sldId id="848" r:id="rId152"/>
    <p:sldId id="849" r:id="rId153"/>
    <p:sldId id="850" r:id="rId154"/>
    <p:sldId id="854" r:id="rId155"/>
    <p:sldId id="855" r:id="rId156"/>
    <p:sldId id="856" r:id="rId157"/>
    <p:sldId id="857" r:id="rId158"/>
    <p:sldId id="858" r:id="rId159"/>
    <p:sldId id="859" r:id="rId160"/>
    <p:sldId id="861" r:id="rId161"/>
    <p:sldId id="865" r:id="rId162"/>
    <p:sldId id="867" r:id="rId163"/>
    <p:sldId id="883" r:id="rId164"/>
    <p:sldId id="868" r:id="rId165"/>
    <p:sldId id="869" r:id="rId166"/>
    <p:sldId id="870" r:id="rId167"/>
    <p:sldId id="913" r:id="rId1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6386CB-EEF0-4259-9E16-F2BF78DC230E}" v="50" dt="2019-11-08T15:49:39.888"/>
    <p1510:client id="{1CFD1825-779E-E2AD-B6CA-2DFB5994DD00}" v="368" dt="2019-11-09T03:07:04.212"/>
    <p1510:client id="{3CE823EA-12B1-71EE-B018-A6F3EED41BA8}" v="186" dt="2019-11-09T10:16:42.023"/>
    <p1510:client id="{AE9850D3-8EAE-7DCF-3F6D-DE9EAF4A558E}" v="1713" dt="2019-11-08T08:43:05.890"/>
    <p1510:client id="{B7249888-A154-47C4-9338-3516FEA5545D}" v="610" dt="2019-11-09T16:20:35.5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689"/>
  </p:normalViewPr>
  <p:slideViewPr>
    <p:cSldViewPr snapToGrid="0">
      <p:cViewPr varScale="1">
        <p:scale>
          <a:sx n="90" d="100"/>
          <a:sy n="90" d="100"/>
        </p:scale>
        <p:origin x="232" y="4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microsoft.com/office/2015/10/relationships/revisionInfo" Target="revisionInfo.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ng phan" userId="dfac0ed8ba6f633c" providerId="Windows Live" clId="Web-{B7249888-A154-47C4-9338-3516FEA5545D}"/>
    <pc:docChg chg="addSld delSld modSld">
      <pc:chgData name="hung phan" userId="dfac0ed8ba6f633c" providerId="Windows Live" clId="Web-{B7249888-A154-47C4-9338-3516FEA5545D}" dt="2019-11-09T16:20:35.578" v="588" actId="20577"/>
      <pc:docMkLst>
        <pc:docMk/>
      </pc:docMkLst>
      <pc:sldChg chg="addSp modSp">
        <pc:chgData name="hung phan" userId="dfac0ed8ba6f633c" providerId="Windows Live" clId="Web-{B7249888-A154-47C4-9338-3516FEA5545D}" dt="2019-11-09T16:20:34.547" v="586" actId="20577"/>
        <pc:sldMkLst>
          <pc:docMk/>
          <pc:sldMk cId="109857222" sldId="256"/>
        </pc:sldMkLst>
        <pc:spChg chg="mod">
          <ac:chgData name="hung phan" userId="dfac0ed8ba6f633c" providerId="Windows Live" clId="Web-{B7249888-A154-47C4-9338-3516FEA5545D}" dt="2019-11-09T16:20:30.735" v="581" actId="20577"/>
          <ac:spMkLst>
            <pc:docMk/>
            <pc:sldMk cId="109857222" sldId="256"/>
            <ac:spMk id="3" creationId="{00000000-0000-0000-0000-000000000000}"/>
          </ac:spMkLst>
        </pc:spChg>
        <pc:spChg chg="add mod">
          <ac:chgData name="hung phan" userId="dfac0ed8ba6f633c" providerId="Windows Live" clId="Web-{B7249888-A154-47C4-9338-3516FEA5545D}" dt="2019-11-09T16:20:34.547" v="586" actId="20577"/>
          <ac:spMkLst>
            <pc:docMk/>
            <pc:sldMk cId="109857222" sldId="256"/>
            <ac:spMk id="5" creationId="{8D8428CC-BC58-4C39-B9C2-AA1CCB25CE2E}"/>
          </ac:spMkLst>
        </pc:spChg>
      </pc:sldChg>
      <pc:sldChg chg="del">
        <pc:chgData name="hung phan" userId="dfac0ed8ba6f633c" providerId="Windows Live" clId="Web-{B7249888-A154-47C4-9338-3516FEA5545D}" dt="2019-11-09T15:02:26.025" v="11"/>
        <pc:sldMkLst>
          <pc:docMk/>
          <pc:sldMk cId="3115039535" sldId="294"/>
        </pc:sldMkLst>
      </pc:sldChg>
      <pc:sldChg chg="addSp delSp modSp add replId">
        <pc:chgData name="hung phan" userId="dfac0ed8ba6f633c" providerId="Windows Live" clId="Web-{B7249888-A154-47C4-9338-3516FEA5545D}" dt="2019-11-09T15:02:37.510" v="14" actId="20577"/>
        <pc:sldMkLst>
          <pc:docMk/>
          <pc:sldMk cId="1138515774" sldId="297"/>
        </pc:sldMkLst>
        <pc:spChg chg="mod">
          <ac:chgData name="hung phan" userId="dfac0ed8ba6f633c" providerId="Windows Live" clId="Web-{B7249888-A154-47C4-9338-3516FEA5545D}" dt="2019-11-09T15:01:39.149" v="3" actId="20577"/>
          <ac:spMkLst>
            <pc:docMk/>
            <pc:sldMk cId="1138515774" sldId="297"/>
            <ac:spMk id="2" creationId="{2311B6B3-F56C-4245-9C4E-0D3EFEB4F7E9}"/>
          </ac:spMkLst>
        </pc:spChg>
        <pc:spChg chg="del">
          <ac:chgData name="hung phan" userId="dfac0ed8ba6f633c" providerId="Windows Live" clId="Web-{B7249888-A154-47C4-9338-3516FEA5545D}" dt="2019-11-09T15:01:54.759" v="8"/>
          <ac:spMkLst>
            <pc:docMk/>
            <pc:sldMk cId="1138515774" sldId="297"/>
            <ac:spMk id="3" creationId="{CE85141B-2E62-4761-A9D8-90DA43DB4F1C}"/>
          </ac:spMkLst>
        </pc:spChg>
        <pc:spChg chg="add mod">
          <ac:chgData name="hung phan" userId="dfac0ed8ba6f633c" providerId="Windows Live" clId="Web-{B7249888-A154-47C4-9338-3516FEA5545D}" dt="2019-11-09T15:02:37.510" v="14" actId="20577"/>
          <ac:spMkLst>
            <pc:docMk/>
            <pc:sldMk cId="1138515774" sldId="297"/>
            <ac:spMk id="4" creationId="{44065C43-992E-4AB9-9292-ABF30BBA37AA}"/>
          </ac:spMkLst>
        </pc:spChg>
      </pc:sldChg>
      <pc:sldChg chg="modSp add replId">
        <pc:chgData name="hung phan" userId="dfac0ed8ba6f633c" providerId="Windows Live" clId="Web-{B7249888-A154-47C4-9338-3516FEA5545D}" dt="2019-11-09T15:02:44.932" v="22" actId="20577"/>
        <pc:sldMkLst>
          <pc:docMk/>
          <pc:sldMk cId="1634795409" sldId="298"/>
        </pc:sldMkLst>
        <pc:spChg chg="mod">
          <ac:chgData name="hung phan" userId="dfac0ed8ba6f633c" providerId="Windows Live" clId="Web-{B7249888-A154-47C4-9338-3516FEA5545D}" dt="2019-11-09T15:02:44.932" v="22" actId="20577"/>
          <ac:spMkLst>
            <pc:docMk/>
            <pc:sldMk cId="1634795409" sldId="298"/>
            <ac:spMk id="4" creationId="{44065C43-992E-4AB9-9292-ABF30BBA37AA}"/>
          </ac:spMkLst>
        </pc:spChg>
      </pc:sldChg>
      <pc:sldChg chg="addSp delSp modSp add replId">
        <pc:chgData name="hung phan" userId="dfac0ed8ba6f633c" providerId="Windows Live" clId="Web-{B7249888-A154-47C4-9338-3516FEA5545D}" dt="2019-11-09T15:09:07.445" v="79" actId="1076"/>
        <pc:sldMkLst>
          <pc:docMk/>
          <pc:sldMk cId="495615195" sldId="299"/>
        </pc:sldMkLst>
        <pc:spChg chg="mod">
          <ac:chgData name="hung phan" userId="dfac0ed8ba6f633c" providerId="Windows Live" clId="Web-{B7249888-A154-47C4-9338-3516FEA5545D}" dt="2019-11-09T15:08:18.506" v="57" actId="1076"/>
          <ac:spMkLst>
            <pc:docMk/>
            <pc:sldMk cId="495615195" sldId="299"/>
            <ac:spMk id="2" creationId="{2311B6B3-F56C-4245-9C4E-0D3EFEB4F7E9}"/>
          </ac:spMkLst>
        </pc:spChg>
        <pc:spChg chg="del mod">
          <ac:chgData name="hung phan" userId="dfac0ed8ba6f633c" providerId="Windows Live" clId="Web-{B7249888-A154-47C4-9338-3516FEA5545D}" dt="2019-11-09T15:06:00.501" v="39"/>
          <ac:spMkLst>
            <pc:docMk/>
            <pc:sldMk cId="495615195" sldId="299"/>
            <ac:spMk id="4" creationId="{44065C43-992E-4AB9-9292-ABF30BBA37AA}"/>
          </ac:spMkLst>
        </pc:spChg>
        <pc:spChg chg="add mod">
          <ac:chgData name="hung phan" userId="dfac0ed8ba6f633c" providerId="Windows Live" clId="Web-{B7249888-A154-47C4-9338-3516FEA5545D}" dt="2019-11-09T15:09:07.367" v="74" actId="1076"/>
          <ac:spMkLst>
            <pc:docMk/>
            <pc:sldMk cId="495615195" sldId="299"/>
            <ac:spMk id="5" creationId="{5D9DB098-E7B2-4FAB-8F5F-A6DA838ED199}"/>
          </ac:spMkLst>
        </pc:spChg>
        <pc:spChg chg="add mod">
          <ac:chgData name="hung phan" userId="dfac0ed8ba6f633c" providerId="Windows Live" clId="Web-{B7249888-A154-47C4-9338-3516FEA5545D}" dt="2019-11-09T15:09:07.382" v="75" actId="1076"/>
          <ac:spMkLst>
            <pc:docMk/>
            <pc:sldMk cId="495615195" sldId="299"/>
            <ac:spMk id="6" creationId="{7384722A-96E4-4E14-8512-6D020C298A4D}"/>
          </ac:spMkLst>
        </pc:spChg>
        <pc:spChg chg="add mod">
          <ac:chgData name="hung phan" userId="dfac0ed8ba6f633c" providerId="Windows Live" clId="Web-{B7249888-A154-47C4-9338-3516FEA5545D}" dt="2019-11-09T15:09:07.398" v="76" actId="1076"/>
          <ac:spMkLst>
            <pc:docMk/>
            <pc:sldMk cId="495615195" sldId="299"/>
            <ac:spMk id="7" creationId="{E66F26C2-D7F2-4482-84BA-E7BDC0ED25D2}"/>
          </ac:spMkLst>
        </pc:spChg>
        <pc:spChg chg="add mod">
          <ac:chgData name="hung phan" userId="dfac0ed8ba6f633c" providerId="Windows Live" clId="Web-{B7249888-A154-47C4-9338-3516FEA5545D}" dt="2019-11-09T15:09:07.413" v="77" actId="1076"/>
          <ac:spMkLst>
            <pc:docMk/>
            <pc:sldMk cId="495615195" sldId="299"/>
            <ac:spMk id="8" creationId="{3B561591-0BBE-4755-A4CB-41F219D13EE1}"/>
          </ac:spMkLst>
        </pc:spChg>
        <pc:spChg chg="add mod">
          <ac:chgData name="hung phan" userId="dfac0ed8ba6f633c" providerId="Windows Live" clId="Web-{B7249888-A154-47C4-9338-3516FEA5545D}" dt="2019-11-09T15:09:07.429" v="78" actId="1076"/>
          <ac:spMkLst>
            <pc:docMk/>
            <pc:sldMk cId="495615195" sldId="299"/>
            <ac:spMk id="9" creationId="{931D5E94-52A5-4E5B-AB90-711F591E8D30}"/>
          </ac:spMkLst>
        </pc:spChg>
        <pc:spChg chg="add mod">
          <ac:chgData name="hung phan" userId="dfac0ed8ba6f633c" providerId="Windows Live" clId="Web-{B7249888-A154-47C4-9338-3516FEA5545D}" dt="2019-11-09T15:09:07.445" v="79" actId="1076"/>
          <ac:spMkLst>
            <pc:docMk/>
            <pc:sldMk cId="495615195" sldId="299"/>
            <ac:spMk id="10" creationId="{637B3358-C09F-4E81-A03B-4FAE186FF5CB}"/>
          </ac:spMkLst>
        </pc:spChg>
        <pc:spChg chg="add del mod">
          <ac:chgData name="hung phan" userId="dfac0ed8ba6f633c" providerId="Windows Live" clId="Web-{B7249888-A154-47C4-9338-3516FEA5545D}" dt="2019-11-09T15:08:29.772" v="59"/>
          <ac:spMkLst>
            <pc:docMk/>
            <pc:sldMk cId="495615195" sldId="299"/>
            <ac:spMk id="11" creationId="{37CE825C-2230-4E66-8596-DEEF82DF6EDA}"/>
          </ac:spMkLst>
        </pc:spChg>
      </pc:sldChg>
      <pc:sldChg chg="delSp modSp add replId">
        <pc:chgData name="hung phan" userId="dfac0ed8ba6f633c" providerId="Windows Live" clId="Web-{B7249888-A154-47C4-9338-3516FEA5545D}" dt="2019-11-09T15:31:39.568" v="272" actId="20577"/>
        <pc:sldMkLst>
          <pc:docMk/>
          <pc:sldMk cId="219061605" sldId="300"/>
        </pc:sldMkLst>
        <pc:spChg chg="del">
          <ac:chgData name="hung phan" userId="dfac0ed8ba6f633c" providerId="Windows Live" clId="Web-{B7249888-A154-47C4-9338-3516FEA5545D}" dt="2019-11-09T15:08:34.475" v="60"/>
          <ac:spMkLst>
            <pc:docMk/>
            <pc:sldMk cId="219061605" sldId="300"/>
            <ac:spMk id="5" creationId="{5D9DB098-E7B2-4FAB-8F5F-A6DA838ED199}"/>
          </ac:spMkLst>
        </pc:spChg>
        <pc:spChg chg="del">
          <ac:chgData name="hung phan" userId="dfac0ed8ba6f633c" providerId="Windows Live" clId="Web-{B7249888-A154-47C4-9338-3516FEA5545D}" dt="2019-11-09T15:08:38.022" v="65"/>
          <ac:spMkLst>
            <pc:docMk/>
            <pc:sldMk cId="219061605" sldId="300"/>
            <ac:spMk id="6" creationId="{7384722A-96E4-4E14-8512-6D020C298A4D}"/>
          </ac:spMkLst>
        </pc:spChg>
        <pc:spChg chg="del">
          <ac:chgData name="hung phan" userId="dfac0ed8ba6f633c" providerId="Windows Live" clId="Web-{B7249888-A154-47C4-9338-3516FEA5545D}" dt="2019-11-09T15:08:38.022" v="64"/>
          <ac:spMkLst>
            <pc:docMk/>
            <pc:sldMk cId="219061605" sldId="300"/>
            <ac:spMk id="7" creationId="{E66F26C2-D7F2-4482-84BA-E7BDC0ED25D2}"/>
          </ac:spMkLst>
        </pc:spChg>
        <pc:spChg chg="del">
          <ac:chgData name="hung phan" userId="dfac0ed8ba6f633c" providerId="Windows Live" clId="Web-{B7249888-A154-47C4-9338-3516FEA5545D}" dt="2019-11-09T15:08:38.022" v="63"/>
          <ac:spMkLst>
            <pc:docMk/>
            <pc:sldMk cId="219061605" sldId="300"/>
            <ac:spMk id="8" creationId="{3B561591-0BBE-4755-A4CB-41F219D13EE1}"/>
          </ac:spMkLst>
        </pc:spChg>
        <pc:spChg chg="del">
          <ac:chgData name="hung phan" userId="dfac0ed8ba6f633c" providerId="Windows Live" clId="Web-{B7249888-A154-47C4-9338-3516FEA5545D}" dt="2019-11-09T15:08:38.022" v="62"/>
          <ac:spMkLst>
            <pc:docMk/>
            <pc:sldMk cId="219061605" sldId="300"/>
            <ac:spMk id="9" creationId="{931D5E94-52A5-4E5B-AB90-711F591E8D30}"/>
          </ac:spMkLst>
        </pc:spChg>
        <pc:spChg chg="del">
          <ac:chgData name="hung phan" userId="dfac0ed8ba6f633c" providerId="Windows Live" clId="Web-{B7249888-A154-47C4-9338-3516FEA5545D}" dt="2019-11-09T15:08:38.022" v="61"/>
          <ac:spMkLst>
            <pc:docMk/>
            <pc:sldMk cId="219061605" sldId="300"/>
            <ac:spMk id="10" creationId="{637B3358-C09F-4E81-A03B-4FAE186FF5CB}"/>
          </ac:spMkLst>
        </pc:spChg>
        <pc:spChg chg="mod">
          <ac:chgData name="hung phan" userId="dfac0ed8ba6f633c" providerId="Windows Live" clId="Web-{B7249888-A154-47C4-9338-3516FEA5545D}" dt="2019-11-09T15:31:39.568" v="272" actId="20577"/>
          <ac:spMkLst>
            <pc:docMk/>
            <pc:sldMk cId="219061605" sldId="300"/>
            <ac:spMk id="11" creationId="{37CE825C-2230-4E66-8596-DEEF82DF6EDA}"/>
          </ac:spMkLst>
        </pc:spChg>
      </pc:sldChg>
      <pc:sldChg chg="addSp delSp modSp add replId">
        <pc:chgData name="hung phan" userId="dfac0ed8ba6f633c" providerId="Windows Live" clId="Web-{B7249888-A154-47C4-9338-3516FEA5545D}" dt="2019-11-09T15:15:02.206" v="88" actId="1076"/>
        <pc:sldMkLst>
          <pc:docMk/>
          <pc:sldMk cId="2041603964" sldId="301"/>
        </pc:sldMkLst>
        <pc:spChg chg="mod">
          <ac:chgData name="hung phan" userId="dfac0ed8ba6f633c" providerId="Windows Live" clId="Web-{B7249888-A154-47C4-9338-3516FEA5545D}" dt="2019-11-09T15:14:49.409" v="83" actId="20577"/>
          <ac:spMkLst>
            <pc:docMk/>
            <pc:sldMk cId="2041603964" sldId="301"/>
            <ac:spMk id="2" creationId="{2311B6B3-F56C-4245-9C4E-0D3EFEB4F7E9}"/>
          </ac:spMkLst>
        </pc:spChg>
        <pc:spChg chg="add mod">
          <ac:chgData name="hung phan" userId="dfac0ed8ba6f633c" providerId="Windows Live" clId="Web-{B7249888-A154-47C4-9338-3516FEA5545D}" dt="2019-11-09T15:15:02.206" v="88" actId="1076"/>
          <ac:spMkLst>
            <pc:docMk/>
            <pc:sldMk cId="2041603964" sldId="301"/>
            <ac:spMk id="4" creationId="{A8B9518B-032C-4D05-9C50-7E82BA421C49}"/>
          </ac:spMkLst>
        </pc:spChg>
        <pc:spChg chg="del">
          <ac:chgData name="hung phan" userId="dfac0ed8ba6f633c" providerId="Windows Live" clId="Web-{B7249888-A154-47C4-9338-3516FEA5545D}" dt="2019-11-09T15:14:54.987" v="86"/>
          <ac:spMkLst>
            <pc:docMk/>
            <pc:sldMk cId="2041603964" sldId="301"/>
            <ac:spMk id="11" creationId="{37CE825C-2230-4E66-8596-DEEF82DF6EDA}"/>
          </ac:spMkLst>
        </pc:spChg>
      </pc:sldChg>
      <pc:sldChg chg="addSp delSp modSp add replId">
        <pc:chgData name="hung phan" userId="dfac0ed8ba6f633c" providerId="Windows Live" clId="Web-{B7249888-A154-47C4-9338-3516FEA5545D}" dt="2019-11-09T15:16:03.646" v="101" actId="1076"/>
        <pc:sldMkLst>
          <pc:docMk/>
          <pc:sldMk cId="2596494947" sldId="302"/>
        </pc:sldMkLst>
        <pc:spChg chg="mod">
          <ac:chgData name="hung phan" userId="dfac0ed8ba6f633c" providerId="Windows Live" clId="Web-{B7249888-A154-47C4-9338-3516FEA5545D}" dt="2019-11-09T15:15:18.582" v="92" actId="20577"/>
          <ac:spMkLst>
            <pc:docMk/>
            <pc:sldMk cId="2596494947" sldId="302"/>
            <ac:spMk id="2" creationId="{2311B6B3-F56C-4245-9C4E-0D3EFEB4F7E9}"/>
          </ac:spMkLst>
        </pc:spChg>
        <pc:spChg chg="del">
          <ac:chgData name="hung phan" userId="dfac0ed8ba6f633c" providerId="Windows Live" clId="Web-{B7249888-A154-47C4-9338-3516FEA5545D}" dt="2019-11-09T15:15:36.614" v="95"/>
          <ac:spMkLst>
            <pc:docMk/>
            <pc:sldMk cId="2596494947" sldId="302"/>
            <ac:spMk id="4" creationId="{A8B9518B-032C-4D05-9C50-7E82BA421C49}"/>
          </ac:spMkLst>
        </pc:spChg>
        <pc:spChg chg="add mod">
          <ac:chgData name="hung phan" userId="dfac0ed8ba6f633c" providerId="Windows Live" clId="Web-{B7249888-A154-47C4-9338-3516FEA5545D}" dt="2019-11-09T15:16:03.646" v="101" actId="1076"/>
          <ac:spMkLst>
            <pc:docMk/>
            <pc:sldMk cId="2596494947" sldId="302"/>
            <ac:spMk id="5" creationId="{F7FFE722-8F1B-4C7D-BFFF-0812187E5F13}"/>
          </ac:spMkLst>
        </pc:spChg>
      </pc:sldChg>
      <pc:sldChg chg="addSp delSp modSp add replId">
        <pc:chgData name="hung phan" userId="dfac0ed8ba6f633c" providerId="Windows Live" clId="Web-{B7249888-A154-47C4-9338-3516FEA5545D}" dt="2019-11-09T15:31:31.036" v="269" actId="20577"/>
        <pc:sldMkLst>
          <pc:docMk/>
          <pc:sldMk cId="1458803292" sldId="303"/>
        </pc:sldMkLst>
        <pc:spChg chg="mod">
          <ac:chgData name="hung phan" userId="dfac0ed8ba6f633c" providerId="Windows Live" clId="Web-{B7249888-A154-47C4-9338-3516FEA5545D}" dt="2019-11-09T15:16:34.819" v="105" actId="20577"/>
          <ac:spMkLst>
            <pc:docMk/>
            <pc:sldMk cId="1458803292" sldId="303"/>
            <ac:spMk id="2" creationId="{2311B6B3-F56C-4245-9C4E-0D3EFEB4F7E9}"/>
          </ac:spMkLst>
        </pc:spChg>
        <pc:spChg chg="add mod">
          <ac:chgData name="hung phan" userId="dfac0ed8ba6f633c" providerId="Windows Live" clId="Web-{B7249888-A154-47C4-9338-3516FEA5545D}" dt="2019-11-09T15:31:31.036" v="269" actId="20577"/>
          <ac:spMkLst>
            <pc:docMk/>
            <pc:sldMk cId="1458803292" sldId="303"/>
            <ac:spMk id="4" creationId="{C42E70EA-EBF6-4BC8-850D-9129D3415C94}"/>
          </ac:spMkLst>
        </pc:spChg>
        <pc:spChg chg="del">
          <ac:chgData name="hung phan" userId="dfac0ed8ba6f633c" providerId="Windows Live" clId="Web-{B7249888-A154-47C4-9338-3516FEA5545D}" dt="2019-11-09T15:16:42.382" v="108"/>
          <ac:spMkLst>
            <pc:docMk/>
            <pc:sldMk cId="1458803292" sldId="303"/>
            <ac:spMk id="5" creationId="{F7FFE722-8F1B-4C7D-BFFF-0812187E5F13}"/>
          </ac:spMkLst>
        </pc:spChg>
      </pc:sldChg>
      <pc:sldChg chg="addSp delSp modSp add replId">
        <pc:chgData name="hung phan" userId="dfac0ed8ba6f633c" providerId="Windows Live" clId="Web-{B7249888-A154-47C4-9338-3516FEA5545D}" dt="2019-11-09T15:21:18.359" v="161" actId="14100"/>
        <pc:sldMkLst>
          <pc:docMk/>
          <pc:sldMk cId="3497180085" sldId="304"/>
        </pc:sldMkLst>
        <pc:spChg chg="mod">
          <ac:chgData name="hung phan" userId="dfac0ed8ba6f633c" providerId="Windows Live" clId="Web-{B7249888-A154-47C4-9338-3516FEA5545D}" dt="2019-11-09T15:18:15.228" v="128" actId="20577"/>
          <ac:spMkLst>
            <pc:docMk/>
            <pc:sldMk cId="3497180085" sldId="304"/>
            <ac:spMk id="2" creationId="{2311B6B3-F56C-4245-9C4E-0D3EFEB4F7E9}"/>
          </ac:spMkLst>
        </pc:spChg>
        <pc:spChg chg="del">
          <ac:chgData name="hung phan" userId="dfac0ed8ba6f633c" providerId="Windows Live" clId="Web-{B7249888-A154-47C4-9338-3516FEA5545D}" dt="2019-11-09T15:18:20.213" v="131"/>
          <ac:spMkLst>
            <pc:docMk/>
            <pc:sldMk cId="3497180085" sldId="304"/>
            <ac:spMk id="4" creationId="{C42E70EA-EBF6-4BC8-850D-9129D3415C94}"/>
          </ac:spMkLst>
        </pc:spChg>
        <pc:spChg chg="add del mod">
          <ac:chgData name="hung phan" userId="dfac0ed8ba6f633c" providerId="Windows Live" clId="Web-{B7249888-A154-47C4-9338-3516FEA5545D}" dt="2019-11-09T15:20:17.795" v="155"/>
          <ac:spMkLst>
            <pc:docMk/>
            <pc:sldMk cId="3497180085" sldId="304"/>
            <ac:spMk id="5" creationId="{544E4AED-DEAD-4B6E-A164-325B94F51E58}"/>
          </ac:spMkLst>
        </pc:spChg>
        <pc:spChg chg="add del mod">
          <ac:chgData name="hung phan" userId="dfac0ed8ba6f633c" providerId="Windows Live" clId="Web-{B7249888-A154-47C4-9338-3516FEA5545D}" dt="2019-11-09T15:20:19.295" v="156"/>
          <ac:spMkLst>
            <pc:docMk/>
            <pc:sldMk cId="3497180085" sldId="304"/>
            <ac:spMk id="6" creationId="{A71F80F0-FF69-4576-BA6F-35ABF553EDC8}"/>
          </ac:spMkLst>
        </pc:spChg>
        <pc:picChg chg="add mod">
          <ac:chgData name="hung phan" userId="dfac0ed8ba6f633c" providerId="Windows Live" clId="Web-{B7249888-A154-47C4-9338-3516FEA5545D}" dt="2019-11-09T15:21:18.359" v="161" actId="14100"/>
          <ac:picMkLst>
            <pc:docMk/>
            <pc:sldMk cId="3497180085" sldId="304"/>
            <ac:picMk id="3" creationId="{C0AD78C1-7541-4F9F-89C8-8ECB70972B80}"/>
          </ac:picMkLst>
        </pc:picChg>
      </pc:sldChg>
      <pc:sldChg chg="addSp delSp modSp add del replId">
        <pc:chgData name="hung phan" userId="dfac0ed8ba6f633c" providerId="Windows Live" clId="Web-{B7249888-A154-47C4-9338-3516FEA5545D}" dt="2019-11-09T15:20:11.670" v="154"/>
        <pc:sldMkLst>
          <pc:docMk/>
          <pc:sldMk cId="430334483" sldId="305"/>
        </pc:sldMkLst>
        <pc:spChg chg="mod">
          <ac:chgData name="hung phan" userId="dfac0ed8ba6f633c" providerId="Windows Live" clId="Web-{B7249888-A154-47C4-9338-3516FEA5545D}" dt="2019-11-09T15:20:07.013" v="153" actId="20577"/>
          <ac:spMkLst>
            <pc:docMk/>
            <pc:sldMk cId="430334483" sldId="305"/>
            <ac:spMk id="2" creationId="{2311B6B3-F56C-4245-9C4E-0D3EFEB4F7E9}"/>
          </ac:spMkLst>
        </pc:spChg>
        <pc:spChg chg="add del">
          <ac:chgData name="hung phan" userId="dfac0ed8ba6f633c" providerId="Windows Live" clId="Web-{B7249888-A154-47C4-9338-3516FEA5545D}" dt="2019-11-09T15:19:55.357" v="147"/>
          <ac:spMkLst>
            <pc:docMk/>
            <pc:sldMk cId="430334483" sldId="305"/>
            <ac:spMk id="5" creationId="{544E4AED-DEAD-4B6E-A164-325B94F51E58}"/>
          </ac:spMkLst>
        </pc:spChg>
        <pc:spChg chg="add del">
          <ac:chgData name="hung phan" userId="dfac0ed8ba6f633c" providerId="Windows Live" clId="Web-{B7249888-A154-47C4-9338-3516FEA5545D}" dt="2019-11-09T15:19:59.951" v="148"/>
          <ac:spMkLst>
            <pc:docMk/>
            <pc:sldMk cId="430334483" sldId="305"/>
            <ac:spMk id="6" creationId="{A71F80F0-FF69-4576-BA6F-35ABF553EDC8}"/>
          </ac:spMkLst>
        </pc:spChg>
        <pc:spChg chg="add">
          <ac:chgData name="hung phan" userId="dfac0ed8ba6f633c" providerId="Windows Live" clId="Web-{B7249888-A154-47C4-9338-3516FEA5545D}" dt="2019-11-09T15:19:33.622" v="145"/>
          <ac:spMkLst>
            <pc:docMk/>
            <pc:sldMk cId="430334483" sldId="305"/>
            <ac:spMk id="7" creationId="{A5D4CD46-4F8A-48B4-8840-FE1EFCD7DEC7}"/>
          </ac:spMkLst>
        </pc:spChg>
        <pc:spChg chg="add">
          <ac:chgData name="hung phan" userId="dfac0ed8ba6f633c" providerId="Windows Live" clId="Web-{B7249888-A154-47C4-9338-3516FEA5545D}" dt="2019-11-09T15:19:33.622" v="145"/>
          <ac:spMkLst>
            <pc:docMk/>
            <pc:sldMk cId="430334483" sldId="305"/>
            <ac:spMk id="8" creationId="{5149DEB6-4372-4F85-989D-7BF0A99281E3}"/>
          </ac:spMkLst>
        </pc:spChg>
        <pc:spChg chg="add">
          <ac:chgData name="hung phan" userId="dfac0ed8ba6f633c" providerId="Windows Live" clId="Web-{B7249888-A154-47C4-9338-3516FEA5545D}" dt="2019-11-09T15:19:33.622" v="145"/>
          <ac:spMkLst>
            <pc:docMk/>
            <pc:sldMk cId="430334483" sldId="305"/>
            <ac:spMk id="9" creationId="{AEC99620-4FAC-48A4-BB11-5254C630A31F}"/>
          </ac:spMkLst>
        </pc:spChg>
        <pc:spChg chg="add">
          <ac:chgData name="hung phan" userId="dfac0ed8ba6f633c" providerId="Windows Live" clId="Web-{B7249888-A154-47C4-9338-3516FEA5545D}" dt="2019-11-09T15:19:33.622" v="145"/>
          <ac:spMkLst>
            <pc:docMk/>
            <pc:sldMk cId="430334483" sldId="305"/>
            <ac:spMk id="10" creationId="{7F5AC40B-6177-4681-8E51-469AEF87A849}"/>
          </ac:spMkLst>
        </pc:spChg>
        <pc:spChg chg="add">
          <ac:chgData name="hung phan" userId="dfac0ed8ba6f633c" providerId="Windows Live" clId="Web-{B7249888-A154-47C4-9338-3516FEA5545D}" dt="2019-11-09T15:19:33.622" v="145"/>
          <ac:spMkLst>
            <pc:docMk/>
            <pc:sldMk cId="430334483" sldId="305"/>
            <ac:spMk id="11" creationId="{9A7CD038-925F-4079-8556-E9065FF5E2DF}"/>
          </ac:spMkLst>
        </pc:spChg>
        <pc:spChg chg="add">
          <ac:chgData name="hung phan" userId="dfac0ed8ba6f633c" providerId="Windows Live" clId="Web-{B7249888-A154-47C4-9338-3516FEA5545D}" dt="2019-11-09T15:19:33.622" v="145"/>
          <ac:spMkLst>
            <pc:docMk/>
            <pc:sldMk cId="430334483" sldId="305"/>
            <ac:spMk id="12" creationId="{3F19F584-46FC-47BB-BE59-295E0B64ECD1}"/>
          </ac:spMkLst>
        </pc:spChg>
        <pc:spChg chg="add">
          <ac:chgData name="hung phan" userId="dfac0ed8ba6f633c" providerId="Windows Live" clId="Web-{B7249888-A154-47C4-9338-3516FEA5545D}" dt="2019-11-09T15:19:33.622" v="145"/>
          <ac:spMkLst>
            <pc:docMk/>
            <pc:sldMk cId="430334483" sldId="305"/>
            <ac:spMk id="13" creationId="{16AB315B-00FC-4354-A9E4-5FB6812407CD}"/>
          </ac:spMkLst>
        </pc:spChg>
        <pc:spChg chg="add">
          <ac:chgData name="hung phan" userId="dfac0ed8ba6f633c" providerId="Windows Live" clId="Web-{B7249888-A154-47C4-9338-3516FEA5545D}" dt="2019-11-09T15:19:33.622" v="145"/>
          <ac:spMkLst>
            <pc:docMk/>
            <pc:sldMk cId="430334483" sldId="305"/>
            <ac:spMk id="14" creationId="{D9163FCA-4CB7-4230-AA34-127EE9887E84}"/>
          </ac:spMkLst>
        </pc:spChg>
        <pc:spChg chg="add">
          <ac:chgData name="hung phan" userId="dfac0ed8ba6f633c" providerId="Windows Live" clId="Web-{B7249888-A154-47C4-9338-3516FEA5545D}" dt="2019-11-09T15:19:33.622" v="145"/>
          <ac:spMkLst>
            <pc:docMk/>
            <pc:sldMk cId="430334483" sldId="305"/>
            <ac:spMk id="15" creationId="{7110EF6E-CB81-4018-8005-196677347E1F}"/>
          </ac:spMkLst>
        </pc:spChg>
        <pc:spChg chg="add">
          <ac:chgData name="hung phan" userId="dfac0ed8ba6f633c" providerId="Windows Live" clId="Web-{B7249888-A154-47C4-9338-3516FEA5545D}" dt="2019-11-09T15:19:33.622" v="145"/>
          <ac:spMkLst>
            <pc:docMk/>
            <pc:sldMk cId="430334483" sldId="305"/>
            <ac:spMk id="16" creationId="{1121D1ED-C49F-47B0-A01B-1AAB7ECB8549}"/>
          </ac:spMkLst>
        </pc:spChg>
        <pc:spChg chg="add">
          <ac:chgData name="hung phan" userId="dfac0ed8ba6f633c" providerId="Windows Live" clId="Web-{B7249888-A154-47C4-9338-3516FEA5545D}" dt="2019-11-09T15:19:33.622" v="145"/>
          <ac:spMkLst>
            <pc:docMk/>
            <pc:sldMk cId="430334483" sldId="305"/>
            <ac:spMk id="17" creationId="{671FFE88-1EE2-4548-BB6D-8A1607B9CDBE}"/>
          </ac:spMkLst>
        </pc:spChg>
        <pc:spChg chg="add">
          <ac:chgData name="hung phan" userId="dfac0ed8ba6f633c" providerId="Windows Live" clId="Web-{B7249888-A154-47C4-9338-3516FEA5545D}" dt="2019-11-09T15:19:33.622" v="145"/>
          <ac:spMkLst>
            <pc:docMk/>
            <pc:sldMk cId="430334483" sldId="305"/>
            <ac:spMk id="18" creationId="{D4D050A6-57AD-441D-9D84-B97D30A6F479}"/>
          </ac:spMkLst>
        </pc:spChg>
        <pc:spChg chg="add">
          <ac:chgData name="hung phan" userId="dfac0ed8ba6f633c" providerId="Windows Live" clId="Web-{B7249888-A154-47C4-9338-3516FEA5545D}" dt="2019-11-09T15:19:33.622" v="145"/>
          <ac:spMkLst>
            <pc:docMk/>
            <pc:sldMk cId="430334483" sldId="305"/>
            <ac:spMk id="19" creationId="{FAAB6884-25BA-4CC8-8C45-5CBBFC9BF1F5}"/>
          </ac:spMkLst>
        </pc:spChg>
        <pc:spChg chg="add">
          <ac:chgData name="hung phan" userId="dfac0ed8ba6f633c" providerId="Windows Live" clId="Web-{B7249888-A154-47C4-9338-3516FEA5545D}" dt="2019-11-09T15:19:33.622" v="145"/>
          <ac:spMkLst>
            <pc:docMk/>
            <pc:sldMk cId="430334483" sldId="305"/>
            <ac:spMk id="20" creationId="{E4A657CA-B73F-4CAA-83C4-55F5007974D6}"/>
          </ac:spMkLst>
        </pc:spChg>
        <pc:spChg chg="add">
          <ac:chgData name="hung phan" userId="dfac0ed8ba6f633c" providerId="Windows Live" clId="Web-{B7249888-A154-47C4-9338-3516FEA5545D}" dt="2019-11-09T15:19:33.622" v="145"/>
          <ac:spMkLst>
            <pc:docMk/>
            <pc:sldMk cId="430334483" sldId="305"/>
            <ac:spMk id="21" creationId="{CD484C84-D1D9-4ED5-8E38-09E607039DA3}"/>
          </ac:spMkLst>
        </pc:spChg>
        <pc:spChg chg="add">
          <ac:chgData name="hung phan" userId="dfac0ed8ba6f633c" providerId="Windows Live" clId="Web-{B7249888-A154-47C4-9338-3516FEA5545D}" dt="2019-11-09T15:19:33.622" v="145"/>
          <ac:spMkLst>
            <pc:docMk/>
            <pc:sldMk cId="430334483" sldId="305"/>
            <ac:spMk id="24" creationId="{D0AF3F75-2CE1-4806-B554-48C814FFAA06}"/>
          </ac:spMkLst>
        </pc:spChg>
        <pc:spChg chg="add">
          <ac:chgData name="hung phan" userId="dfac0ed8ba6f633c" providerId="Windows Live" clId="Web-{B7249888-A154-47C4-9338-3516FEA5545D}" dt="2019-11-09T15:19:33.622" v="145"/>
          <ac:spMkLst>
            <pc:docMk/>
            <pc:sldMk cId="430334483" sldId="305"/>
            <ac:spMk id="25" creationId="{FB98A745-B2DB-4A06-B3D2-3935E8CD23BA}"/>
          </ac:spMkLst>
        </pc:spChg>
        <pc:spChg chg="add">
          <ac:chgData name="hung phan" userId="dfac0ed8ba6f633c" providerId="Windows Live" clId="Web-{B7249888-A154-47C4-9338-3516FEA5545D}" dt="2019-11-09T15:19:33.622" v="145"/>
          <ac:spMkLst>
            <pc:docMk/>
            <pc:sldMk cId="430334483" sldId="305"/>
            <ac:spMk id="26" creationId="{F88B0D2F-8563-40C6-BD6C-48D32DAC893E}"/>
          </ac:spMkLst>
        </pc:spChg>
        <pc:spChg chg="add">
          <ac:chgData name="hung phan" userId="dfac0ed8ba6f633c" providerId="Windows Live" clId="Web-{B7249888-A154-47C4-9338-3516FEA5545D}" dt="2019-11-09T15:19:33.622" v="145"/>
          <ac:spMkLst>
            <pc:docMk/>
            <pc:sldMk cId="430334483" sldId="305"/>
            <ac:spMk id="27" creationId="{06ED2C24-27B8-407D-98F4-AD700A803BA1}"/>
          </ac:spMkLst>
        </pc:spChg>
        <pc:spChg chg="add">
          <ac:chgData name="hung phan" userId="dfac0ed8ba6f633c" providerId="Windows Live" clId="Web-{B7249888-A154-47C4-9338-3516FEA5545D}" dt="2019-11-09T15:19:33.622" v="145"/>
          <ac:spMkLst>
            <pc:docMk/>
            <pc:sldMk cId="430334483" sldId="305"/>
            <ac:spMk id="28" creationId="{9F0DB7B8-5C31-404F-B98C-87D5716FE679}"/>
          </ac:spMkLst>
        </pc:spChg>
        <pc:spChg chg="add">
          <ac:chgData name="hung phan" userId="dfac0ed8ba6f633c" providerId="Windows Live" clId="Web-{B7249888-A154-47C4-9338-3516FEA5545D}" dt="2019-11-09T15:19:33.622" v="145"/>
          <ac:spMkLst>
            <pc:docMk/>
            <pc:sldMk cId="430334483" sldId="305"/>
            <ac:spMk id="29" creationId="{284750D1-DA12-46AA-89A0-CDF159332985}"/>
          </ac:spMkLst>
        </pc:spChg>
        <pc:spChg chg="add">
          <ac:chgData name="hung phan" userId="dfac0ed8ba6f633c" providerId="Windows Live" clId="Web-{B7249888-A154-47C4-9338-3516FEA5545D}" dt="2019-11-09T15:19:33.622" v="145"/>
          <ac:spMkLst>
            <pc:docMk/>
            <pc:sldMk cId="430334483" sldId="305"/>
            <ac:spMk id="31" creationId="{5AD5AE95-D709-4E57-A069-E00F74BD51BD}"/>
          </ac:spMkLst>
        </pc:spChg>
        <pc:spChg chg="add">
          <ac:chgData name="hung phan" userId="dfac0ed8ba6f633c" providerId="Windows Live" clId="Web-{B7249888-A154-47C4-9338-3516FEA5545D}" dt="2019-11-09T15:19:33.622" v="145"/>
          <ac:spMkLst>
            <pc:docMk/>
            <pc:sldMk cId="430334483" sldId="305"/>
            <ac:spMk id="32" creationId="{11D0233D-7756-4AD0-8A67-556CBC1AF960}"/>
          </ac:spMkLst>
        </pc:spChg>
        <pc:spChg chg="add">
          <ac:chgData name="hung phan" userId="dfac0ed8ba6f633c" providerId="Windows Live" clId="Web-{B7249888-A154-47C4-9338-3516FEA5545D}" dt="2019-11-09T15:19:33.622" v="145"/>
          <ac:spMkLst>
            <pc:docMk/>
            <pc:sldMk cId="430334483" sldId="305"/>
            <ac:spMk id="33" creationId="{1ED805B6-FBB9-46B0-86ED-ADB675059C5E}"/>
          </ac:spMkLst>
        </pc:spChg>
        <pc:spChg chg="add">
          <ac:chgData name="hung phan" userId="dfac0ed8ba6f633c" providerId="Windows Live" clId="Web-{B7249888-A154-47C4-9338-3516FEA5545D}" dt="2019-11-09T15:19:33.622" v="145"/>
          <ac:spMkLst>
            <pc:docMk/>
            <pc:sldMk cId="430334483" sldId="305"/>
            <ac:spMk id="34" creationId="{EE725D83-EF78-451D-8EF1-5456BC71E75F}"/>
          </ac:spMkLst>
        </pc:spChg>
        <pc:spChg chg="add">
          <ac:chgData name="hung phan" userId="dfac0ed8ba6f633c" providerId="Windows Live" clId="Web-{B7249888-A154-47C4-9338-3516FEA5545D}" dt="2019-11-09T15:19:33.622" v="145"/>
          <ac:spMkLst>
            <pc:docMk/>
            <pc:sldMk cId="430334483" sldId="305"/>
            <ac:spMk id="35" creationId="{B83BEE93-7928-4E54-8502-58DFC8729539}"/>
          </ac:spMkLst>
        </pc:spChg>
        <pc:spChg chg="add">
          <ac:chgData name="hung phan" userId="dfac0ed8ba6f633c" providerId="Windows Live" clId="Web-{B7249888-A154-47C4-9338-3516FEA5545D}" dt="2019-11-09T15:19:33.622" v="145"/>
          <ac:spMkLst>
            <pc:docMk/>
            <pc:sldMk cId="430334483" sldId="305"/>
            <ac:spMk id="36" creationId="{1D293807-4D74-473C-A1A2-72215CD8DC05}"/>
          </ac:spMkLst>
        </pc:spChg>
        <pc:spChg chg="add">
          <ac:chgData name="hung phan" userId="dfac0ed8ba6f633c" providerId="Windows Live" clId="Web-{B7249888-A154-47C4-9338-3516FEA5545D}" dt="2019-11-09T15:19:33.622" v="145"/>
          <ac:spMkLst>
            <pc:docMk/>
            <pc:sldMk cId="430334483" sldId="305"/>
            <ac:spMk id="37" creationId="{880B7D58-161A-43BA-AECC-3C37D96876B6}"/>
          </ac:spMkLst>
        </pc:spChg>
        <pc:spChg chg="add">
          <ac:chgData name="hung phan" userId="dfac0ed8ba6f633c" providerId="Windows Live" clId="Web-{B7249888-A154-47C4-9338-3516FEA5545D}" dt="2019-11-09T15:19:33.622" v="145"/>
          <ac:spMkLst>
            <pc:docMk/>
            <pc:sldMk cId="430334483" sldId="305"/>
            <ac:spMk id="38" creationId="{EA3318FF-5A60-4D1C-AE12-98FC96CFD662}"/>
          </ac:spMkLst>
        </pc:spChg>
        <pc:spChg chg="add">
          <ac:chgData name="hung phan" userId="dfac0ed8ba6f633c" providerId="Windows Live" clId="Web-{B7249888-A154-47C4-9338-3516FEA5545D}" dt="2019-11-09T15:19:33.622" v="145"/>
          <ac:spMkLst>
            <pc:docMk/>
            <pc:sldMk cId="430334483" sldId="305"/>
            <ac:spMk id="39" creationId="{07C07D9F-15FA-4A56-8CC9-8165C068C5C8}"/>
          </ac:spMkLst>
        </pc:spChg>
        <pc:spChg chg="add">
          <ac:chgData name="hung phan" userId="dfac0ed8ba6f633c" providerId="Windows Live" clId="Web-{B7249888-A154-47C4-9338-3516FEA5545D}" dt="2019-11-09T15:19:33.622" v="145"/>
          <ac:spMkLst>
            <pc:docMk/>
            <pc:sldMk cId="430334483" sldId="305"/>
            <ac:spMk id="40" creationId="{C81B41A9-1213-4F5F-9B4C-8817B0D75226}"/>
          </ac:spMkLst>
        </pc:spChg>
        <pc:spChg chg="add">
          <ac:chgData name="hung phan" userId="dfac0ed8ba6f633c" providerId="Windows Live" clId="Web-{B7249888-A154-47C4-9338-3516FEA5545D}" dt="2019-11-09T15:19:33.622" v="145"/>
          <ac:spMkLst>
            <pc:docMk/>
            <pc:sldMk cId="430334483" sldId="305"/>
            <ac:spMk id="41" creationId="{3590BFE2-00C7-484C-82B6-DED09AC13007}"/>
          </ac:spMkLst>
        </pc:spChg>
        <pc:spChg chg="add">
          <ac:chgData name="hung phan" userId="dfac0ed8ba6f633c" providerId="Windows Live" clId="Web-{B7249888-A154-47C4-9338-3516FEA5545D}" dt="2019-11-09T15:19:33.622" v="145"/>
          <ac:spMkLst>
            <pc:docMk/>
            <pc:sldMk cId="430334483" sldId="305"/>
            <ac:spMk id="42" creationId="{6BCFD7CF-48C2-4664-84BE-6532E55BF9E6}"/>
          </ac:spMkLst>
        </pc:spChg>
        <pc:spChg chg="add">
          <ac:chgData name="hung phan" userId="dfac0ed8ba6f633c" providerId="Windows Live" clId="Web-{B7249888-A154-47C4-9338-3516FEA5545D}" dt="2019-11-09T15:19:33.622" v="145"/>
          <ac:spMkLst>
            <pc:docMk/>
            <pc:sldMk cId="430334483" sldId="305"/>
            <ac:spMk id="43" creationId="{D84751F3-C6C3-45C7-9B82-D8A734B00F4F}"/>
          </ac:spMkLst>
        </pc:spChg>
        <pc:spChg chg="add">
          <ac:chgData name="hung phan" userId="dfac0ed8ba6f633c" providerId="Windows Live" clId="Web-{B7249888-A154-47C4-9338-3516FEA5545D}" dt="2019-11-09T15:19:33.622" v="145"/>
          <ac:spMkLst>
            <pc:docMk/>
            <pc:sldMk cId="430334483" sldId="305"/>
            <ac:spMk id="44" creationId="{4398D647-03F1-4696-B6A6-25CB841E99E7}"/>
          </ac:spMkLst>
        </pc:spChg>
        <pc:spChg chg="add">
          <ac:chgData name="hung phan" userId="dfac0ed8ba6f633c" providerId="Windows Live" clId="Web-{B7249888-A154-47C4-9338-3516FEA5545D}" dt="2019-11-09T15:19:33.622" v="145"/>
          <ac:spMkLst>
            <pc:docMk/>
            <pc:sldMk cId="430334483" sldId="305"/>
            <ac:spMk id="45" creationId="{04EC1EF5-5EC0-4368-B34B-3D1A16F349C7}"/>
          </ac:spMkLst>
        </pc:spChg>
        <pc:spChg chg="add">
          <ac:chgData name="hung phan" userId="dfac0ed8ba6f633c" providerId="Windows Live" clId="Web-{B7249888-A154-47C4-9338-3516FEA5545D}" dt="2019-11-09T15:19:33.622" v="145"/>
          <ac:spMkLst>
            <pc:docMk/>
            <pc:sldMk cId="430334483" sldId="305"/>
            <ac:spMk id="46" creationId="{1316F9D8-4D5F-4424-9649-C0554ED31A0F}"/>
          </ac:spMkLst>
        </pc:spChg>
        <pc:spChg chg="add">
          <ac:chgData name="hung phan" userId="dfac0ed8ba6f633c" providerId="Windows Live" clId="Web-{B7249888-A154-47C4-9338-3516FEA5545D}" dt="2019-11-09T15:19:33.622" v="145"/>
          <ac:spMkLst>
            <pc:docMk/>
            <pc:sldMk cId="430334483" sldId="305"/>
            <ac:spMk id="47" creationId="{6C53B289-BF09-47DB-9BC1-0FA6AC37B453}"/>
          </ac:spMkLst>
        </pc:spChg>
        <pc:spChg chg="add">
          <ac:chgData name="hung phan" userId="dfac0ed8ba6f633c" providerId="Windows Live" clId="Web-{B7249888-A154-47C4-9338-3516FEA5545D}" dt="2019-11-09T15:19:33.622" v="145"/>
          <ac:spMkLst>
            <pc:docMk/>
            <pc:sldMk cId="430334483" sldId="305"/>
            <ac:spMk id="48" creationId="{E5DC6740-A9B0-426E-A2CB-83F926E46E10}"/>
          </ac:spMkLst>
        </pc:spChg>
        <pc:spChg chg="add">
          <ac:chgData name="hung phan" userId="dfac0ed8ba6f633c" providerId="Windows Live" clId="Web-{B7249888-A154-47C4-9338-3516FEA5545D}" dt="2019-11-09T15:19:33.622" v="145"/>
          <ac:spMkLst>
            <pc:docMk/>
            <pc:sldMk cId="430334483" sldId="305"/>
            <ac:spMk id="49" creationId="{A7143582-5F90-41FC-BD3F-433FE3C658B9}"/>
          </ac:spMkLst>
        </pc:spChg>
        <pc:spChg chg="add">
          <ac:chgData name="hung phan" userId="dfac0ed8ba6f633c" providerId="Windows Live" clId="Web-{B7249888-A154-47C4-9338-3516FEA5545D}" dt="2019-11-09T15:19:33.622" v="145"/>
          <ac:spMkLst>
            <pc:docMk/>
            <pc:sldMk cId="430334483" sldId="305"/>
            <ac:spMk id="50" creationId="{E198502B-F553-483A-828E-1E4506B943D3}"/>
          </ac:spMkLst>
        </pc:spChg>
        <pc:spChg chg="add">
          <ac:chgData name="hung phan" userId="dfac0ed8ba6f633c" providerId="Windows Live" clId="Web-{B7249888-A154-47C4-9338-3516FEA5545D}" dt="2019-11-09T15:19:33.622" v="145"/>
          <ac:spMkLst>
            <pc:docMk/>
            <pc:sldMk cId="430334483" sldId="305"/>
            <ac:spMk id="51" creationId="{E940FC32-340D-496A-8E1C-96161A896510}"/>
          </ac:spMkLst>
        </pc:spChg>
        <pc:spChg chg="add">
          <ac:chgData name="hung phan" userId="dfac0ed8ba6f633c" providerId="Windows Live" clId="Web-{B7249888-A154-47C4-9338-3516FEA5545D}" dt="2019-11-09T15:19:33.622" v="145"/>
          <ac:spMkLst>
            <pc:docMk/>
            <pc:sldMk cId="430334483" sldId="305"/>
            <ac:spMk id="52" creationId="{EE89BA3C-8E1A-4031-8BF2-7EBAEBBF4D03}"/>
          </ac:spMkLst>
        </pc:spChg>
        <pc:spChg chg="add">
          <ac:chgData name="hung phan" userId="dfac0ed8ba6f633c" providerId="Windows Live" clId="Web-{B7249888-A154-47C4-9338-3516FEA5545D}" dt="2019-11-09T15:19:33.622" v="145"/>
          <ac:spMkLst>
            <pc:docMk/>
            <pc:sldMk cId="430334483" sldId="305"/>
            <ac:spMk id="53" creationId="{6B3BF5F0-4BB1-47C8-A415-42EE669AB6CF}"/>
          </ac:spMkLst>
        </pc:spChg>
        <pc:spChg chg="add">
          <ac:chgData name="hung phan" userId="dfac0ed8ba6f633c" providerId="Windows Live" clId="Web-{B7249888-A154-47C4-9338-3516FEA5545D}" dt="2019-11-09T15:19:33.622" v="145"/>
          <ac:spMkLst>
            <pc:docMk/>
            <pc:sldMk cId="430334483" sldId="305"/>
            <ac:spMk id="54" creationId="{8A91E7AA-5C91-4E41-8730-D7FF226644B8}"/>
          </ac:spMkLst>
        </pc:spChg>
        <pc:spChg chg="add">
          <ac:chgData name="hung phan" userId="dfac0ed8ba6f633c" providerId="Windows Live" clId="Web-{B7249888-A154-47C4-9338-3516FEA5545D}" dt="2019-11-09T15:19:33.622" v="145"/>
          <ac:spMkLst>
            <pc:docMk/>
            <pc:sldMk cId="430334483" sldId="305"/>
            <ac:spMk id="55" creationId="{0A07BBF1-7EC8-49EB-A96D-629E4807AA14}"/>
          </ac:spMkLst>
        </pc:spChg>
        <pc:spChg chg="add">
          <ac:chgData name="hung phan" userId="dfac0ed8ba6f633c" providerId="Windows Live" clId="Web-{B7249888-A154-47C4-9338-3516FEA5545D}" dt="2019-11-09T15:19:33.622" v="145"/>
          <ac:spMkLst>
            <pc:docMk/>
            <pc:sldMk cId="430334483" sldId="305"/>
            <ac:spMk id="56" creationId="{650D62AD-213E-4D4B-9B5B-C153056B0ACF}"/>
          </ac:spMkLst>
        </pc:spChg>
        <pc:spChg chg="add">
          <ac:chgData name="hung phan" userId="dfac0ed8ba6f633c" providerId="Windows Live" clId="Web-{B7249888-A154-47C4-9338-3516FEA5545D}" dt="2019-11-09T15:19:33.622" v="145"/>
          <ac:spMkLst>
            <pc:docMk/>
            <pc:sldMk cId="430334483" sldId="305"/>
            <ac:spMk id="57" creationId="{EB2D2EF5-F017-4E2C-95BF-829AF0BD36F0}"/>
          </ac:spMkLst>
        </pc:spChg>
        <pc:spChg chg="add">
          <ac:chgData name="hung phan" userId="dfac0ed8ba6f633c" providerId="Windows Live" clId="Web-{B7249888-A154-47C4-9338-3516FEA5545D}" dt="2019-11-09T15:19:33.622" v="145"/>
          <ac:spMkLst>
            <pc:docMk/>
            <pc:sldMk cId="430334483" sldId="305"/>
            <ac:spMk id="58" creationId="{5F3682EC-1279-4D18-BB31-B7277D958F98}"/>
          </ac:spMkLst>
        </pc:spChg>
        <pc:spChg chg="add">
          <ac:chgData name="hung phan" userId="dfac0ed8ba6f633c" providerId="Windows Live" clId="Web-{B7249888-A154-47C4-9338-3516FEA5545D}" dt="2019-11-09T15:19:33.622" v="145"/>
          <ac:spMkLst>
            <pc:docMk/>
            <pc:sldMk cId="430334483" sldId="305"/>
            <ac:spMk id="59" creationId="{154E41B1-E20F-483D-8BF8-DDEB59DC17C6}"/>
          </ac:spMkLst>
        </pc:spChg>
        <pc:spChg chg="add">
          <ac:chgData name="hung phan" userId="dfac0ed8ba6f633c" providerId="Windows Live" clId="Web-{B7249888-A154-47C4-9338-3516FEA5545D}" dt="2019-11-09T15:19:33.622" v="145"/>
          <ac:spMkLst>
            <pc:docMk/>
            <pc:sldMk cId="430334483" sldId="305"/>
            <ac:spMk id="60" creationId="{66D5F347-795C-4C01-9CE9-D9EC456734B5}"/>
          </ac:spMkLst>
        </pc:spChg>
        <pc:spChg chg="add">
          <ac:chgData name="hung phan" userId="dfac0ed8ba6f633c" providerId="Windows Live" clId="Web-{B7249888-A154-47C4-9338-3516FEA5545D}" dt="2019-11-09T15:19:33.622" v="145"/>
          <ac:spMkLst>
            <pc:docMk/>
            <pc:sldMk cId="430334483" sldId="305"/>
            <ac:spMk id="61" creationId="{91F59C55-51CA-445D-BD61-27A619D4BBE7}"/>
          </ac:spMkLst>
        </pc:spChg>
        <pc:spChg chg="add">
          <ac:chgData name="hung phan" userId="dfac0ed8ba6f633c" providerId="Windows Live" clId="Web-{B7249888-A154-47C4-9338-3516FEA5545D}" dt="2019-11-09T15:19:33.622" v="145"/>
          <ac:spMkLst>
            <pc:docMk/>
            <pc:sldMk cId="430334483" sldId="305"/>
            <ac:spMk id="62" creationId="{D5AA35EE-F1BE-404C-83EB-5A0264F1C429}"/>
          </ac:spMkLst>
        </pc:spChg>
        <pc:spChg chg="add">
          <ac:chgData name="hung phan" userId="dfac0ed8ba6f633c" providerId="Windows Live" clId="Web-{B7249888-A154-47C4-9338-3516FEA5545D}" dt="2019-11-09T15:19:33.622" v="145"/>
          <ac:spMkLst>
            <pc:docMk/>
            <pc:sldMk cId="430334483" sldId="305"/>
            <ac:spMk id="63" creationId="{E8AB49D5-1125-4D9C-B55C-A41BBC7317F0}"/>
          </ac:spMkLst>
        </pc:spChg>
        <pc:spChg chg="add">
          <ac:chgData name="hung phan" userId="dfac0ed8ba6f633c" providerId="Windows Live" clId="Web-{B7249888-A154-47C4-9338-3516FEA5545D}" dt="2019-11-09T15:19:33.622" v="145"/>
          <ac:spMkLst>
            <pc:docMk/>
            <pc:sldMk cId="430334483" sldId="305"/>
            <ac:spMk id="64" creationId="{4A1E175B-805C-4FD3-BEF0-3E5E6C759A60}"/>
          </ac:spMkLst>
        </pc:spChg>
        <pc:spChg chg="add">
          <ac:chgData name="hung phan" userId="dfac0ed8ba6f633c" providerId="Windows Live" clId="Web-{B7249888-A154-47C4-9338-3516FEA5545D}" dt="2019-11-09T15:19:33.622" v="145"/>
          <ac:spMkLst>
            <pc:docMk/>
            <pc:sldMk cId="430334483" sldId="305"/>
            <ac:spMk id="65" creationId="{B047A617-5789-4417-8674-6CBF89E68175}"/>
          </ac:spMkLst>
        </pc:spChg>
        <pc:spChg chg="add">
          <ac:chgData name="hung phan" userId="dfac0ed8ba6f633c" providerId="Windows Live" clId="Web-{B7249888-A154-47C4-9338-3516FEA5545D}" dt="2019-11-09T15:19:33.622" v="145"/>
          <ac:spMkLst>
            <pc:docMk/>
            <pc:sldMk cId="430334483" sldId="305"/>
            <ac:spMk id="66" creationId="{9816C556-B322-4FB2-9AD5-1D814102CF10}"/>
          </ac:spMkLst>
        </pc:spChg>
        <pc:spChg chg="add">
          <ac:chgData name="hung phan" userId="dfac0ed8ba6f633c" providerId="Windows Live" clId="Web-{B7249888-A154-47C4-9338-3516FEA5545D}" dt="2019-11-09T15:19:33.622" v="145"/>
          <ac:spMkLst>
            <pc:docMk/>
            <pc:sldMk cId="430334483" sldId="305"/>
            <ac:spMk id="67" creationId="{317217F2-734D-40A5-BF50-AB6290AEAF82}"/>
          </ac:spMkLst>
        </pc:spChg>
        <pc:spChg chg="add">
          <ac:chgData name="hung phan" userId="dfac0ed8ba6f633c" providerId="Windows Live" clId="Web-{B7249888-A154-47C4-9338-3516FEA5545D}" dt="2019-11-09T15:19:33.622" v="145"/>
          <ac:spMkLst>
            <pc:docMk/>
            <pc:sldMk cId="430334483" sldId="305"/>
            <ac:spMk id="68" creationId="{B35C83B7-7019-4B32-8EC4-87473E4FC85F}"/>
          </ac:spMkLst>
        </pc:spChg>
        <pc:spChg chg="add">
          <ac:chgData name="hung phan" userId="dfac0ed8ba6f633c" providerId="Windows Live" clId="Web-{B7249888-A154-47C4-9338-3516FEA5545D}" dt="2019-11-09T15:19:33.622" v="145"/>
          <ac:spMkLst>
            <pc:docMk/>
            <pc:sldMk cId="430334483" sldId="305"/>
            <ac:spMk id="69" creationId="{32132D02-68BE-4248-8ECE-E336C73E037E}"/>
          </ac:spMkLst>
        </pc:spChg>
        <pc:spChg chg="add">
          <ac:chgData name="hung phan" userId="dfac0ed8ba6f633c" providerId="Windows Live" clId="Web-{B7249888-A154-47C4-9338-3516FEA5545D}" dt="2019-11-09T15:19:33.622" v="145"/>
          <ac:spMkLst>
            <pc:docMk/>
            <pc:sldMk cId="430334483" sldId="305"/>
            <ac:spMk id="70" creationId="{568D241C-DCC4-442F-B203-D7475CBFBB1A}"/>
          </ac:spMkLst>
        </pc:spChg>
        <pc:spChg chg="add">
          <ac:chgData name="hung phan" userId="dfac0ed8ba6f633c" providerId="Windows Live" clId="Web-{B7249888-A154-47C4-9338-3516FEA5545D}" dt="2019-11-09T15:19:33.622" v="145"/>
          <ac:spMkLst>
            <pc:docMk/>
            <pc:sldMk cId="430334483" sldId="305"/>
            <ac:spMk id="71" creationId="{20FB43E7-25A3-44FB-96C1-58E4260080D4}"/>
          </ac:spMkLst>
        </pc:spChg>
        <pc:spChg chg="add">
          <ac:chgData name="hung phan" userId="dfac0ed8ba6f633c" providerId="Windows Live" clId="Web-{B7249888-A154-47C4-9338-3516FEA5545D}" dt="2019-11-09T15:19:33.622" v="145"/>
          <ac:spMkLst>
            <pc:docMk/>
            <pc:sldMk cId="430334483" sldId="305"/>
            <ac:spMk id="72" creationId="{CE5575D0-8676-4640-9FA0-5D6C59EF237B}"/>
          </ac:spMkLst>
        </pc:spChg>
        <pc:spChg chg="add">
          <ac:chgData name="hung phan" userId="dfac0ed8ba6f633c" providerId="Windows Live" clId="Web-{B7249888-A154-47C4-9338-3516FEA5545D}" dt="2019-11-09T15:19:33.622" v="145"/>
          <ac:spMkLst>
            <pc:docMk/>
            <pc:sldMk cId="430334483" sldId="305"/>
            <ac:spMk id="73" creationId="{192A75EF-617E-477B-B385-F19513869421}"/>
          </ac:spMkLst>
        </pc:spChg>
        <pc:spChg chg="add">
          <ac:chgData name="hung phan" userId="dfac0ed8ba6f633c" providerId="Windows Live" clId="Web-{B7249888-A154-47C4-9338-3516FEA5545D}" dt="2019-11-09T15:19:33.622" v="145"/>
          <ac:spMkLst>
            <pc:docMk/>
            <pc:sldMk cId="430334483" sldId="305"/>
            <ac:spMk id="74" creationId="{443F54C5-632F-49CC-96A3-ABF4FD8E5689}"/>
          </ac:spMkLst>
        </pc:spChg>
        <pc:spChg chg="add">
          <ac:chgData name="hung phan" userId="dfac0ed8ba6f633c" providerId="Windows Live" clId="Web-{B7249888-A154-47C4-9338-3516FEA5545D}" dt="2019-11-09T15:19:33.622" v="145"/>
          <ac:spMkLst>
            <pc:docMk/>
            <pc:sldMk cId="430334483" sldId="305"/>
            <ac:spMk id="76" creationId="{0C41A8FE-984C-4741-AF59-A7E370C3E910}"/>
          </ac:spMkLst>
        </pc:spChg>
        <pc:spChg chg="add">
          <ac:chgData name="hung phan" userId="dfac0ed8ba6f633c" providerId="Windows Live" clId="Web-{B7249888-A154-47C4-9338-3516FEA5545D}" dt="2019-11-09T15:19:33.622" v="145"/>
          <ac:spMkLst>
            <pc:docMk/>
            <pc:sldMk cId="430334483" sldId="305"/>
            <ac:spMk id="77" creationId="{35AE415D-34AE-4584-8B9A-09A087C081C8}"/>
          </ac:spMkLst>
        </pc:spChg>
        <pc:spChg chg="add">
          <ac:chgData name="hung phan" userId="dfac0ed8ba6f633c" providerId="Windows Live" clId="Web-{B7249888-A154-47C4-9338-3516FEA5545D}" dt="2019-11-09T15:19:33.622" v="145"/>
          <ac:spMkLst>
            <pc:docMk/>
            <pc:sldMk cId="430334483" sldId="305"/>
            <ac:spMk id="81" creationId="{F6C42138-0A9F-4A7A-9B8B-41C5927868A8}"/>
          </ac:spMkLst>
        </pc:spChg>
        <pc:spChg chg="add">
          <ac:chgData name="hung phan" userId="dfac0ed8ba6f633c" providerId="Windows Live" clId="Web-{B7249888-A154-47C4-9338-3516FEA5545D}" dt="2019-11-09T15:19:33.622" v="145"/>
          <ac:spMkLst>
            <pc:docMk/>
            <pc:sldMk cId="430334483" sldId="305"/>
            <ac:spMk id="82" creationId="{611971FE-2E78-4921-86C1-43C2DF78B15A}"/>
          </ac:spMkLst>
        </pc:spChg>
        <pc:spChg chg="add">
          <ac:chgData name="hung phan" userId="dfac0ed8ba6f633c" providerId="Windows Live" clId="Web-{B7249888-A154-47C4-9338-3516FEA5545D}" dt="2019-11-09T15:19:33.622" v="145"/>
          <ac:spMkLst>
            <pc:docMk/>
            <pc:sldMk cId="430334483" sldId="305"/>
            <ac:spMk id="83" creationId="{EA69B357-65DD-4F21-A720-26F4FB6DC53C}"/>
          </ac:spMkLst>
        </pc:spChg>
        <pc:spChg chg="add">
          <ac:chgData name="hung phan" userId="dfac0ed8ba6f633c" providerId="Windows Live" clId="Web-{B7249888-A154-47C4-9338-3516FEA5545D}" dt="2019-11-09T15:19:33.622" v="145"/>
          <ac:spMkLst>
            <pc:docMk/>
            <pc:sldMk cId="430334483" sldId="305"/>
            <ac:spMk id="84" creationId="{DB607084-DB46-4A3C-B1FC-2508A069E81D}"/>
          </ac:spMkLst>
        </pc:spChg>
        <pc:spChg chg="add">
          <ac:chgData name="hung phan" userId="dfac0ed8ba6f633c" providerId="Windows Live" clId="Web-{B7249888-A154-47C4-9338-3516FEA5545D}" dt="2019-11-09T15:19:33.622" v="145"/>
          <ac:spMkLst>
            <pc:docMk/>
            <pc:sldMk cId="430334483" sldId="305"/>
            <ac:spMk id="85" creationId="{1B811E80-04BC-4AB7-880B-59A6C8B1FA15}"/>
          </ac:spMkLst>
        </pc:spChg>
        <pc:spChg chg="add">
          <ac:chgData name="hung phan" userId="dfac0ed8ba6f633c" providerId="Windows Live" clId="Web-{B7249888-A154-47C4-9338-3516FEA5545D}" dt="2019-11-09T15:19:33.622" v="145"/>
          <ac:spMkLst>
            <pc:docMk/>
            <pc:sldMk cId="430334483" sldId="305"/>
            <ac:spMk id="86" creationId="{84999234-E83A-459B-BBB5-12BD4537EFE8}"/>
          </ac:spMkLst>
        </pc:spChg>
        <pc:spChg chg="add">
          <ac:chgData name="hung phan" userId="dfac0ed8ba6f633c" providerId="Windows Live" clId="Web-{B7249888-A154-47C4-9338-3516FEA5545D}" dt="2019-11-09T15:19:33.622" v="145"/>
          <ac:spMkLst>
            <pc:docMk/>
            <pc:sldMk cId="430334483" sldId="305"/>
            <ac:spMk id="87" creationId="{1E0CFE94-93EB-4427-9C72-EF283B5732D3}"/>
          </ac:spMkLst>
        </pc:spChg>
        <pc:spChg chg="add">
          <ac:chgData name="hung phan" userId="dfac0ed8ba6f633c" providerId="Windows Live" clId="Web-{B7249888-A154-47C4-9338-3516FEA5545D}" dt="2019-11-09T15:19:33.622" v="145"/>
          <ac:spMkLst>
            <pc:docMk/>
            <pc:sldMk cId="430334483" sldId="305"/>
            <ac:spMk id="88" creationId="{BDC48FC7-2CEA-41F4-8282-BF631AD80D4A}"/>
          </ac:spMkLst>
        </pc:spChg>
        <pc:spChg chg="add">
          <ac:chgData name="hung phan" userId="dfac0ed8ba6f633c" providerId="Windows Live" clId="Web-{B7249888-A154-47C4-9338-3516FEA5545D}" dt="2019-11-09T15:19:33.622" v="145"/>
          <ac:spMkLst>
            <pc:docMk/>
            <pc:sldMk cId="430334483" sldId="305"/>
            <ac:spMk id="89" creationId="{4BFB261D-AEF0-4713-97DB-539A1D0D7059}"/>
          </ac:spMkLst>
        </pc:spChg>
        <pc:spChg chg="add">
          <ac:chgData name="hung phan" userId="dfac0ed8ba6f633c" providerId="Windows Live" clId="Web-{B7249888-A154-47C4-9338-3516FEA5545D}" dt="2019-11-09T15:19:33.622" v="145"/>
          <ac:spMkLst>
            <pc:docMk/>
            <pc:sldMk cId="430334483" sldId="305"/>
            <ac:spMk id="90" creationId="{3D78EB17-CDBF-4370-A633-80A1807E1EA9}"/>
          </ac:spMkLst>
        </pc:spChg>
        <pc:spChg chg="add">
          <ac:chgData name="hung phan" userId="dfac0ed8ba6f633c" providerId="Windows Live" clId="Web-{B7249888-A154-47C4-9338-3516FEA5545D}" dt="2019-11-09T15:19:33.622" v="145"/>
          <ac:spMkLst>
            <pc:docMk/>
            <pc:sldMk cId="430334483" sldId="305"/>
            <ac:spMk id="91" creationId="{78498B7A-A56C-49F4-911B-D6BF1469020E}"/>
          </ac:spMkLst>
        </pc:spChg>
        <pc:spChg chg="add">
          <ac:chgData name="hung phan" userId="dfac0ed8ba6f633c" providerId="Windows Live" clId="Web-{B7249888-A154-47C4-9338-3516FEA5545D}" dt="2019-11-09T15:19:33.622" v="145"/>
          <ac:spMkLst>
            <pc:docMk/>
            <pc:sldMk cId="430334483" sldId="305"/>
            <ac:spMk id="92" creationId="{C783DAB5-BAB9-447B-BCD2-B2EC55F36D9D}"/>
          </ac:spMkLst>
        </pc:spChg>
        <pc:spChg chg="add">
          <ac:chgData name="hung phan" userId="dfac0ed8ba6f633c" providerId="Windows Live" clId="Web-{B7249888-A154-47C4-9338-3516FEA5545D}" dt="2019-11-09T15:19:33.622" v="145"/>
          <ac:spMkLst>
            <pc:docMk/>
            <pc:sldMk cId="430334483" sldId="305"/>
            <ac:spMk id="93" creationId="{2EA90653-EA4E-4509-8103-E963D0EB2B86}"/>
          </ac:spMkLst>
        </pc:spChg>
        <pc:spChg chg="add">
          <ac:chgData name="hung phan" userId="dfac0ed8ba6f633c" providerId="Windows Live" clId="Web-{B7249888-A154-47C4-9338-3516FEA5545D}" dt="2019-11-09T15:19:33.622" v="145"/>
          <ac:spMkLst>
            <pc:docMk/>
            <pc:sldMk cId="430334483" sldId="305"/>
            <ac:spMk id="94" creationId="{9047866F-B928-4CF8-90FA-87A0FB77EB26}"/>
          </ac:spMkLst>
        </pc:spChg>
        <pc:spChg chg="add">
          <ac:chgData name="hung phan" userId="dfac0ed8ba6f633c" providerId="Windows Live" clId="Web-{B7249888-A154-47C4-9338-3516FEA5545D}" dt="2019-11-09T15:19:33.622" v="145"/>
          <ac:spMkLst>
            <pc:docMk/>
            <pc:sldMk cId="430334483" sldId="305"/>
            <ac:spMk id="95" creationId="{AEE08796-B8C3-41F7-ADD6-81B750B8E9C8}"/>
          </ac:spMkLst>
        </pc:spChg>
        <pc:spChg chg="add">
          <ac:chgData name="hung phan" userId="dfac0ed8ba6f633c" providerId="Windows Live" clId="Web-{B7249888-A154-47C4-9338-3516FEA5545D}" dt="2019-11-09T15:19:33.622" v="145"/>
          <ac:spMkLst>
            <pc:docMk/>
            <pc:sldMk cId="430334483" sldId="305"/>
            <ac:spMk id="96" creationId="{5DD7E0DC-6657-402A-981A-7EE5DAF41242}"/>
          </ac:spMkLst>
        </pc:spChg>
        <pc:spChg chg="add">
          <ac:chgData name="hung phan" userId="dfac0ed8ba6f633c" providerId="Windows Live" clId="Web-{B7249888-A154-47C4-9338-3516FEA5545D}" dt="2019-11-09T15:19:33.622" v="145"/>
          <ac:spMkLst>
            <pc:docMk/>
            <pc:sldMk cId="430334483" sldId="305"/>
            <ac:spMk id="97" creationId="{2BDB3967-7CE7-4A6E-97BB-31548840618E}"/>
          </ac:spMkLst>
        </pc:spChg>
        <pc:spChg chg="add">
          <ac:chgData name="hung phan" userId="dfac0ed8ba6f633c" providerId="Windows Live" clId="Web-{B7249888-A154-47C4-9338-3516FEA5545D}" dt="2019-11-09T15:19:33.622" v="145"/>
          <ac:spMkLst>
            <pc:docMk/>
            <pc:sldMk cId="430334483" sldId="305"/>
            <ac:spMk id="98" creationId="{D6DC8AD9-3DE1-4F40-9648-6BCA42F151DE}"/>
          </ac:spMkLst>
        </pc:spChg>
        <pc:spChg chg="add">
          <ac:chgData name="hung phan" userId="dfac0ed8ba6f633c" providerId="Windows Live" clId="Web-{B7249888-A154-47C4-9338-3516FEA5545D}" dt="2019-11-09T15:19:33.622" v="145"/>
          <ac:spMkLst>
            <pc:docMk/>
            <pc:sldMk cId="430334483" sldId="305"/>
            <ac:spMk id="99" creationId="{ECC310F8-F65A-448F-BC24-B3ABF7FBCA15}"/>
          </ac:spMkLst>
        </pc:spChg>
        <pc:spChg chg="add">
          <ac:chgData name="hung phan" userId="dfac0ed8ba6f633c" providerId="Windows Live" clId="Web-{B7249888-A154-47C4-9338-3516FEA5545D}" dt="2019-11-09T15:19:33.622" v="145"/>
          <ac:spMkLst>
            <pc:docMk/>
            <pc:sldMk cId="430334483" sldId="305"/>
            <ac:spMk id="100" creationId="{4939C2B5-21ED-4D07-B2CC-7382D460765D}"/>
          </ac:spMkLst>
        </pc:spChg>
        <pc:spChg chg="add">
          <ac:chgData name="hung phan" userId="dfac0ed8ba6f633c" providerId="Windows Live" clId="Web-{B7249888-A154-47C4-9338-3516FEA5545D}" dt="2019-11-09T15:19:33.622" v="145"/>
          <ac:spMkLst>
            <pc:docMk/>
            <pc:sldMk cId="430334483" sldId="305"/>
            <ac:spMk id="101" creationId="{333E18EB-EA82-4622-89E0-198F5D8ED837}"/>
          </ac:spMkLst>
        </pc:spChg>
        <pc:spChg chg="add">
          <ac:chgData name="hung phan" userId="dfac0ed8ba6f633c" providerId="Windows Live" clId="Web-{B7249888-A154-47C4-9338-3516FEA5545D}" dt="2019-11-09T15:19:33.622" v="145"/>
          <ac:spMkLst>
            <pc:docMk/>
            <pc:sldMk cId="430334483" sldId="305"/>
            <ac:spMk id="102" creationId="{1EC99067-7A41-47F0-9BC4-069608FD8096}"/>
          </ac:spMkLst>
        </pc:spChg>
        <pc:spChg chg="add">
          <ac:chgData name="hung phan" userId="dfac0ed8ba6f633c" providerId="Windows Live" clId="Web-{B7249888-A154-47C4-9338-3516FEA5545D}" dt="2019-11-09T15:19:33.622" v="145"/>
          <ac:spMkLst>
            <pc:docMk/>
            <pc:sldMk cId="430334483" sldId="305"/>
            <ac:spMk id="103" creationId="{4551640D-4973-460A-B5F4-C45F8221EF3D}"/>
          </ac:spMkLst>
        </pc:spChg>
        <pc:spChg chg="add">
          <ac:chgData name="hung phan" userId="dfac0ed8ba6f633c" providerId="Windows Live" clId="Web-{B7249888-A154-47C4-9338-3516FEA5545D}" dt="2019-11-09T15:19:33.622" v="145"/>
          <ac:spMkLst>
            <pc:docMk/>
            <pc:sldMk cId="430334483" sldId="305"/>
            <ac:spMk id="104" creationId="{BDD3F3CB-E1FA-4CC5-9C67-6088FE064F99}"/>
          </ac:spMkLst>
        </pc:spChg>
        <pc:spChg chg="add">
          <ac:chgData name="hung phan" userId="dfac0ed8ba6f633c" providerId="Windows Live" clId="Web-{B7249888-A154-47C4-9338-3516FEA5545D}" dt="2019-11-09T15:19:33.622" v="145"/>
          <ac:spMkLst>
            <pc:docMk/>
            <pc:sldMk cId="430334483" sldId="305"/>
            <ac:spMk id="105" creationId="{77F53926-9F6F-492A-8D19-DE7C7CCB54D9}"/>
          </ac:spMkLst>
        </pc:spChg>
        <pc:spChg chg="add">
          <ac:chgData name="hung phan" userId="dfac0ed8ba6f633c" providerId="Windows Live" clId="Web-{B7249888-A154-47C4-9338-3516FEA5545D}" dt="2019-11-09T15:19:33.622" v="145"/>
          <ac:spMkLst>
            <pc:docMk/>
            <pc:sldMk cId="430334483" sldId="305"/>
            <ac:spMk id="106" creationId="{D5C2A49D-977E-42BE-8DEC-966BE8B600BB}"/>
          </ac:spMkLst>
        </pc:spChg>
        <pc:spChg chg="add">
          <ac:chgData name="hung phan" userId="dfac0ed8ba6f633c" providerId="Windows Live" clId="Web-{B7249888-A154-47C4-9338-3516FEA5545D}" dt="2019-11-09T15:19:42.059" v="146"/>
          <ac:spMkLst>
            <pc:docMk/>
            <pc:sldMk cId="430334483" sldId="305"/>
            <ac:spMk id="107" creationId="{A5D4CD46-4F8A-48B4-8840-FE1EFCD7DEC7}"/>
          </ac:spMkLst>
        </pc:spChg>
        <pc:spChg chg="add">
          <ac:chgData name="hung phan" userId="dfac0ed8ba6f633c" providerId="Windows Live" clId="Web-{B7249888-A154-47C4-9338-3516FEA5545D}" dt="2019-11-09T15:19:42.059" v="146"/>
          <ac:spMkLst>
            <pc:docMk/>
            <pc:sldMk cId="430334483" sldId="305"/>
            <ac:spMk id="108" creationId="{5149DEB6-4372-4F85-989D-7BF0A99281E3}"/>
          </ac:spMkLst>
        </pc:spChg>
        <pc:spChg chg="add">
          <ac:chgData name="hung phan" userId="dfac0ed8ba6f633c" providerId="Windows Live" clId="Web-{B7249888-A154-47C4-9338-3516FEA5545D}" dt="2019-11-09T15:19:42.059" v="146"/>
          <ac:spMkLst>
            <pc:docMk/>
            <pc:sldMk cId="430334483" sldId="305"/>
            <ac:spMk id="109" creationId="{AEC99620-4FAC-48A4-BB11-5254C630A31F}"/>
          </ac:spMkLst>
        </pc:spChg>
        <pc:spChg chg="add">
          <ac:chgData name="hung phan" userId="dfac0ed8ba6f633c" providerId="Windows Live" clId="Web-{B7249888-A154-47C4-9338-3516FEA5545D}" dt="2019-11-09T15:19:42.059" v="146"/>
          <ac:spMkLst>
            <pc:docMk/>
            <pc:sldMk cId="430334483" sldId="305"/>
            <ac:spMk id="110" creationId="{7F5AC40B-6177-4681-8E51-469AEF87A849}"/>
          </ac:spMkLst>
        </pc:spChg>
        <pc:spChg chg="add">
          <ac:chgData name="hung phan" userId="dfac0ed8ba6f633c" providerId="Windows Live" clId="Web-{B7249888-A154-47C4-9338-3516FEA5545D}" dt="2019-11-09T15:19:42.059" v="146"/>
          <ac:spMkLst>
            <pc:docMk/>
            <pc:sldMk cId="430334483" sldId="305"/>
            <ac:spMk id="111" creationId="{9A7CD038-925F-4079-8556-E9065FF5E2DF}"/>
          </ac:spMkLst>
        </pc:spChg>
        <pc:spChg chg="add">
          <ac:chgData name="hung phan" userId="dfac0ed8ba6f633c" providerId="Windows Live" clId="Web-{B7249888-A154-47C4-9338-3516FEA5545D}" dt="2019-11-09T15:19:42.059" v="146"/>
          <ac:spMkLst>
            <pc:docMk/>
            <pc:sldMk cId="430334483" sldId="305"/>
            <ac:spMk id="112" creationId="{3F19F584-46FC-47BB-BE59-295E0B64ECD1}"/>
          </ac:spMkLst>
        </pc:spChg>
        <pc:spChg chg="add">
          <ac:chgData name="hung phan" userId="dfac0ed8ba6f633c" providerId="Windows Live" clId="Web-{B7249888-A154-47C4-9338-3516FEA5545D}" dt="2019-11-09T15:19:42.059" v="146"/>
          <ac:spMkLst>
            <pc:docMk/>
            <pc:sldMk cId="430334483" sldId="305"/>
            <ac:spMk id="113" creationId="{16AB315B-00FC-4354-A9E4-5FB6812407CD}"/>
          </ac:spMkLst>
        </pc:spChg>
        <pc:spChg chg="add">
          <ac:chgData name="hung phan" userId="dfac0ed8ba6f633c" providerId="Windows Live" clId="Web-{B7249888-A154-47C4-9338-3516FEA5545D}" dt="2019-11-09T15:19:42.059" v="146"/>
          <ac:spMkLst>
            <pc:docMk/>
            <pc:sldMk cId="430334483" sldId="305"/>
            <ac:spMk id="114" creationId="{D9163FCA-4CB7-4230-AA34-127EE9887E84}"/>
          </ac:spMkLst>
        </pc:spChg>
        <pc:spChg chg="add">
          <ac:chgData name="hung phan" userId="dfac0ed8ba6f633c" providerId="Windows Live" clId="Web-{B7249888-A154-47C4-9338-3516FEA5545D}" dt="2019-11-09T15:19:42.059" v="146"/>
          <ac:spMkLst>
            <pc:docMk/>
            <pc:sldMk cId="430334483" sldId="305"/>
            <ac:spMk id="115" creationId="{7110EF6E-CB81-4018-8005-196677347E1F}"/>
          </ac:spMkLst>
        </pc:spChg>
        <pc:spChg chg="add">
          <ac:chgData name="hung phan" userId="dfac0ed8ba6f633c" providerId="Windows Live" clId="Web-{B7249888-A154-47C4-9338-3516FEA5545D}" dt="2019-11-09T15:19:42.059" v="146"/>
          <ac:spMkLst>
            <pc:docMk/>
            <pc:sldMk cId="430334483" sldId="305"/>
            <ac:spMk id="116" creationId="{1121D1ED-C49F-47B0-A01B-1AAB7ECB8549}"/>
          </ac:spMkLst>
        </pc:spChg>
        <pc:spChg chg="add">
          <ac:chgData name="hung phan" userId="dfac0ed8ba6f633c" providerId="Windows Live" clId="Web-{B7249888-A154-47C4-9338-3516FEA5545D}" dt="2019-11-09T15:19:42.059" v="146"/>
          <ac:spMkLst>
            <pc:docMk/>
            <pc:sldMk cId="430334483" sldId="305"/>
            <ac:spMk id="117" creationId="{671FFE88-1EE2-4548-BB6D-8A1607B9CDBE}"/>
          </ac:spMkLst>
        </pc:spChg>
        <pc:spChg chg="add">
          <ac:chgData name="hung phan" userId="dfac0ed8ba6f633c" providerId="Windows Live" clId="Web-{B7249888-A154-47C4-9338-3516FEA5545D}" dt="2019-11-09T15:19:42.059" v="146"/>
          <ac:spMkLst>
            <pc:docMk/>
            <pc:sldMk cId="430334483" sldId="305"/>
            <ac:spMk id="118" creationId="{D4D050A6-57AD-441D-9D84-B97D30A6F479}"/>
          </ac:spMkLst>
        </pc:spChg>
        <pc:spChg chg="add">
          <ac:chgData name="hung phan" userId="dfac0ed8ba6f633c" providerId="Windows Live" clId="Web-{B7249888-A154-47C4-9338-3516FEA5545D}" dt="2019-11-09T15:19:42.059" v="146"/>
          <ac:spMkLst>
            <pc:docMk/>
            <pc:sldMk cId="430334483" sldId="305"/>
            <ac:spMk id="119" creationId="{FAAB6884-25BA-4CC8-8C45-5CBBFC9BF1F5}"/>
          </ac:spMkLst>
        </pc:spChg>
        <pc:spChg chg="add">
          <ac:chgData name="hung phan" userId="dfac0ed8ba6f633c" providerId="Windows Live" clId="Web-{B7249888-A154-47C4-9338-3516FEA5545D}" dt="2019-11-09T15:19:42.059" v="146"/>
          <ac:spMkLst>
            <pc:docMk/>
            <pc:sldMk cId="430334483" sldId="305"/>
            <ac:spMk id="120" creationId="{E4A657CA-B73F-4CAA-83C4-55F5007974D6}"/>
          </ac:spMkLst>
        </pc:spChg>
        <pc:spChg chg="add">
          <ac:chgData name="hung phan" userId="dfac0ed8ba6f633c" providerId="Windows Live" clId="Web-{B7249888-A154-47C4-9338-3516FEA5545D}" dt="2019-11-09T15:19:42.059" v="146"/>
          <ac:spMkLst>
            <pc:docMk/>
            <pc:sldMk cId="430334483" sldId="305"/>
            <ac:spMk id="121" creationId="{CD484C84-D1D9-4ED5-8E38-09E607039DA3}"/>
          </ac:spMkLst>
        </pc:spChg>
        <pc:spChg chg="add">
          <ac:chgData name="hung phan" userId="dfac0ed8ba6f633c" providerId="Windows Live" clId="Web-{B7249888-A154-47C4-9338-3516FEA5545D}" dt="2019-11-09T15:19:42.059" v="146"/>
          <ac:spMkLst>
            <pc:docMk/>
            <pc:sldMk cId="430334483" sldId="305"/>
            <ac:spMk id="124" creationId="{D0AF3F75-2CE1-4806-B554-48C814FFAA06}"/>
          </ac:spMkLst>
        </pc:spChg>
        <pc:spChg chg="add">
          <ac:chgData name="hung phan" userId="dfac0ed8ba6f633c" providerId="Windows Live" clId="Web-{B7249888-A154-47C4-9338-3516FEA5545D}" dt="2019-11-09T15:19:42.059" v="146"/>
          <ac:spMkLst>
            <pc:docMk/>
            <pc:sldMk cId="430334483" sldId="305"/>
            <ac:spMk id="125" creationId="{FB98A745-B2DB-4A06-B3D2-3935E8CD23BA}"/>
          </ac:spMkLst>
        </pc:spChg>
        <pc:spChg chg="add">
          <ac:chgData name="hung phan" userId="dfac0ed8ba6f633c" providerId="Windows Live" clId="Web-{B7249888-A154-47C4-9338-3516FEA5545D}" dt="2019-11-09T15:19:42.059" v="146"/>
          <ac:spMkLst>
            <pc:docMk/>
            <pc:sldMk cId="430334483" sldId="305"/>
            <ac:spMk id="126" creationId="{F88B0D2F-8563-40C6-BD6C-48D32DAC893E}"/>
          </ac:spMkLst>
        </pc:spChg>
        <pc:spChg chg="add">
          <ac:chgData name="hung phan" userId="dfac0ed8ba6f633c" providerId="Windows Live" clId="Web-{B7249888-A154-47C4-9338-3516FEA5545D}" dt="2019-11-09T15:19:42.059" v="146"/>
          <ac:spMkLst>
            <pc:docMk/>
            <pc:sldMk cId="430334483" sldId="305"/>
            <ac:spMk id="127" creationId="{06ED2C24-27B8-407D-98F4-AD700A803BA1}"/>
          </ac:spMkLst>
        </pc:spChg>
        <pc:spChg chg="add">
          <ac:chgData name="hung phan" userId="dfac0ed8ba6f633c" providerId="Windows Live" clId="Web-{B7249888-A154-47C4-9338-3516FEA5545D}" dt="2019-11-09T15:19:42.059" v="146"/>
          <ac:spMkLst>
            <pc:docMk/>
            <pc:sldMk cId="430334483" sldId="305"/>
            <ac:spMk id="128" creationId="{9F0DB7B8-5C31-404F-B98C-87D5716FE679}"/>
          </ac:spMkLst>
        </pc:spChg>
        <pc:spChg chg="add">
          <ac:chgData name="hung phan" userId="dfac0ed8ba6f633c" providerId="Windows Live" clId="Web-{B7249888-A154-47C4-9338-3516FEA5545D}" dt="2019-11-09T15:19:42.059" v="146"/>
          <ac:spMkLst>
            <pc:docMk/>
            <pc:sldMk cId="430334483" sldId="305"/>
            <ac:spMk id="129" creationId="{284750D1-DA12-46AA-89A0-CDF159332985}"/>
          </ac:spMkLst>
        </pc:spChg>
        <pc:spChg chg="add">
          <ac:chgData name="hung phan" userId="dfac0ed8ba6f633c" providerId="Windows Live" clId="Web-{B7249888-A154-47C4-9338-3516FEA5545D}" dt="2019-11-09T15:19:42.059" v="146"/>
          <ac:spMkLst>
            <pc:docMk/>
            <pc:sldMk cId="430334483" sldId="305"/>
            <ac:spMk id="131" creationId="{5AD5AE95-D709-4E57-A069-E00F74BD51BD}"/>
          </ac:spMkLst>
        </pc:spChg>
        <pc:spChg chg="add">
          <ac:chgData name="hung phan" userId="dfac0ed8ba6f633c" providerId="Windows Live" clId="Web-{B7249888-A154-47C4-9338-3516FEA5545D}" dt="2019-11-09T15:19:42.059" v="146"/>
          <ac:spMkLst>
            <pc:docMk/>
            <pc:sldMk cId="430334483" sldId="305"/>
            <ac:spMk id="132" creationId="{11D0233D-7756-4AD0-8A67-556CBC1AF960}"/>
          </ac:spMkLst>
        </pc:spChg>
        <pc:spChg chg="add">
          <ac:chgData name="hung phan" userId="dfac0ed8ba6f633c" providerId="Windows Live" clId="Web-{B7249888-A154-47C4-9338-3516FEA5545D}" dt="2019-11-09T15:19:42.059" v="146"/>
          <ac:spMkLst>
            <pc:docMk/>
            <pc:sldMk cId="430334483" sldId="305"/>
            <ac:spMk id="133" creationId="{1ED805B6-FBB9-46B0-86ED-ADB675059C5E}"/>
          </ac:spMkLst>
        </pc:spChg>
        <pc:spChg chg="add">
          <ac:chgData name="hung phan" userId="dfac0ed8ba6f633c" providerId="Windows Live" clId="Web-{B7249888-A154-47C4-9338-3516FEA5545D}" dt="2019-11-09T15:19:42.059" v="146"/>
          <ac:spMkLst>
            <pc:docMk/>
            <pc:sldMk cId="430334483" sldId="305"/>
            <ac:spMk id="134" creationId="{EE725D83-EF78-451D-8EF1-5456BC71E75F}"/>
          </ac:spMkLst>
        </pc:spChg>
        <pc:spChg chg="add">
          <ac:chgData name="hung phan" userId="dfac0ed8ba6f633c" providerId="Windows Live" clId="Web-{B7249888-A154-47C4-9338-3516FEA5545D}" dt="2019-11-09T15:19:42.059" v="146"/>
          <ac:spMkLst>
            <pc:docMk/>
            <pc:sldMk cId="430334483" sldId="305"/>
            <ac:spMk id="135" creationId="{B83BEE93-7928-4E54-8502-58DFC8729539}"/>
          </ac:spMkLst>
        </pc:spChg>
        <pc:spChg chg="add">
          <ac:chgData name="hung phan" userId="dfac0ed8ba6f633c" providerId="Windows Live" clId="Web-{B7249888-A154-47C4-9338-3516FEA5545D}" dt="2019-11-09T15:19:42.059" v="146"/>
          <ac:spMkLst>
            <pc:docMk/>
            <pc:sldMk cId="430334483" sldId="305"/>
            <ac:spMk id="136" creationId="{1D293807-4D74-473C-A1A2-72215CD8DC05}"/>
          </ac:spMkLst>
        </pc:spChg>
        <pc:spChg chg="add">
          <ac:chgData name="hung phan" userId="dfac0ed8ba6f633c" providerId="Windows Live" clId="Web-{B7249888-A154-47C4-9338-3516FEA5545D}" dt="2019-11-09T15:19:42.059" v="146"/>
          <ac:spMkLst>
            <pc:docMk/>
            <pc:sldMk cId="430334483" sldId="305"/>
            <ac:spMk id="137" creationId="{880B7D58-161A-43BA-AECC-3C37D96876B6}"/>
          </ac:spMkLst>
        </pc:spChg>
        <pc:spChg chg="add">
          <ac:chgData name="hung phan" userId="dfac0ed8ba6f633c" providerId="Windows Live" clId="Web-{B7249888-A154-47C4-9338-3516FEA5545D}" dt="2019-11-09T15:19:42.059" v="146"/>
          <ac:spMkLst>
            <pc:docMk/>
            <pc:sldMk cId="430334483" sldId="305"/>
            <ac:spMk id="138" creationId="{EA3318FF-5A60-4D1C-AE12-98FC96CFD662}"/>
          </ac:spMkLst>
        </pc:spChg>
        <pc:spChg chg="add">
          <ac:chgData name="hung phan" userId="dfac0ed8ba6f633c" providerId="Windows Live" clId="Web-{B7249888-A154-47C4-9338-3516FEA5545D}" dt="2019-11-09T15:19:42.059" v="146"/>
          <ac:spMkLst>
            <pc:docMk/>
            <pc:sldMk cId="430334483" sldId="305"/>
            <ac:spMk id="139" creationId="{07C07D9F-15FA-4A56-8CC9-8165C068C5C8}"/>
          </ac:spMkLst>
        </pc:spChg>
        <pc:spChg chg="add">
          <ac:chgData name="hung phan" userId="dfac0ed8ba6f633c" providerId="Windows Live" clId="Web-{B7249888-A154-47C4-9338-3516FEA5545D}" dt="2019-11-09T15:19:42.059" v="146"/>
          <ac:spMkLst>
            <pc:docMk/>
            <pc:sldMk cId="430334483" sldId="305"/>
            <ac:spMk id="140" creationId="{C81B41A9-1213-4F5F-9B4C-8817B0D75226}"/>
          </ac:spMkLst>
        </pc:spChg>
        <pc:spChg chg="add">
          <ac:chgData name="hung phan" userId="dfac0ed8ba6f633c" providerId="Windows Live" clId="Web-{B7249888-A154-47C4-9338-3516FEA5545D}" dt="2019-11-09T15:19:42.059" v="146"/>
          <ac:spMkLst>
            <pc:docMk/>
            <pc:sldMk cId="430334483" sldId="305"/>
            <ac:spMk id="141" creationId="{3590BFE2-00C7-484C-82B6-DED09AC13007}"/>
          </ac:spMkLst>
        </pc:spChg>
        <pc:spChg chg="add">
          <ac:chgData name="hung phan" userId="dfac0ed8ba6f633c" providerId="Windows Live" clId="Web-{B7249888-A154-47C4-9338-3516FEA5545D}" dt="2019-11-09T15:19:42.059" v="146"/>
          <ac:spMkLst>
            <pc:docMk/>
            <pc:sldMk cId="430334483" sldId="305"/>
            <ac:spMk id="142" creationId="{6BCFD7CF-48C2-4664-84BE-6532E55BF9E6}"/>
          </ac:spMkLst>
        </pc:spChg>
        <pc:spChg chg="add">
          <ac:chgData name="hung phan" userId="dfac0ed8ba6f633c" providerId="Windows Live" clId="Web-{B7249888-A154-47C4-9338-3516FEA5545D}" dt="2019-11-09T15:19:42.059" v="146"/>
          <ac:spMkLst>
            <pc:docMk/>
            <pc:sldMk cId="430334483" sldId="305"/>
            <ac:spMk id="143" creationId="{D84751F3-C6C3-45C7-9B82-D8A734B00F4F}"/>
          </ac:spMkLst>
        </pc:spChg>
        <pc:spChg chg="add">
          <ac:chgData name="hung phan" userId="dfac0ed8ba6f633c" providerId="Windows Live" clId="Web-{B7249888-A154-47C4-9338-3516FEA5545D}" dt="2019-11-09T15:19:42.059" v="146"/>
          <ac:spMkLst>
            <pc:docMk/>
            <pc:sldMk cId="430334483" sldId="305"/>
            <ac:spMk id="144" creationId="{4398D647-03F1-4696-B6A6-25CB841E99E7}"/>
          </ac:spMkLst>
        </pc:spChg>
        <pc:spChg chg="add">
          <ac:chgData name="hung phan" userId="dfac0ed8ba6f633c" providerId="Windows Live" clId="Web-{B7249888-A154-47C4-9338-3516FEA5545D}" dt="2019-11-09T15:19:42.059" v="146"/>
          <ac:spMkLst>
            <pc:docMk/>
            <pc:sldMk cId="430334483" sldId="305"/>
            <ac:spMk id="145" creationId="{04EC1EF5-5EC0-4368-B34B-3D1A16F349C7}"/>
          </ac:spMkLst>
        </pc:spChg>
        <pc:spChg chg="add">
          <ac:chgData name="hung phan" userId="dfac0ed8ba6f633c" providerId="Windows Live" clId="Web-{B7249888-A154-47C4-9338-3516FEA5545D}" dt="2019-11-09T15:19:42.059" v="146"/>
          <ac:spMkLst>
            <pc:docMk/>
            <pc:sldMk cId="430334483" sldId="305"/>
            <ac:spMk id="146" creationId="{1316F9D8-4D5F-4424-9649-C0554ED31A0F}"/>
          </ac:spMkLst>
        </pc:spChg>
        <pc:spChg chg="add">
          <ac:chgData name="hung phan" userId="dfac0ed8ba6f633c" providerId="Windows Live" clId="Web-{B7249888-A154-47C4-9338-3516FEA5545D}" dt="2019-11-09T15:19:42.059" v="146"/>
          <ac:spMkLst>
            <pc:docMk/>
            <pc:sldMk cId="430334483" sldId="305"/>
            <ac:spMk id="147" creationId="{6C53B289-BF09-47DB-9BC1-0FA6AC37B453}"/>
          </ac:spMkLst>
        </pc:spChg>
        <pc:spChg chg="add">
          <ac:chgData name="hung phan" userId="dfac0ed8ba6f633c" providerId="Windows Live" clId="Web-{B7249888-A154-47C4-9338-3516FEA5545D}" dt="2019-11-09T15:19:42.059" v="146"/>
          <ac:spMkLst>
            <pc:docMk/>
            <pc:sldMk cId="430334483" sldId="305"/>
            <ac:spMk id="148" creationId="{E5DC6740-A9B0-426E-A2CB-83F926E46E10}"/>
          </ac:spMkLst>
        </pc:spChg>
        <pc:spChg chg="add">
          <ac:chgData name="hung phan" userId="dfac0ed8ba6f633c" providerId="Windows Live" clId="Web-{B7249888-A154-47C4-9338-3516FEA5545D}" dt="2019-11-09T15:19:42.059" v="146"/>
          <ac:spMkLst>
            <pc:docMk/>
            <pc:sldMk cId="430334483" sldId="305"/>
            <ac:spMk id="149" creationId="{A7143582-5F90-41FC-BD3F-433FE3C658B9}"/>
          </ac:spMkLst>
        </pc:spChg>
        <pc:spChg chg="add">
          <ac:chgData name="hung phan" userId="dfac0ed8ba6f633c" providerId="Windows Live" clId="Web-{B7249888-A154-47C4-9338-3516FEA5545D}" dt="2019-11-09T15:19:42.059" v="146"/>
          <ac:spMkLst>
            <pc:docMk/>
            <pc:sldMk cId="430334483" sldId="305"/>
            <ac:spMk id="150" creationId="{E198502B-F553-483A-828E-1E4506B943D3}"/>
          </ac:spMkLst>
        </pc:spChg>
        <pc:spChg chg="add">
          <ac:chgData name="hung phan" userId="dfac0ed8ba6f633c" providerId="Windows Live" clId="Web-{B7249888-A154-47C4-9338-3516FEA5545D}" dt="2019-11-09T15:19:42.059" v="146"/>
          <ac:spMkLst>
            <pc:docMk/>
            <pc:sldMk cId="430334483" sldId="305"/>
            <ac:spMk id="151" creationId="{E940FC32-340D-496A-8E1C-96161A896510}"/>
          </ac:spMkLst>
        </pc:spChg>
        <pc:spChg chg="add">
          <ac:chgData name="hung phan" userId="dfac0ed8ba6f633c" providerId="Windows Live" clId="Web-{B7249888-A154-47C4-9338-3516FEA5545D}" dt="2019-11-09T15:19:42.059" v="146"/>
          <ac:spMkLst>
            <pc:docMk/>
            <pc:sldMk cId="430334483" sldId="305"/>
            <ac:spMk id="152" creationId="{EE89BA3C-8E1A-4031-8BF2-7EBAEBBF4D03}"/>
          </ac:spMkLst>
        </pc:spChg>
        <pc:spChg chg="add">
          <ac:chgData name="hung phan" userId="dfac0ed8ba6f633c" providerId="Windows Live" clId="Web-{B7249888-A154-47C4-9338-3516FEA5545D}" dt="2019-11-09T15:19:42.059" v="146"/>
          <ac:spMkLst>
            <pc:docMk/>
            <pc:sldMk cId="430334483" sldId="305"/>
            <ac:spMk id="153" creationId="{6B3BF5F0-4BB1-47C8-A415-42EE669AB6CF}"/>
          </ac:spMkLst>
        </pc:spChg>
        <pc:spChg chg="add">
          <ac:chgData name="hung phan" userId="dfac0ed8ba6f633c" providerId="Windows Live" clId="Web-{B7249888-A154-47C4-9338-3516FEA5545D}" dt="2019-11-09T15:19:42.059" v="146"/>
          <ac:spMkLst>
            <pc:docMk/>
            <pc:sldMk cId="430334483" sldId="305"/>
            <ac:spMk id="154" creationId="{8A91E7AA-5C91-4E41-8730-D7FF226644B8}"/>
          </ac:spMkLst>
        </pc:spChg>
        <pc:spChg chg="add">
          <ac:chgData name="hung phan" userId="dfac0ed8ba6f633c" providerId="Windows Live" clId="Web-{B7249888-A154-47C4-9338-3516FEA5545D}" dt="2019-11-09T15:19:42.059" v="146"/>
          <ac:spMkLst>
            <pc:docMk/>
            <pc:sldMk cId="430334483" sldId="305"/>
            <ac:spMk id="155" creationId="{0A07BBF1-7EC8-49EB-A96D-629E4807AA14}"/>
          </ac:spMkLst>
        </pc:spChg>
        <pc:spChg chg="add">
          <ac:chgData name="hung phan" userId="dfac0ed8ba6f633c" providerId="Windows Live" clId="Web-{B7249888-A154-47C4-9338-3516FEA5545D}" dt="2019-11-09T15:19:42.059" v="146"/>
          <ac:spMkLst>
            <pc:docMk/>
            <pc:sldMk cId="430334483" sldId="305"/>
            <ac:spMk id="156" creationId="{650D62AD-213E-4D4B-9B5B-C153056B0ACF}"/>
          </ac:spMkLst>
        </pc:spChg>
        <pc:spChg chg="add">
          <ac:chgData name="hung phan" userId="dfac0ed8ba6f633c" providerId="Windows Live" clId="Web-{B7249888-A154-47C4-9338-3516FEA5545D}" dt="2019-11-09T15:19:42.059" v="146"/>
          <ac:spMkLst>
            <pc:docMk/>
            <pc:sldMk cId="430334483" sldId="305"/>
            <ac:spMk id="157" creationId="{EB2D2EF5-F017-4E2C-95BF-829AF0BD36F0}"/>
          </ac:spMkLst>
        </pc:spChg>
        <pc:spChg chg="add">
          <ac:chgData name="hung phan" userId="dfac0ed8ba6f633c" providerId="Windows Live" clId="Web-{B7249888-A154-47C4-9338-3516FEA5545D}" dt="2019-11-09T15:19:42.059" v="146"/>
          <ac:spMkLst>
            <pc:docMk/>
            <pc:sldMk cId="430334483" sldId="305"/>
            <ac:spMk id="158" creationId="{5F3682EC-1279-4D18-BB31-B7277D958F98}"/>
          </ac:spMkLst>
        </pc:spChg>
        <pc:spChg chg="add">
          <ac:chgData name="hung phan" userId="dfac0ed8ba6f633c" providerId="Windows Live" clId="Web-{B7249888-A154-47C4-9338-3516FEA5545D}" dt="2019-11-09T15:19:42.059" v="146"/>
          <ac:spMkLst>
            <pc:docMk/>
            <pc:sldMk cId="430334483" sldId="305"/>
            <ac:spMk id="159" creationId="{154E41B1-E20F-483D-8BF8-DDEB59DC17C6}"/>
          </ac:spMkLst>
        </pc:spChg>
        <pc:spChg chg="add">
          <ac:chgData name="hung phan" userId="dfac0ed8ba6f633c" providerId="Windows Live" clId="Web-{B7249888-A154-47C4-9338-3516FEA5545D}" dt="2019-11-09T15:19:42.059" v="146"/>
          <ac:spMkLst>
            <pc:docMk/>
            <pc:sldMk cId="430334483" sldId="305"/>
            <ac:spMk id="160" creationId="{66D5F347-795C-4C01-9CE9-D9EC456734B5}"/>
          </ac:spMkLst>
        </pc:spChg>
        <pc:spChg chg="add">
          <ac:chgData name="hung phan" userId="dfac0ed8ba6f633c" providerId="Windows Live" clId="Web-{B7249888-A154-47C4-9338-3516FEA5545D}" dt="2019-11-09T15:19:42.059" v="146"/>
          <ac:spMkLst>
            <pc:docMk/>
            <pc:sldMk cId="430334483" sldId="305"/>
            <ac:spMk id="161" creationId="{91F59C55-51CA-445D-BD61-27A619D4BBE7}"/>
          </ac:spMkLst>
        </pc:spChg>
        <pc:spChg chg="add">
          <ac:chgData name="hung phan" userId="dfac0ed8ba6f633c" providerId="Windows Live" clId="Web-{B7249888-A154-47C4-9338-3516FEA5545D}" dt="2019-11-09T15:19:42.059" v="146"/>
          <ac:spMkLst>
            <pc:docMk/>
            <pc:sldMk cId="430334483" sldId="305"/>
            <ac:spMk id="162" creationId="{D5AA35EE-F1BE-404C-83EB-5A0264F1C429}"/>
          </ac:spMkLst>
        </pc:spChg>
        <pc:spChg chg="add">
          <ac:chgData name="hung phan" userId="dfac0ed8ba6f633c" providerId="Windows Live" clId="Web-{B7249888-A154-47C4-9338-3516FEA5545D}" dt="2019-11-09T15:19:42.059" v="146"/>
          <ac:spMkLst>
            <pc:docMk/>
            <pc:sldMk cId="430334483" sldId="305"/>
            <ac:spMk id="163" creationId="{E8AB49D5-1125-4D9C-B55C-A41BBC7317F0}"/>
          </ac:spMkLst>
        </pc:spChg>
        <pc:spChg chg="add">
          <ac:chgData name="hung phan" userId="dfac0ed8ba6f633c" providerId="Windows Live" clId="Web-{B7249888-A154-47C4-9338-3516FEA5545D}" dt="2019-11-09T15:19:42.059" v="146"/>
          <ac:spMkLst>
            <pc:docMk/>
            <pc:sldMk cId="430334483" sldId="305"/>
            <ac:spMk id="164" creationId="{4A1E175B-805C-4FD3-BEF0-3E5E6C759A60}"/>
          </ac:spMkLst>
        </pc:spChg>
        <pc:spChg chg="add">
          <ac:chgData name="hung phan" userId="dfac0ed8ba6f633c" providerId="Windows Live" clId="Web-{B7249888-A154-47C4-9338-3516FEA5545D}" dt="2019-11-09T15:19:42.059" v="146"/>
          <ac:spMkLst>
            <pc:docMk/>
            <pc:sldMk cId="430334483" sldId="305"/>
            <ac:spMk id="165" creationId="{B047A617-5789-4417-8674-6CBF89E68175}"/>
          </ac:spMkLst>
        </pc:spChg>
        <pc:spChg chg="add">
          <ac:chgData name="hung phan" userId="dfac0ed8ba6f633c" providerId="Windows Live" clId="Web-{B7249888-A154-47C4-9338-3516FEA5545D}" dt="2019-11-09T15:19:42.059" v="146"/>
          <ac:spMkLst>
            <pc:docMk/>
            <pc:sldMk cId="430334483" sldId="305"/>
            <ac:spMk id="166" creationId="{9816C556-B322-4FB2-9AD5-1D814102CF10}"/>
          </ac:spMkLst>
        </pc:spChg>
        <pc:spChg chg="add">
          <ac:chgData name="hung phan" userId="dfac0ed8ba6f633c" providerId="Windows Live" clId="Web-{B7249888-A154-47C4-9338-3516FEA5545D}" dt="2019-11-09T15:19:42.059" v="146"/>
          <ac:spMkLst>
            <pc:docMk/>
            <pc:sldMk cId="430334483" sldId="305"/>
            <ac:spMk id="167" creationId="{317217F2-734D-40A5-BF50-AB6290AEAF82}"/>
          </ac:spMkLst>
        </pc:spChg>
        <pc:spChg chg="add">
          <ac:chgData name="hung phan" userId="dfac0ed8ba6f633c" providerId="Windows Live" clId="Web-{B7249888-A154-47C4-9338-3516FEA5545D}" dt="2019-11-09T15:19:42.059" v="146"/>
          <ac:spMkLst>
            <pc:docMk/>
            <pc:sldMk cId="430334483" sldId="305"/>
            <ac:spMk id="168" creationId="{B35C83B7-7019-4B32-8EC4-87473E4FC85F}"/>
          </ac:spMkLst>
        </pc:spChg>
        <pc:spChg chg="add">
          <ac:chgData name="hung phan" userId="dfac0ed8ba6f633c" providerId="Windows Live" clId="Web-{B7249888-A154-47C4-9338-3516FEA5545D}" dt="2019-11-09T15:19:42.059" v="146"/>
          <ac:spMkLst>
            <pc:docMk/>
            <pc:sldMk cId="430334483" sldId="305"/>
            <ac:spMk id="169" creationId="{32132D02-68BE-4248-8ECE-E336C73E037E}"/>
          </ac:spMkLst>
        </pc:spChg>
        <pc:spChg chg="add">
          <ac:chgData name="hung phan" userId="dfac0ed8ba6f633c" providerId="Windows Live" clId="Web-{B7249888-A154-47C4-9338-3516FEA5545D}" dt="2019-11-09T15:19:42.059" v="146"/>
          <ac:spMkLst>
            <pc:docMk/>
            <pc:sldMk cId="430334483" sldId="305"/>
            <ac:spMk id="170" creationId="{568D241C-DCC4-442F-B203-D7475CBFBB1A}"/>
          </ac:spMkLst>
        </pc:spChg>
        <pc:spChg chg="add">
          <ac:chgData name="hung phan" userId="dfac0ed8ba6f633c" providerId="Windows Live" clId="Web-{B7249888-A154-47C4-9338-3516FEA5545D}" dt="2019-11-09T15:19:42.059" v="146"/>
          <ac:spMkLst>
            <pc:docMk/>
            <pc:sldMk cId="430334483" sldId="305"/>
            <ac:spMk id="171" creationId="{20FB43E7-25A3-44FB-96C1-58E4260080D4}"/>
          </ac:spMkLst>
        </pc:spChg>
        <pc:spChg chg="add">
          <ac:chgData name="hung phan" userId="dfac0ed8ba6f633c" providerId="Windows Live" clId="Web-{B7249888-A154-47C4-9338-3516FEA5545D}" dt="2019-11-09T15:19:42.059" v="146"/>
          <ac:spMkLst>
            <pc:docMk/>
            <pc:sldMk cId="430334483" sldId="305"/>
            <ac:spMk id="172" creationId="{CE5575D0-8676-4640-9FA0-5D6C59EF237B}"/>
          </ac:spMkLst>
        </pc:spChg>
        <pc:spChg chg="add">
          <ac:chgData name="hung phan" userId="dfac0ed8ba6f633c" providerId="Windows Live" clId="Web-{B7249888-A154-47C4-9338-3516FEA5545D}" dt="2019-11-09T15:19:42.059" v="146"/>
          <ac:spMkLst>
            <pc:docMk/>
            <pc:sldMk cId="430334483" sldId="305"/>
            <ac:spMk id="173" creationId="{192A75EF-617E-477B-B385-F19513869421}"/>
          </ac:spMkLst>
        </pc:spChg>
        <pc:spChg chg="add">
          <ac:chgData name="hung phan" userId="dfac0ed8ba6f633c" providerId="Windows Live" clId="Web-{B7249888-A154-47C4-9338-3516FEA5545D}" dt="2019-11-09T15:19:42.059" v="146"/>
          <ac:spMkLst>
            <pc:docMk/>
            <pc:sldMk cId="430334483" sldId="305"/>
            <ac:spMk id="174" creationId="{443F54C5-632F-49CC-96A3-ABF4FD8E5689}"/>
          </ac:spMkLst>
        </pc:spChg>
        <pc:spChg chg="add">
          <ac:chgData name="hung phan" userId="dfac0ed8ba6f633c" providerId="Windows Live" clId="Web-{B7249888-A154-47C4-9338-3516FEA5545D}" dt="2019-11-09T15:19:42.059" v="146"/>
          <ac:spMkLst>
            <pc:docMk/>
            <pc:sldMk cId="430334483" sldId="305"/>
            <ac:spMk id="176" creationId="{0C41A8FE-984C-4741-AF59-A7E370C3E910}"/>
          </ac:spMkLst>
        </pc:spChg>
        <pc:spChg chg="add">
          <ac:chgData name="hung phan" userId="dfac0ed8ba6f633c" providerId="Windows Live" clId="Web-{B7249888-A154-47C4-9338-3516FEA5545D}" dt="2019-11-09T15:19:42.059" v="146"/>
          <ac:spMkLst>
            <pc:docMk/>
            <pc:sldMk cId="430334483" sldId="305"/>
            <ac:spMk id="177" creationId="{35AE415D-34AE-4584-8B9A-09A087C081C8}"/>
          </ac:spMkLst>
        </pc:spChg>
        <pc:spChg chg="add">
          <ac:chgData name="hung phan" userId="dfac0ed8ba6f633c" providerId="Windows Live" clId="Web-{B7249888-A154-47C4-9338-3516FEA5545D}" dt="2019-11-09T15:19:42.059" v="146"/>
          <ac:spMkLst>
            <pc:docMk/>
            <pc:sldMk cId="430334483" sldId="305"/>
            <ac:spMk id="181" creationId="{F6C42138-0A9F-4A7A-9B8B-41C5927868A8}"/>
          </ac:spMkLst>
        </pc:spChg>
        <pc:spChg chg="add">
          <ac:chgData name="hung phan" userId="dfac0ed8ba6f633c" providerId="Windows Live" clId="Web-{B7249888-A154-47C4-9338-3516FEA5545D}" dt="2019-11-09T15:19:42.059" v="146"/>
          <ac:spMkLst>
            <pc:docMk/>
            <pc:sldMk cId="430334483" sldId="305"/>
            <ac:spMk id="182" creationId="{611971FE-2E78-4921-86C1-43C2DF78B15A}"/>
          </ac:spMkLst>
        </pc:spChg>
        <pc:spChg chg="add">
          <ac:chgData name="hung phan" userId="dfac0ed8ba6f633c" providerId="Windows Live" clId="Web-{B7249888-A154-47C4-9338-3516FEA5545D}" dt="2019-11-09T15:19:42.059" v="146"/>
          <ac:spMkLst>
            <pc:docMk/>
            <pc:sldMk cId="430334483" sldId="305"/>
            <ac:spMk id="183" creationId="{EA69B357-65DD-4F21-A720-26F4FB6DC53C}"/>
          </ac:spMkLst>
        </pc:spChg>
        <pc:spChg chg="add">
          <ac:chgData name="hung phan" userId="dfac0ed8ba6f633c" providerId="Windows Live" clId="Web-{B7249888-A154-47C4-9338-3516FEA5545D}" dt="2019-11-09T15:19:42.059" v="146"/>
          <ac:spMkLst>
            <pc:docMk/>
            <pc:sldMk cId="430334483" sldId="305"/>
            <ac:spMk id="184" creationId="{DB607084-DB46-4A3C-B1FC-2508A069E81D}"/>
          </ac:spMkLst>
        </pc:spChg>
        <pc:spChg chg="add">
          <ac:chgData name="hung phan" userId="dfac0ed8ba6f633c" providerId="Windows Live" clId="Web-{B7249888-A154-47C4-9338-3516FEA5545D}" dt="2019-11-09T15:19:42.059" v="146"/>
          <ac:spMkLst>
            <pc:docMk/>
            <pc:sldMk cId="430334483" sldId="305"/>
            <ac:spMk id="185" creationId="{1B811E80-04BC-4AB7-880B-59A6C8B1FA15}"/>
          </ac:spMkLst>
        </pc:spChg>
        <pc:spChg chg="add">
          <ac:chgData name="hung phan" userId="dfac0ed8ba6f633c" providerId="Windows Live" clId="Web-{B7249888-A154-47C4-9338-3516FEA5545D}" dt="2019-11-09T15:19:42.059" v="146"/>
          <ac:spMkLst>
            <pc:docMk/>
            <pc:sldMk cId="430334483" sldId="305"/>
            <ac:spMk id="186" creationId="{84999234-E83A-459B-BBB5-12BD4537EFE8}"/>
          </ac:spMkLst>
        </pc:spChg>
        <pc:spChg chg="add">
          <ac:chgData name="hung phan" userId="dfac0ed8ba6f633c" providerId="Windows Live" clId="Web-{B7249888-A154-47C4-9338-3516FEA5545D}" dt="2019-11-09T15:19:42.059" v="146"/>
          <ac:spMkLst>
            <pc:docMk/>
            <pc:sldMk cId="430334483" sldId="305"/>
            <ac:spMk id="187" creationId="{1E0CFE94-93EB-4427-9C72-EF283B5732D3}"/>
          </ac:spMkLst>
        </pc:spChg>
        <pc:spChg chg="add">
          <ac:chgData name="hung phan" userId="dfac0ed8ba6f633c" providerId="Windows Live" clId="Web-{B7249888-A154-47C4-9338-3516FEA5545D}" dt="2019-11-09T15:19:42.059" v="146"/>
          <ac:spMkLst>
            <pc:docMk/>
            <pc:sldMk cId="430334483" sldId="305"/>
            <ac:spMk id="188" creationId="{BDC48FC7-2CEA-41F4-8282-BF631AD80D4A}"/>
          </ac:spMkLst>
        </pc:spChg>
        <pc:spChg chg="add">
          <ac:chgData name="hung phan" userId="dfac0ed8ba6f633c" providerId="Windows Live" clId="Web-{B7249888-A154-47C4-9338-3516FEA5545D}" dt="2019-11-09T15:19:42.059" v="146"/>
          <ac:spMkLst>
            <pc:docMk/>
            <pc:sldMk cId="430334483" sldId="305"/>
            <ac:spMk id="189" creationId="{4BFB261D-AEF0-4713-97DB-539A1D0D7059}"/>
          </ac:spMkLst>
        </pc:spChg>
        <pc:spChg chg="add">
          <ac:chgData name="hung phan" userId="dfac0ed8ba6f633c" providerId="Windows Live" clId="Web-{B7249888-A154-47C4-9338-3516FEA5545D}" dt="2019-11-09T15:19:42.059" v="146"/>
          <ac:spMkLst>
            <pc:docMk/>
            <pc:sldMk cId="430334483" sldId="305"/>
            <ac:spMk id="190" creationId="{3D78EB17-CDBF-4370-A633-80A1807E1EA9}"/>
          </ac:spMkLst>
        </pc:spChg>
        <pc:spChg chg="add">
          <ac:chgData name="hung phan" userId="dfac0ed8ba6f633c" providerId="Windows Live" clId="Web-{B7249888-A154-47C4-9338-3516FEA5545D}" dt="2019-11-09T15:19:42.059" v="146"/>
          <ac:spMkLst>
            <pc:docMk/>
            <pc:sldMk cId="430334483" sldId="305"/>
            <ac:spMk id="191" creationId="{78498B7A-A56C-49F4-911B-D6BF1469020E}"/>
          </ac:spMkLst>
        </pc:spChg>
        <pc:spChg chg="add">
          <ac:chgData name="hung phan" userId="dfac0ed8ba6f633c" providerId="Windows Live" clId="Web-{B7249888-A154-47C4-9338-3516FEA5545D}" dt="2019-11-09T15:19:42.059" v="146"/>
          <ac:spMkLst>
            <pc:docMk/>
            <pc:sldMk cId="430334483" sldId="305"/>
            <ac:spMk id="192" creationId="{C783DAB5-BAB9-447B-BCD2-B2EC55F36D9D}"/>
          </ac:spMkLst>
        </pc:spChg>
        <pc:spChg chg="add">
          <ac:chgData name="hung phan" userId="dfac0ed8ba6f633c" providerId="Windows Live" clId="Web-{B7249888-A154-47C4-9338-3516FEA5545D}" dt="2019-11-09T15:19:42.059" v="146"/>
          <ac:spMkLst>
            <pc:docMk/>
            <pc:sldMk cId="430334483" sldId="305"/>
            <ac:spMk id="193" creationId="{2EA90653-EA4E-4509-8103-E963D0EB2B86}"/>
          </ac:spMkLst>
        </pc:spChg>
        <pc:spChg chg="add">
          <ac:chgData name="hung phan" userId="dfac0ed8ba6f633c" providerId="Windows Live" clId="Web-{B7249888-A154-47C4-9338-3516FEA5545D}" dt="2019-11-09T15:19:42.059" v="146"/>
          <ac:spMkLst>
            <pc:docMk/>
            <pc:sldMk cId="430334483" sldId="305"/>
            <ac:spMk id="194" creationId="{9047866F-B928-4CF8-90FA-87A0FB77EB26}"/>
          </ac:spMkLst>
        </pc:spChg>
        <pc:spChg chg="add">
          <ac:chgData name="hung phan" userId="dfac0ed8ba6f633c" providerId="Windows Live" clId="Web-{B7249888-A154-47C4-9338-3516FEA5545D}" dt="2019-11-09T15:19:42.059" v="146"/>
          <ac:spMkLst>
            <pc:docMk/>
            <pc:sldMk cId="430334483" sldId="305"/>
            <ac:spMk id="195" creationId="{AEE08796-B8C3-41F7-ADD6-81B750B8E9C8}"/>
          </ac:spMkLst>
        </pc:spChg>
        <pc:spChg chg="add">
          <ac:chgData name="hung phan" userId="dfac0ed8ba6f633c" providerId="Windows Live" clId="Web-{B7249888-A154-47C4-9338-3516FEA5545D}" dt="2019-11-09T15:19:42.059" v="146"/>
          <ac:spMkLst>
            <pc:docMk/>
            <pc:sldMk cId="430334483" sldId="305"/>
            <ac:spMk id="196" creationId="{5DD7E0DC-6657-402A-981A-7EE5DAF41242}"/>
          </ac:spMkLst>
        </pc:spChg>
        <pc:spChg chg="add">
          <ac:chgData name="hung phan" userId="dfac0ed8ba6f633c" providerId="Windows Live" clId="Web-{B7249888-A154-47C4-9338-3516FEA5545D}" dt="2019-11-09T15:19:42.059" v="146"/>
          <ac:spMkLst>
            <pc:docMk/>
            <pc:sldMk cId="430334483" sldId="305"/>
            <ac:spMk id="197" creationId="{2BDB3967-7CE7-4A6E-97BB-31548840618E}"/>
          </ac:spMkLst>
        </pc:spChg>
        <pc:spChg chg="add">
          <ac:chgData name="hung phan" userId="dfac0ed8ba6f633c" providerId="Windows Live" clId="Web-{B7249888-A154-47C4-9338-3516FEA5545D}" dt="2019-11-09T15:19:42.059" v="146"/>
          <ac:spMkLst>
            <pc:docMk/>
            <pc:sldMk cId="430334483" sldId="305"/>
            <ac:spMk id="198" creationId="{D6DC8AD9-3DE1-4F40-9648-6BCA42F151DE}"/>
          </ac:spMkLst>
        </pc:spChg>
        <pc:spChg chg="add">
          <ac:chgData name="hung phan" userId="dfac0ed8ba6f633c" providerId="Windows Live" clId="Web-{B7249888-A154-47C4-9338-3516FEA5545D}" dt="2019-11-09T15:19:42.059" v="146"/>
          <ac:spMkLst>
            <pc:docMk/>
            <pc:sldMk cId="430334483" sldId="305"/>
            <ac:spMk id="199" creationId="{ECC310F8-F65A-448F-BC24-B3ABF7FBCA15}"/>
          </ac:spMkLst>
        </pc:spChg>
        <pc:spChg chg="add">
          <ac:chgData name="hung phan" userId="dfac0ed8ba6f633c" providerId="Windows Live" clId="Web-{B7249888-A154-47C4-9338-3516FEA5545D}" dt="2019-11-09T15:19:42.059" v="146"/>
          <ac:spMkLst>
            <pc:docMk/>
            <pc:sldMk cId="430334483" sldId="305"/>
            <ac:spMk id="200" creationId="{4939C2B5-21ED-4D07-B2CC-7382D460765D}"/>
          </ac:spMkLst>
        </pc:spChg>
        <pc:spChg chg="add">
          <ac:chgData name="hung phan" userId="dfac0ed8ba6f633c" providerId="Windows Live" clId="Web-{B7249888-A154-47C4-9338-3516FEA5545D}" dt="2019-11-09T15:19:42.059" v="146"/>
          <ac:spMkLst>
            <pc:docMk/>
            <pc:sldMk cId="430334483" sldId="305"/>
            <ac:spMk id="201" creationId="{333E18EB-EA82-4622-89E0-198F5D8ED837}"/>
          </ac:spMkLst>
        </pc:spChg>
        <pc:spChg chg="add">
          <ac:chgData name="hung phan" userId="dfac0ed8ba6f633c" providerId="Windows Live" clId="Web-{B7249888-A154-47C4-9338-3516FEA5545D}" dt="2019-11-09T15:19:42.059" v="146"/>
          <ac:spMkLst>
            <pc:docMk/>
            <pc:sldMk cId="430334483" sldId="305"/>
            <ac:spMk id="202" creationId="{1EC99067-7A41-47F0-9BC4-069608FD8096}"/>
          </ac:spMkLst>
        </pc:spChg>
        <pc:spChg chg="add">
          <ac:chgData name="hung phan" userId="dfac0ed8ba6f633c" providerId="Windows Live" clId="Web-{B7249888-A154-47C4-9338-3516FEA5545D}" dt="2019-11-09T15:19:42.059" v="146"/>
          <ac:spMkLst>
            <pc:docMk/>
            <pc:sldMk cId="430334483" sldId="305"/>
            <ac:spMk id="203" creationId="{4551640D-4973-460A-B5F4-C45F8221EF3D}"/>
          </ac:spMkLst>
        </pc:spChg>
        <pc:spChg chg="add">
          <ac:chgData name="hung phan" userId="dfac0ed8ba6f633c" providerId="Windows Live" clId="Web-{B7249888-A154-47C4-9338-3516FEA5545D}" dt="2019-11-09T15:19:42.059" v="146"/>
          <ac:spMkLst>
            <pc:docMk/>
            <pc:sldMk cId="430334483" sldId="305"/>
            <ac:spMk id="204" creationId="{BDD3F3CB-E1FA-4CC5-9C67-6088FE064F99}"/>
          </ac:spMkLst>
        </pc:spChg>
        <pc:spChg chg="add">
          <ac:chgData name="hung phan" userId="dfac0ed8ba6f633c" providerId="Windows Live" clId="Web-{B7249888-A154-47C4-9338-3516FEA5545D}" dt="2019-11-09T15:19:42.059" v="146"/>
          <ac:spMkLst>
            <pc:docMk/>
            <pc:sldMk cId="430334483" sldId="305"/>
            <ac:spMk id="205" creationId="{77F53926-9F6F-492A-8D19-DE7C7CCB54D9}"/>
          </ac:spMkLst>
        </pc:spChg>
        <pc:spChg chg="add">
          <ac:chgData name="hung phan" userId="dfac0ed8ba6f633c" providerId="Windows Live" clId="Web-{B7249888-A154-47C4-9338-3516FEA5545D}" dt="2019-11-09T15:19:42.059" v="146"/>
          <ac:spMkLst>
            <pc:docMk/>
            <pc:sldMk cId="430334483" sldId="305"/>
            <ac:spMk id="206" creationId="{D5C2A49D-977E-42BE-8DEC-966BE8B600BB}"/>
          </ac:spMkLst>
        </pc:spChg>
        <pc:grpChg chg="add">
          <ac:chgData name="hung phan" userId="dfac0ed8ba6f633c" providerId="Windows Live" clId="Web-{B7249888-A154-47C4-9338-3516FEA5545D}" dt="2019-11-09T15:19:33.622" v="145"/>
          <ac:grpSpMkLst>
            <pc:docMk/>
            <pc:sldMk cId="430334483" sldId="305"/>
            <ac:grpSpMk id="22" creationId="{017C2C6B-757F-4B94-9297-282A183F178A}"/>
          </ac:grpSpMkLst>
        </pc:grpChg>
        <pc:grpChg chg="add">
          <ac:chgData name="hung phan" userId="dfac0ed8ba6f633c" providerId="Windows Live" clId="Web-{B7249888-A154-47C4-9338-3516FEA5545D}" dt="2019-11-09T15:19:33.622" v="145"/>
          <ac:grpSpMkLst>
            <pc:docMk/>
            <pc:sldMk cId="430334483" sldId="305"/>
            <ac:grpSpMk id="23" creationId="{014A1D41-6B72-4412-B3E1-C7A081090F27}"/>
          </ac:grpSpMkLst>
        </pc:grpChg>
        <pc:grpChg chg="add">
          <ac:chgData name="hung phan" userId="dfac0ed8ba6f633c" providerId="Windows Live" clId="Web-{B7249888-A154-47C4-9338-3516FEA5545D}" dt="2019-11-09T15:19:33.622" v="145"/>
          <ac:grpSpMkLst>
            <pc:docMk/>
            <pc:sldMk cId="430334483" sldId="305"/>
            <ac:grpSpMk id="30" creationId="{FAA44BC8-AB3B-490A-85F4-81B8F4E2B2B9}"/>
          </ac:grpSpMkLst>
        </pc:grpChg>
        <pc:grpChg chg="add">
          <ac:chgData name="hung phan" userId="dfac0ed8ba6f633c" providerId="Windows Live" clId="Web-{B7249888-A154-47C4-9338-3516FEA5545D}" dt="2019-11-09T15:19:33.622" v="145"/>
          <ac:grpSpMkLst>
            <pc:docMk/>
            <pc:sldMk cId="430334483" sldId="305"/>
            <ac:grpSpMk id="75" creationId="{29033C4A-8C94-44F0-877D-B4AA9C57BEC8}"/>
          </ac:grpSpMkLst>
        </pc:grpChg>
        <pc:grpChg chg="add">
          <ac:chgData name="hung phan" userId="dfac0ed8ba6f633c" providerId="Windows Live" clId="Web-{B7249888-A154-47C4-9338-3516FEA5545D}" dt="2019-11-09T15:19:33.622" v="145"/>
          <ac:grpSpMkLst>
            <pc:docMk/>
            <pc:sldMk cId="430334483" sldId="305"/>
            <ac:grpSpMk id="78" creationId="{F7DFBF44-7B8E-40EB-B43D-B525D1B006CB}"/>
          </ac:grpSpMkLst>
        </pc:grpChg>
        <pc:grpChg chg="add">
          <ac:chgData name="hung phan" userId="dfac0ed8ba6f633c" providerId="Windows Live" clId="Web-{B7249888-A154-47C4-9338-3516FEA5545D}" dt="2019-11-09T15:19:33.622" v="145"/>
          <ac:grpSpMkLst>
            <pc:docMk/>
            <pc:sldMk cId="430334483" sldId="305"/>
            <ac:grpSpMk id="79" creationId="{DE1C6FCF-E7B1-4C74-A577-84F42A104484}"/>
          </ac:grpSpMkLst>
        </pc:grpChg>
        <pc:grpChg chg="add">
          <ac:chgData name="hung phan" userId="dfac0ed8ba6f633c" providerId="Windows Live" clId="Web-{B7249888-A154-47C4-9338-3516FEA5545D}" dt="2019-11-09T15:19:33.622" v="145"/>
          <ac:grpSpMkLst>
            <pc:docMk/>
            <pc:sldMk cId="430334483" sldId="305"/>
            <ac:grpSpMk id="80" creationId="{844462FA-38A3-46E7-8472-9D9E8C0D0D84}"/>
          </ac:grpSpMkLst>
        </pc:grpChg>
        <pc:grpChg chg="add">
          <ac:chgData name="hung phan" userId="dfac0ed8ba6f633c" providerId="Windows Live" clId="Web-{B7249888-A154-47C4-9338-3516FEA5545D}" dt="2019-11-09T15:19:42.059" v="146"/>
          <ac:grpSpMkLst>
            <pc:docMk/>
            <pc:sldMk cId="430334483" sldId="305"/>
            <ac:grpSpMk id="122" creationId="{017C2C6B-757F-4B94-9297-282A183F178A}"/>
          </ac:grpSpMkLst>
        </pc:grpChg>
        <pc:grpChg chg="add">
          <ac:chgData name="hung phan" userId="dfac0ed8ba6f633c" providerId="Windows Live" clId="Web-{B7249888-A154-47C4-9338-3516FEA5545D}" dt="2019-11-09T15:19:42.059" v="146"/>
          <ac:grpSpMkLst>
            <pc:docMk/>
            <pc:sldMk cId="430334483" sldId="305"/>
            <ac:grpSpMk id="123" creationId="{014A1D41-6B72-4412-B3E1-C7A081090F27}"/>
          </ac:grpSpMkLst>
        </pc:grpChg>
        <pc:grpChg chg="add">
          <ac:chgData name="hung phan" userId="dfac0ed8ba6f633c" providerId="Windows Live" clId="Web-{B7249888-A154-47C4-9338-3516FEA5545D}" dt="2019-11-09T15:19:42.059" v="146"/>
          <ac:grpSpMkLst>
            <pc:docMk/>
            <pc:sldMk cId="430334483" sldId="305"/>
            <ac:grpSpMk id="130" creationId="{FAA44BC8-AB3B-490A-85F4-81B8F4E2B2B9}"/>
          </ac:grpSpMkLst>
        </pc:grpChg>
        <pc:grpChg chg="add">
          <ac:chgData name="hung phan" userId="dfac0ed8ba6f633c" providerId="Windows Live" clId="Web-{B7249888-A154-47C4-9338-3516FEA5545D}" dt="2019-11-09T15:19:42.059" v="146"/>
          <ac:grpSpMkLst>
            <pc:docMk/>
            <pc:sldMk cId="430334483" sldId="305"/>
            <ac:grpSpMk id="175" creationId="{29033C4A-8C94-44F0-877D-B4AA9C57BEC8}"/>
          </ac:grpSpMkLst>
        </pc:grpChg>
        <pc:grpChg chg="add">
          <ac:chgData name="hung phan" userId="dfac0ed8ba6f633c" providerId="Windows Live" clId="Web-{B7249888-A154-47C4-9338-3516FEA5545D}" dt="2019-11-09T15:19:42.059" v="146"/>
          <ac:grpSpMkLst>
            <pc:docMk/>
            <pc:sldMk cId="430334483" sldId="305"/>
            <ac:grpSpMk id="178" creationId="{F7DFBF44-7B8E-40EB-B43D-B525D1B006CB}"/>
          </ac:grpSpMkLst>
        </pc:grpChg>
        <pc:grpChg chg="add">
          <ac:chgData name="hung phan" userId="dfac0ed8ba6f633c" providerId="Windows Live" clId="Web-{B7249888-A154-47C4-9338-3516FEA5545D}" dt="2019-11-09T15:19:42.059" v="146"/>
          <ac:grpSpMkLst>
            <pc:docMk/>
            <pc:sldMk cId="430334483" sldId="305"/>
            <ac:grpSpMk id="179" creationId="{DE1C6FCF-E7B1-4C74-A577-84F42A104484}"/>
          </ac:grpSpMkLst>
        </pc:grpChg>
        <pc:grpChg chg="add">
          <ac:chgData name="hung phan" userId="dfac0ed8ba6f633c" providerId="Windows Live" clId="Web-{B7249888-A154-47C4-9338-3516FEA5545D}" dt="2019-11-09T15:19:42.059" v="146"/>
          <ac:grpSpMkLst>
            <pc:docMk/>
            <pc:sldMk cId="430334483" sldId="305"/>
            <ac:grpSpMk id="180" creationId="{844462FA-38A3-46E7-8472-9D9E8C0D0D84}"/>
          </ac:grpSpMkLst>
        </pc:grpChg>
      </pc:sldChg>
      <pc:sldChg chg="addSp delSp modSp add replId">
        <pc:chgData name="hung phan" userId="dfac0ed8ba6f633c" providerId="Windows Live" clId="Web-{B7249888-A154-47C4-9338-3516FEA5545D}" dt="2019-11-09T15:24:32.085" v="173" actId="1076"/>
        <pc:sldMkLst>
          <pc:docMk/>
          <pc:sldMk cId="2708669385" sldId="305"/>
        </pc:sldMkLst>
        <pc:spChg chg="mod">
          <ac:chgData name="hung phan" userId="dfac0ed8ba6f633c" providerId="Windows Live" clId="Web-{B7249888-A154-47C4-9338-3516FEA5545D}" dt="2019-11-09T15:24:19.335" v="170" actId="20577"/>
          <ac:spMkLst>
            <pc:docMk/>
            <pc:sldMk cId="2708669385" sldId="305"/>
            <ac:spMk id="2" creationId="{2311B6B3-F56C-4245-9C4E-0D3EFEB4F7E9}"/>
          </ac:spMkLst>
        </pc:spChg>
        <pc:spChg chg="add mod">
          <ac:chgData name="hung phan" userId="dfac0ed8ba6f633c" providerId="Windows Live" clId="Web-{B7249888-A154-47C4-9338-3516FEA5545D}" dt="2019-11-09T15:24:32.085" v="173" actId="1076"/>
          <ac:spMkLst>
            <pc:docMk/>
            <pc:sldMk cId="2708669385" sldId="305"/>
            <ac:spMk id="4" creationId="{4005EB07-08F5-44C5-8A5F-8984F8ED57D3}"/>
          </ac:spMkLst>
        </pc:spChg>
        <pc:picChg chg="del">
          <ac:chgData name="hung phan" userId="dfac0ed8ba6f633c" providerId="Windows Live" clId="Web-{B7249888-A154-47C4-9338-3516FEA5545D}" dt="2019-11-09T15:24:09.865" v="163"/>
          <ac:picMkLst>
            <pc:docMk/>
            <pc:sldMk cId="2708669385" sldId="305"/>
            <ac:picMk id="3" creationId="{C0AD78C1-7541-4F9F-89C8-8ECB70972B80}"/>
          </ac:picMkLst>
        </pc:picChg>
      </pc:sldChg>
      <pc:sldChg chg="addSp delSp modSp add replId">
        <pc:chgData name="hung phan" userId="dfac0ed8ba6f633c" providerId="Windows Live" clId="Web-{B7249888-A154-47C4-9338-3516FEA5545D}" dt="2019-11-09T15:51:02.092" v="508" actId="1076"/>
        <pc:sldMkLst>
          <pc:docMk/>
          <pc:sldMk cId="2860693753" sldId="306"/>
        </pc:sldMkLst>
        <pc:spChg chg="mod">
          <ac:chgData name="hung phan" userId="dfac0ed8ba6f633c" providerId="Windows Live" clId="Web-{B7249888-A154-47C4-9338-3516FEA5545D}" dt="2019-11-09T15:25:01.679" v="181" actId="20577"/>
          <ac:spMkLst>
            <pc:docMk/>
            <pc:sldMk cId="2860693753" sldId="306"/>
            <ac:spMk id="2" creationId="{2311B6B3-F56C-4245-9C4E-0D3EFEB4F7E9}"/>
          </ac:spMkLst>
        </pc:spChg>
        <pc:spChg chg="del">
          <ac:chgData name="hung phan" userId="dfac0ed8ba6f633c" providerId="Windows Live" clId="Web-{B7249888-A154-47C4-9338-3516FEA5545D}" dt="2019-11-09T15:25:08.648" v="184"/>
          <ac:spMkLst>
            <pc:docMk/>
            <pc:sldMk cId="2860693753" sldId="306"/>
            <ac:spMk id="4" creationId="{4005EB07-08F5-44C5-8A5F-8984F8ED57D3}"/>
          </ac:spMkLst>
        </pc:spChg>
        <pc:picChg chg="add mod">
          <ac:chgData name="hung phan" userId="dfac0ed8ba6f633c" providerId="Windows Live" clId="Web-{B7249888-A154-47C4-9338-3516FEA5545D}" dt="2019-11-09T15:51:02.092" v="508" actId="1076"/>
          <ac:picMkLst>
            <pc:docMk/>
            <pc:sldMk cId="2860693753" sldId="306"/>
            <ac:picMk id="3" creationId="{FE1E8FFD-3F5B-4C61-9F37-98619B541431}"/>
          </ac:picMkLst>
        </pc:picChg>
      </pc:sldChg>
      <pc:sldChg chg="addSp delSp modSp add replId">
        <pc:chgData name="hung phan" userId="dfac0ed8ba6f633c" providerId="Windows Live" clId="Web-{B7249888-A154-47C4-9338-3516FEA5545D}" dt="2019-11-09T15:28:18.498" v="232" actId="1076"/>
        <pc:sldMkLst>
          <pc:docMk/>
          <pc:sldMk cId="3852114511" sldId="307"/>
        </pc:sldMkLst>
        <pc:spChg chg="mod">
          <ac:chgData name="hung phan" userId="dfac0ed8ba6f633c" providerId="Windows Live" clId="Web-{B7249888-A154-47C4-9338-3516FEA5545D}" dt="2019-11-09T15:26:14.619" v="190" actId="20577"/>
          <ac:spMkLst>
            <pc:docMk/>
            <pc:sldMk cId="3852114511" sldId="307"/>
            <ac:spMk id="2" creationId="{2311B6B3-F56C-4245-9C4E-0D3EFEB4F7E9}"/>
          </ac:spMkLst>
        </pc:spChg>
        <pc:spChg chg="del">
          <ac:chgData name="hung phan" userId="dfac0ed8ba6f633c" providerId="Windows Live" clId="Web-{B7249888-A154-47C4-9338-3516FEA5545D}" dt="2019-11-09T15:26:18.135" v="192"/>
          <ac:spMkLst>
            <pc:docMk/>
            <pc:sldMk cId="3852114511" sldId="307"/>
            <ac:spMk id="4" creationId="{4005EB07-08F5-44C5-8A5F-8984F8ED57D3}"/>
          </ac:spMkLst>
        </pc:spChg>
        <pc:spChg chg="add mod">
          <ac:chgData name="hung phan" userId="dfac0ed8ba6f633c" providerId="Windows Live" clId="Web-{B7249888-A154-47C4-9338-3516FEA5545D}" dt="2019-11-09T15:28:03.279" v="229" actId="1076"/>
          <ac:spMkLst>
            <pc:docMk/>
            <pc:sldMk cId="3852114511" sldId="307"/>
            <ac:spMk id="5" creationId="{2B7203CC-D211-4488-AE00-E8FFBC4EF496}"/>
          </ac:spMkLst>
        </pc:spChg>
        <pc:spChg chg="add mod">
          <ac:chgData name="hung phan" userId="dfac0ed8ba6f633c" providerId="Windows Live" clId="Web-{B7249888-A154-47C4-9338-3516FEA5545D}" dt="2019-11-09T15:28:07.311" v="230" actId="1076"/>
          <ac:spMkLst>
            <pc:docMk/>
            <pc:sldMk cId="3852114511" sldId="307"/>
            <ac:spMk id="6" creationId="{D7F0C4E2-C8B4-4ACA-A238-FD6EC0109140}"/>
          </ac:spMkLst>
        </pc:spChg>
        <pc:spChg chg="add mod">
          <ac:chgData name="hung phan" userId="dfac0ed8ba6f633c" providerId="Windows Live" clId="Web-{B7249888-A154-47C4-9338-3516FEA5545D}" dt="2019-11-09T15:28:12.514" v="231" actId="1076"/>
          <ac:spMkLst>
            <pc:docMk/>
            <pc:sldMk cId="3852114511" sldId="307"/>
            <ac:spMk id="7" creationId="{6576A176-2F9C-49C9-B330-195CCDF821E1}"/>
          </ac:spMkLst>
        </pc:spChg>
        <pc:spChg chg="add mod">
          <ac:chgData name="hung phan" userId="dfac0ed8ba6f633c" providerId="Windows Live" clId="Web-{B7249888-A154-47C4-9338-3516FEA5545D}" dt="2019-11-09T15:28:18.498" v="232" actId="1076"/>
          <ac:spMkLst>
            <pc:docMk/>
            <pc:sldMk cId="3852114511" sldId="307"/>
            <ac:spMk id="8" creationId="{DAED1F9F-613E-4321-9ECC-FBE11125183B}"/>
          </ac:spMkLst>
        </pc:spChg>
      </pc:sldChg>
      <pc:sldChg chg="addSp delSp modSp add replId">
        <pc:chgData name="hung phan" userId="dfac0ed8ba6f633c" providerId="Windows Live" clId="Web-{B7249888-A154-47C4-9338-3516FEA5545D}" dt="2019-11-09T15:29:07.562" v="248" actId="14100"/>
        <pc:sldMkLst>
          <pc:docMk/>
          <pc:sldMk cId="2784773287" sldId="308"/>
        </pc:sldMkLst>
        <pc:spChg chg="mod">
          <ac:chgData name="hung phan" userId="dfac0ed8ba6f633c" providerId="Windows Live" clId="Web-{B7249888-A154-47C4-9338-3516FEA5545D}" dt="2019-11-09T15:28:46.796" v="240" actId="20577"/>
          <ac:spMkLst>
            <pc:docMk/>
            <pc:sldMk cId="2784773287" sldId="308"/>
            <ac:spMk id="2" creationId="{2311B6B3-F56C-4245-9C4E-0D3EFEB4F7E9}"/>
          </ac:spMkLst>
        </pc:spChg>
        <pc:spChg chg="del">
          <ac:chgData name="hung phan" userId="dfac0ed8ba6f633c" providerId="Windows Live" clId="Web-{B7249888-A154-47C4-9338-3516FEA5545D}" dt="2019-11-09T15:28:52.703" v="243"/>
          <ac:spMkLst>
            <pc:docMk/>
            <pc:sldMk cId="2784773287" sldId="308"/>
            <ac:spMk id="5" creationId="{2B7203CC-D211-4488-AE00-E8FFBC4EF496}"/>
          </ac:spMkLst>
        </pc:spChg>
        <pc:spChg chg="del">
          <ac:chgData name="hung phan" userId="dfac0ed8ba6f633c" providerId="Windows Live" clId="Web-{B7249888-A154-47C4-9338-3516FEA5545D}" dt="2019-11-09T15:28:55.031" v="244"/>
          <ac:spMkLst>
            <pc:docMk/>
            <pc:sldMk cId="2784773287" sldId="308"/>
            <ac:spMk id="6" creationId="{D7F0C4E2-C8B4-4ACA-A238-FD6EC0109140}"/>
          </ac:spMkLst>
        </pc:spChg>
        <pc:spChg chg="del">
          <ac:chgData name="hung phan" userId="dfac0ed8ba6f633c" providerId="Windows Live" clId="Web-{B7249888-A154-47C4-9338-3516FEA5545D}" dt="2019-11-09T15:28:49.234" v="242"/>
          <ac:spMkLst>
            <pc:docMk/>
            <pc:sldMk cId="2784773287" sldId="308"/>
            <ac:spMk id="7" creationId="{6576A176-2F9C-49C9-B330-195CCDF821E1}"/>
          </ac:spMkLst>
        </pc:spChg>
        <pc:spChg chg="del">
          <ac:chgData name="hung phan" userId="dfac0ed8ba6f633c" providerId="Windows Live" clId="Web-{B7249888-A154-47C4-9338-3516FEA5545D}" dt="2019-11-09T15:28:58.656" v="245"/>
          <ac:spMkLst>
            <pc:docMk/>
            <pc:sldMk cId="2784773287" sldId="308"/>
            <ac:spMk id="8" creationId="{DAED1F9F-613E-4321-9ECC-FBE11125183B}"/>
          </ac:spMkLst>
        </pc:spChg>
        <pc:spChg chg="add mod">
          <ac:chgData name="hung phan" userId="dfac0ed8ba6f633c" providerId="Windows Live" clId="Web-{B7249888-A154-47C4-9338-3516FEA5545D}" dt="2019-11-09T15:29:07.562" v="248" actId="14100"/>
          <ac:spMkLst>
            <pc:docMk/>
            <pc:sldMk cId="2784773287" sldId="308"/>
            <ac:spMk id="9" creationId="{88D6C866-5149-41FC-8345-435A344FD074}"/>
          </ac:spMkLst>
        </pc:spChg>
      </pc:sldChg>
      <pc:sldChg chg="addSp delSp modSp add replId">
        <pc:chgData name="hung phan" userId="dfac0ed8ba6f633c" providerId="Windows Live" clId="Web-{B7249888-A154-47C4-9338-3516FEA5545D}" dt="2019-11-09T15:31:03.066" v="268" actId="1076"/>
        <pc:sldMkLst>
          <pc:docMk/>
          <pc:sldMk cId="2949523004" sldId="309"/>
        </pc:sldMkLst>
        <pc:spChg chg="mod">
          <ac:chgData name="hung phan" userId="dfac0ed8ba6f633c" providerId="Windows Live" clId="Web-{B7249888-A154-47C4-9338-3516FEA5545D}" dt="2019-11-09T15:29:32.345" v="252" actId="20577"/>
          <ac:spMkLst>
            <pc:docMk/>
            <pc:sldMk cId="2949523004" sldId="309"/>
            <ac:spMk id="2" creationId="{2311B6B3-F56C-4245-9C4E-0D3EFEB4F7E9}"/>
          </ac:spMkLst>
        </pc:spChg>
        <pc:spChg chg="del">
          <ac:chgData name="hung phan" userId="dfac0ed8ba6f633c" providerId="Windows Live" clId="Web-{B7249888-A154-47C4-9338-3516FEA5545D}" dt="2019-11-09T15:29:36.345" v="255"/>
          <ac:spMkLst>
            <pc:docMk/>
            <pc:sldMk cId="2949523004" sldId="309"/>
            <ac:spMk id="9" creationId="{88D6C866-5149-41FC-8345-435A344FD074}"/>
          </ac:spMkLst>
        </pc:spChg>
        <pc:picChg chg="add del mod">
          <ac:chgData name="hung phan" userId="dfac0ed8ba6f633c" providerId="Windows Live" clId="Web-{B7249888-A154-47C4-9338-3516FEA5545D}" dt="2019-11-09T15:30:40.362" v="263"/>
          <ac:picMkLst>
            <pc:docMk/>
            <pc:sldMk cId="2949523004" sldId="309"/>
            <ac:picMk id="3" creationId="{5A567F1A-FE78-48BB-9764-A443C8801F50}"/>
          </ac:picMkLst>
        </pc:picChg>
        <pc:picChg chg="add mod">
          <ac:chgData name="hung phan" userId="dfac0ed8ba6f633c" providerId="Windows Live" clId="Web-{B7249888-A154-47C4-9338-3516FEA5545D}" dt="2019-11-09T15:31:03.066" v="268" actId="1076"/>
          <ac:picMkLst>
            <pc:docMk/>
            <pc:sldMk cId="2949523004" sldId="309"/>
            <ac:picMk id="5" creationId="{2EAF0312-3835-4874-BCDE-9698B183597C}"/>
          </ac:picMkLst>
        </pc:picChg>
      </pc:sldChg>
      <pc:sldChg chg="addSp delSp modSp add replId">
        <pc:chgData name="hung phan" userId="dfac0ed8ba6f633c" providerId="Windows Live" clId="Web-{B7249888-A154-47C4-9338-3516FEA5545D}" dt="2019-11-09T15:40:19.679" v="309" actId="20577"/>
        <pc:sldMkLst>
          <pc:docMk/>
          <pc:sldMk cId="2666871542" sldId="310"/>
        </pc:sldMkLst>
        <pc:spChg chg="mod">
          <ac:chgData name="hung phan" userId="dfac0ed8ba6f633c" providerId="Windows Live" clId="Web-{B7249888-A154-47C4-9338-3516FEA5545D}" dt="2019-11-09T15:38:48.207" v="282" actId="20577"/>
          <ac:spMkLst>
            <pc:docMk/>
            <pc:sldMk cId="2666871542" sldId="310"/>
            <ac:spMk id="2" creationId="{2311B6B3-F56C-4245-9C4E-0D3EFEB4F7E9}"/>
          </ac:spMkLst>
        </pc:spChg>
        <pc:spChg chg="add mod">
          <ac:chgData name="hung phan" userId="dfac0ed8ba6f633c" providerId="Windows Live" clId="Web-{B7249888-A154-47C4-9338-3516FEA5545D}" dt="2019-11-09T15:40:19.679" v="309" actId="20577"/>
          <ac:spMkLst>
            <pc:docMk/>
            <pc:sldMk cId="2666871542" sldId="310"/>
            <ac:spMk id="3" creationId="{1A1F45D2-39DB-4A19-8A77-B11EBE62A01D}"/>
          </ac:spMkLst>
        </pc:spChg>
        <pc:picChg chg="del">
          <ac:chgData name="hung phan" userId="dfac0ed8ba6f633c" providerId="Windows Live" clId="Web-{B7249888-A154-47C4-9338-3516FEA5545D}" dt="2019-11-09T15:38:49.863" v="285"/>
          <ac:picMkLst>
            <pc:docMk/>
            <pc:sldMk cId="2666871542" sldId="310"/>
            <ac:picMk id="5" creationId="{2EAF0312-3835-4874-BCDE-9698B183597C}"/>
          </ac:picMkLst>
        </pc:picChg>
      </pc:sldChg>
      <pc:sldChg chg="modSp add replId">
        <pc:chgData name="hung phan" userId="dfac0ed8ba6f633c" providerId="Windows Live" clId="Web-{B7249888-A154-47C4-9338-3516FEA5545D}" dt="2019-11-09T15:41:36.994" v="327" actId="20577"/>
        <pc:sldMkLst>
          <pc:docMk/>
          <pc:sldMk cId="1779452310" sldId="311"/>
        </pc:sldMkLst>
        <pc:spChg chg="mod">
          <ac:chgData name="hung phan" userId="dfac0ed8ba6f633c" providerId="Windows Live" clId="Web-{B7249888-A154-47C4-9338-3516FEA5545D}" dt="2019-11-09T15:41:02.039" v="314" actId="20577"/>
          <ac:spMkLst>
            <pc:docMk/>
            <pc:sldMk cId="1779452310" sldId="311"/>
            <ac:spMk id="2" creationId="{2311B6B3-F56C-4245-9C4E-0D3EFEB4F7E9}"/>
          </ac:spMkLst>
        </pc:spChg>
        <pc:spChg chg="mod">
          <ac:chgData name="hung phan" userId="dfac0ed8ba6f633c" providerId="Windows Live" clId="Web-{B7249888-A154-47C4-9338-3516FEA5545D}" dt="2019-11-09T15:41:36.994" v="327" actId="20577"/>
          <ac:spMkLst>
            <pc:docMk/>
            <pc:sldMk cId="1779452310" sldId="311"/>
            <ac:spMk id="3" creationId="{1A1F45D2-39DB-4A19-8A77-B11EBE62A01D}"/>
          </ac:spMkLst>
        </pc:spChg>
      </pc:sldChg>
      <pc:sldChg chg="modSp add replId">
        <pc:chgData name="hung phan" userId="dfac0ed8ba6f633c" providerId="Windows Live" clId="Web-{B7249888-A154-47C4-9338-3516FEA5545D}" dt="2019-11-09T15:43:41.498" v="356" actId="20577"/>
        <pc:sldMkLst>
          <pc:docMk/>
          <pc:sldMk cId="1820550625" sldId="312"/>
        </pc:sldMkLst>
        <pc:spChg chg="mod">
          <ac:chgData name="hung phan" userId="dfac0ed8ba6f633c" providerId="Windows Live" clId="Web-{B7249888-A154-47C4-9338-3516FEA5545D}" dt="2019-11-09T15:41:46.322" v="332" actId="20577"/>
          <ac:spMkLst>
            <pc:docMk/>
            <pc:sldMk cId="1820550625" sldId="312"/>
            <ac:spMk id="2" creationId="{2311B6B3-F56C-4245-9C4E-0D3EFEB4F7E9}"/>
          </ac:spMkLst>
        </pc:spChg>
        <pc:spChg chg="mod">
          <ac:chgData name="hung phan" userId="dfac0ed8ba6f633c" providerId="Windows Live" clId="Web-{B7249888-A154-47C4-9338-3516FEA5545D}" dt="2019-11-09T15:43:41.498" v="356" actId="20577"/>
          <ac:spMkLst>
            <pc:docMk/>
            <pc:sldMk cId="1820550625" sldId="312"/>
            <ac:spMk id="3" creationId="{1A1F45D2-39DB-4A19-8A77-B11EBE62A01D}"/>
          </ac:spMkLst>
        </pc:spChg>
      </pc:sldChg>
      <pc:sldChg chg="addSp delSp modSp add replId">
        <pc:chgData name="hung phan" userId="dfac0ed8ba6f633c" providerId="Windows Live" clId="Web-{B7249888-A154-47C4-9338-3516FEA5545D}" dt="2019-11-09T15:44:44.907" v="370" actId="1076"/>
        <pc:sldMkLst>
          <pc:docMk/>
          <pc:sldMk cId="3460307571" sldId="313"/>
        </pc:sldMkLst>
        <pc:spChg chg="mod">
          <ac:chgData name="hung phan" userId="dfac0ed8ba6f633c" providerId="Windows Live" clId="Web-{B7249888-A154-47C4-9338-3516FEA5545D}" dt="2019-11-09T15:44:03.562" v="363" actId="20577"/>
          <ac:spMkLst>
            <pc:docMk/>
            <pc:sldMk cId="3460307571" sldId="313"/>
            <ac:spMk id="2" creationId="{2311B6B3-F56C-4245-9C4E-0D3EFEB4F7E9}"/>
          </ac:spMkLst>
        </pc:spChg>
        <pc:spChg chg="del">
          <ac:chgData name="hung phan" userId="dfac0ed8ba6f633c" providerId="Windows Live" clId="Web-{B7249888-A154-47C4-9338-3516FEA5545D}" dt="2019-11-09T15:44:07.468" v="365"/>
          <ac:spMkLst>
            <pc:docMk/>
            <pc:sldMk cId="3460307571" sldId="313"/>
            <ac:spMk id="3" creationId="{1A1F45D2-39DB-4A19-8A77-B11EBE62A01D}"/>
          </ac:spMkLst>
        </pc:spChg>
        <pc:picChg chg="add mod">
          <ac:chgData name="hung phan" userId="dfac0ed8ba6f633c" providerId="Windows Live" clId="Web-{B7249888-A154-47C4-9338-3516FEA5545D}" dt="2019-11-09T15:44:44.907" v="370" actId="1076"/>
          <ac:picMkLst>
            <pc:docMk/>
            <pc:sldMk cId="3460307571" sldId="313"/>
            <ac:picMk id="4" creationId="{37326F3F-1B45-4BEE-AE2F-E29178CBEF01}"/>
          </ac:picMkLst>
        </pc:picChg>
      </pc:sldChg>
      <pc:sldChg chg="addSp delSp modSp add replId">
        <pc:chgData name="hung phan" userId="dfac0ed8ba6f633c" providerId="Windows Live" clId="Web-{B7249888-A154-47C4-9338-3516FEA5545D}" dt="2019-11-09T15:46:16.723" v="382" actId="1076"/>
        <pc:sldMkLst>
          <pc:docMk/>
          <pc:sldMk cId="2388223718" sldId="314"/>
        </pc:sldMkLst>
        <pc:spChg chg="mod">
          <ac:chgData name="hung phan" userId="dfac0ed8ba6f633c" providerId="Windows Live" clId="Web-{B7249888-A154-47C4-9338-3516FEA5545D}" dt="2019-11-09T15:45:21.283" v="374" actId="20577"/>
          <ac:spMkLst>
            <pc:docMk/>
            <pc:sldMk cId="2388223718" sldId="314"/>
            <ac:spMk id="2" creationId="{2311B6B3-F56C-4245-9C4E-0D3EFEB4F7E9}"/>
          </ac:spMkLst>
        </pc:spChg>
        <pc:picChg chg="add mod">
          <ac:chgData name="hung phan" userId="dfac0ed8ba6f633c" providerId="Windows Live" clId="Web-{B7249888-A154-47C4-9338-3516FEA5545D}" dt="2019-11-09T15:46:16.723" v="382" actId="1076"/>
          <ac:picMkLst>
            <pc:docMk/>
            <pc:sldMk cId="2388223718" sldId="314"/>
            <ac:picMk id="3" creationId="{1B8CC0A2-C2DF-4278-A4CB-BF4347000ED2}"/>
          </ac:picMkLst>
        </pc:picChg>
        <pc:picChg chg="del">
          <ac:chgData name="hung phan" userId="dfac0ed8ba6f633c" providerId="Windows Live" clId="Web-{B7249888-A154-47C4-9338-3516FEA5545D}" dt="2019-11-09T15:45:22.002" v="377"/>
          <ac:picMkLst>
            <pc:docMk/>
            <pc:sldMk cId="2388223718" sldId="314"/>
            <ac:picMk id="4" creationId="{37326F3F-1B45-4BEE-AE2F-E29178CBEF01}"/>
          </ac:picMkLst>
        </pc:picChg>
      </pc:sldChg>
      <pc:sldChg chg="addSp delSp modSp add replId">
        <pc:chgData name="hung phan" userId="dfac0ed8ba6f633c" providerId="Windows Live" clId="Web-{B7249888-A154-47C4-9338-3516FEA5545D}" dt="2019-11-09T15:48:12.633" v="428" actId="20577"/>
        <pc:sldMkLst>
          <pc:docMk/>
          <pc:sldMk cId="1451230074" sldId="315"/>
        </pc:sldMkLst>
        <pc:spChg chg="mod">
          <ac:chgData name="hung phan" userId="dfac0ed8ba6f633c" providerId="Windows Live" clId="Web-{B7249888-A154-47C4-9338-3516FEA5545D}" dt="2019-11-09T15:46:28.004" v="386" actId="20577"/>
          <ac:spMkLst>
            <pc:docMk/>
            <pc:sldMk cId="1451230074" sldId="315"/>
            <ac:spMk id="2" creationId="{2311B6B3-F56C-4245-9C4E-0D3EFEB4F7E9}"/>
          </ac:spMkLst>
        </pc:spChg>
        <pc:spChg chg="add mod">
          <ac:chgData name="hung phan" userId="dfac0ed8ba6f633c" providerId="Windows Live" clId="Web-{B7249888-A154-47C4-9338-3516FEA5545D}" dt="2019-11-09T15:48:12.633" v="428" actId="20577"/>
          <ac:spMkLst>
            <pc:docMk/>
            <pc:sldMk cId="1451230074" sldId="315"/>
            <ac:spMk id="5" creationId="{2E4B1CC9-A909-4A3B-8646-C58D28190ADB}"/>
          </ac:spMkLst>
        </pc:spChg>
        <pc:picChg chg="del">
          <ac:chgData name="hung phan" userId="dfac0ed8ba6f633c" providerId="Windows Live" clId="Web-{B7249888-A154-47C4-9338-3516FEA5545D}" dt="2019-11-09T15:46:28.739" v="389"/>
          <ac:picMkLst>
            <pc:docMk/>
            <pc:sldMk cId="1451230074" sldId="315"/>
            <ac:picMk id="3" creationId="{1B8CC0A2-C2DF-4278-A4CB-BF4347000ED2}"/>
          </ac:picMkLst>
        </pc:picChg>
      </pc:sldChg>
      <pc:sldChg chg="modSp add replId">
        <pc:chgData name="hung phan" userId="dfac0ed8ba6f633c" providerId="Windows Live" clId="Web-{B7249888-A154-47C4-9338-3516FEA5545D}" dt="2019-11-09T15:49:21.104" v="476" actId="20577"/>
        <pc:sldMkLst>
          <pc:docMk/>
          <pc:sldMk cId="1669173462" sldId="316"/>
        </pc:sldMkLst>
        <pc:spChg chg="mod">
          <ac:chgData name="hung phan" userId="dfac0ed8ba6f633c" providerId="Windows Live" clId="Web-{B7249888-A154-47C4-9338-3516FEA5545D}" dt="2019-11-09T15:48:32.008" v="435" actId="20577"/>
          <ac:spMkLst>
            <pc:docMk/>
            <pc:sldMk cId="1669173462" sldId="316"/>
            <ac:spMk id="2" creationId="{2311B6B3-F56C-4245-9C4E-0D3EFEB4F7E9}"/>
          </ac:spMkLst>
        </pc:spChg>
        <pc:spChg chg="mod">
          <ac:chgData name="hung phan" userId="dfac0ed8ba6f633c" providerId="Windows Live" clId="Web-{B7249888-A154-47C4-9338-3516FEA5545D}" dt="2019-11-09T15:49:21.104" v="476" actId="20577"/>
          <ac:spMkLst>
            <pc:docMk/>
            <pc:sldMk cId="1669173462" sldId="316"/>
            <ac:spMk id="5" creationId="{2E4B1CC9-A909-4A3B-8646-C58D28190ADB}"/>
          </ac:spMkLst>
        </pc:spChg>
      </pc:sldChg>
      <pc:sldChg chg="modSp add replId">
        <pc:chgData name="hung phan" userId="dfac0ed8ba6f633c" providerId="Windows Live" clId="Web-{B7249888-A154-47C4-9338-3516FEA5545D}" dt="2019-11-09T15:50:24.481" v="506" actId="20577"/>
        <pc:sldMkLst>
          <pc:docMk/>
          <pc:sldMk cId="3434518524" sldId="317"/>
        </pc:sldMkLst>
        <pc:spChg chg="mod">
          <ac:chgData name="hung phan" userId="dfac0ed8ba6f633c" providerId="Windows Live" clId="Web-{B7249888-A154-47C4-9338-3516FEA5545D}" dt="2019-11-09T15:49:35.995" v="481" actId="20577"/>
          <ac:spMkLst>
            <pc:docMk/>
            <pc:sldMk cId="3434518524" sldId="317"/>
            <ac:spMk id="2" creationId="{2311B6B3-F56C-4245-9C4E-0D3EFEB4F7E9}"/>
          </ac:spMkLst>
        </pc:spChg>
        <pc:spChg chg="mod">
          <ac:chgData name="hung phan" userId="dfac0ed8ba6f633c" providerId="Windows Live" clId="Web-{B7249888-A154-47C4-9338-3516FEA5545D}" dt="2019-11-09T15:50:24.481" v="506" actId="20577"/>
          <ac:spMkLst>
            <pc:docMk/>
            <pc:sldMk cId="3434518524" sldId="317"/>
            <ac:spMk id="5" creationId="{2E4B1CC9-A909-4A3B-8646-C58D28190AD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937C28-61E0-B847-AD21-90373FD7A636}" type="datetimeFigureOut">
              <a:rPr lang="en-US" smtClean="0"/>
              <a:pPr/>
              <a:t>11/10/19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689DB6-D9ED-8848-A862-2FE6B6EAB7FD}" type="slidenum">
              <a:rPr lang="en-US" smtClean="0"/>
              <a:pPr/>
              <a:t>‹#›</a:t>
            </a:fld>
            <a:endParaRPr lang="en-US"/>
          </a:p>
        </p:txBody>
      </p:sp>
    </p:spTree>
    <p:extLst>
      <p:ext uri="{BB962C8B-B14F-4D97-AF65-F5344CB8AC3E}">
        <p14:creationId xmlns:p14="http://schemas.microsoft.com/office/powerpoint/2010/main" val="3850360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6EC86-42E7-614C-8A9E-8135BCBA9AEA}" type="slidenum">
              <a:rPr lang="en-US" smtClean="0"/>
              <a:pPr/>
              <a:t>2</a:t>
            </a:fld>
            <a:endParaRPr lang="en-US"/>
          </a:p>
        </p:txBody>
      </p:sp>
    </p:spTree>
    <p:extLst>
      <p:ext uri="{BB962C8B-B14F-4D97-AF65-F5344CB8AC3E}">
        <p14:creationId xmlns:p14="http://schemas.microsoft.com/office/powerpoint/2010/main" val="2154743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dirty="0">
                <a:ea typeface="ＭＳ Ｐゴシック" panose="020B0600070205080204" pitchFamily="34" charset="-128"/>
              </a:rPr>
              <a:t>Cycle by cycle</a:t>
            </a:r>
          </a:p>
          <a:p>
            <a:r>
              <a:rPr lang="vi-VN" dirty="0"/>
              <a:t>Chuyển đổi từ luồng này sang luồng khác trong mỗi lệnh - việc thực hiện nhiều luồng hơn được xen kẽ (thường việc chuyển đổi được thực hiện theo lượt, bỏ qua một luồng nếu có stall)</a:t>
            </a:r>
          </a:p>
          <a:p>
            <a:endParaRPr lang="vi-VN"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dirty="0">
                <a:ea typeface="ＭＳ Ｐゴシック" panose="020B0600070205080204" pitchFamily="34" charset="-128"/>
              </a:rPr>
              <a:t>Idea: </a:t>
            </a:r>
            <a:r>
              <a:rPr lang="en-US" altLang="en-US" dirty="0">
                <a:solidFill>
                  <a:srgbClr val="0000FF"/>
                </a:solidFill>
                <a:ea typeface="ＭＳ Ｐゴシック" panose="020B0600070205080204" pitchFamily="34" charset="-128"/>
              </a:rPr>
              <a:t>Switch to another thread every cycle such that no two instructions from the thread are in the pipeline concurrently</a:t>
            </a: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65</a:t>
            </a:fld>
            <a:endParaRPr lang="en-US"/>
          </a:p>
        </p:txBody>
      </p:sp>
    </p:spTree>
    <p:extLst>
      <p:ext uri="{BB962C8B-B14F-4D97-AF65-F5344CB8AC3E}">
        <p14:creationId xmlns:p14="http://schemas.microsoft.com/office/powerpoint/2010/main" val="4065667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panose="020B0600070205080204" pitchFamily="34" charset="-128"/>
              </a:rPr>
              <a:t>Idea: </a:t>
            </a:r>
            <a:r>
              <a:rPr lang="en-US" altLang="en-US" dirty="0">
                <a:solidFill>
                  <a:srgbClr val="0000FF"/>
                </a:solidFill>
                <a:ea typeface="ＭＳ Ｐゴシック" panose="020B0600070205080204" pitchFamily="34" charset="-128"/>
              </a:rPr>
              <a:t>When a thread is stalled due to some event, switch to a different hardware context</a:t>
            </a:r>
          </a:p>
          <a:p>
            <a:pPr lvl="1"/>
            <a:r>
              <a:rPr lang="en-US" altLang="en-US" dirty="0">
                <a:ea typeface="ＭＳ Ｐゴシック" panose="020B0600070205080204" pitchFamily="34" charset="-128"/>
              </a:rPr>
              <a:t>Switch-on-event multithreading</a:t>
            </a:r>
          </a:p>
          <a:p>
            <a:r>
              <a:rPr lang="en-US" altLang="en-US" dirty="0">
                <a:solidFill>
                  <a:srgbClr val="000000"/>
                </a:solidFill>
                <a:ea typeface="ＭＳ Ｐゴシック" panose="020B0600070205080204" pitchFamily="34" charset="-128"/>
              </a:rPr>
              <a:t>Possible stall events</a:t>
            </a:r>
          </a:p>
          <a:p>
            <a:pPr lvl="1"/>
            <a:r>
              <a:rPr lang="en-US" altLang="en-US" dirty="0">
                <a:solidFill>
                  <a:srgbClr val="000000"/>
                </a:solidFill>
                <a:ea typeface="ＭＳ Ｐゴシック" panose="020B0600070205080204" pitchFamily="34" charset="-128"/>
              </a:rPr>
              <a:t>Cache misses</a:t>
            </a:r>
          </a:p>
          <a:p>
            <a:pPr lvl="1"/>
            <a:r>
              <a:rPr lang="en-US" altLang="en-US" dirty="0">
                <a:solidFill>
                  <a:srgbClr val="000000"/>
                </a:solidFill>
                <a:ea typeface="ＭＳ Ｐゴシック" panose="020B0600070205080204" pitchFamily="34" charset="-128"/>
              </a:rPr>
              <a:t>Synchronization events (e.g., load an empty location)</a:t>
            </a:r>
          </a:p>
          <a:p>
            <a:pPr lvl="1"/>
            <a:r>
              <a:rPr lang="en-US" altLang="en-US" dirty="0">
                <a:solidFill>
                  <a:srgbClr val="000000"/>
                </a:solidFill>
                <a:ea typeface="ＭＳ Ｐゴシック" panose="020B0600070205080204" pitchFamily="34" charset="-128"/>
              </a:rPr>
              <a:t>FP operations</a:t>
            </a:r>
          </a:p>
          <a:p>
            <a:pPr lvl="1"/>
            <a:endParaRPr lang="en-US" altLang="en-US" dirty="0">
              <a:ea typeface="ＭＳ Ｐゴシック" panose="020B0600070205080204" pitchFamily="34" charset="-128"/>
            </a:endParaRP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68</a:t>
            </a:fld>
            <a:endParaRPr lang="en-US"/>
          </a:p>
        </p:txBody>
      </p:sp>
    </p:spTree>
    <p:extLst>
      <p:ext uri="{BB962C8B-B14F-4D97-AF65-F5344CB8AC3E}">
        <p14:creationId xmlns:p14="http://schemas.microsoft.com/office/powerpoint/2010/main" val="1279469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69</a:t>
            </a:fld>
            <a:endParaRPr lang="en-US"/>
          </a:p>
        </p:txBody>
      </p:sp>
    </p:spTree>
    <p:extLst>
      <p:ext uri="{BB962C8B-B14F-4D97-AF65-F5344CB8AC3E}">
        <p14:creationId xmlns:p14="http://schemas.microsoft.com/office/powerpoint/2010/main" val="962088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70</a:t>
            </a:fld>
            <a:endParaRPr lang="en-US"/>
          </a:p>
        </p:txBody>
      </p:sp>
    </p:spTree>
    <p:extLst>
      <p:ext uri="{BB962C8B-B14F-4D97-AF65-F5344CB8AC3E}">
        <p14:creationId xmlns:p14="http://schemas.microsoft.com/office/powerpoint/2010/main" val="3160578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6AD933-E644-4C1E-A911-66D33F50AA9E}" type="slidenum">
              <a:rPr lang="en-US" smtClean="0"/>
              <a:pPr/>
              <a:t>71</a:t>
            </a:fld>
            <a:endParaRPr lang="en-US"/>
          </a:p>
        </p:txBody>
      </p:sp>
    </p:spTree>
    <p:extLst>
      <p:ext uri="{BB962C8B-B14F-4D97-AF65-F5344CB8AC3E}">
        <p14:creationId xmlns:p14="http://schemas.microsoft.com/office/powerpoint/2010/main" val="2927859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AB28877A-3619-7D46-BFED-2D4E080808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55A74EC0-537B-BA4E-B2C0-F80ED6D98DBE}" type="slidenum">
              <a:rPr lang="en-US" altLang="en-US" sz="1200"/>
              <a:pPr eaLnBrk="1" hangingPunct="1"/>
              <a:t>77</a:t>
            </a:fld>
            <a:endParaRPr lang="en-US" altLang="en-US" sz="1200"/>
          </a:p>
        </p:txBody>
      </p:sp>
      <p:sp>
        <p:nvSpPr>
          <p:cNvPr id="39938" name="Rectangle 2">
            <a:extLst>
              <a:ext uri="{FF2B5EF4-FFF2-40B4-BE49-F238E27FC236}">
                <a16:creationId xmlns:a16="http://schemas.microsoft.com/office/drawing/2014/main" id="{917EB52B-9D33-1E4C-9572-233144D5C6A7}"/>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3C0CA231-F25F-0C43-A883-C2F9903AAB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132503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đồng</a:t>
            </a:r>
            <a:r>
              <a:rPr lang="en-US" dirty="0"/>
              <a:t> </a:t>
            </a:r>
            <a:r>
              <a:rPr lang="en-US" dirty="0" err="1"/>
              <a:t>thời</a:t>
            </a:r>
            <a:r>
              <a:rPr lang="en-US" dirty="0"/>
              <a:t> </a:t>
            </a:r>
            <a:r>
              <a:rPr lang="en-US" dirty="0" err="1"/>
              <a:t>đa</a:t>
            </a:r>
            <a:r>
              <a:rPr lang="en-US" dirty="0"/>
              <a:t> </a:t>
            </a:r>
            <a:r>
              <a:rPr lang="en-US"/>
              <a:t>luồng</a:t>
            </a:r>
          </a:p>
        </p:txBody>
      </p:sp>
      <p:sp>
        <p:nvSpPr>
          <p:cNvPr id="4" name="Slide Number Placeholder 3"/>
          <p:cNvSpPr>
            <a:spLocks noGrp="1"/>
          </p:cNvSpPr>
          <p:nvPr>
            <p:ph type="sldNum" sz="quarter" idx="5"/>
          </p:nvPr>
        </p:nvSpPr>
        <p:spPr/>
        <p:txBody>
          <a:bodyPr/>
          <a:lstStyle/>
          <a:p>
            <a:fld id="{41689DB6-D9ED-8848-A862-2FE6B6EAB7FD}" type="slidenum">
              <a:rPr lang="en-US" smtClean="0"/>
              <a:pPr/>
              <a:t>80</a:t>
            </a:fld>
            <a:endParaRPr lang="en-US"/>
          </a:p>
        </p:txBody>
      </p:sp>
    </p:spTree>
    <p:extLst>
      <p:ext uri="{BB962C8B-B14F-4D97-AF65-F5344CB8AC3E}">
        <p14:creationId xmlns:p14="http://schemas.microsoft.com/office/powerpoint/2010/main" val="3630882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Hệ thống có thể được điều chỉnh linh hoạt với môi trường, cho phép (nếu có thể) thực hiện các lệnh từ mỗi luồng và cho phép các lệnh của một luồng sử dụng tất cả các đơn vị chức năng nếu luồng khác phát sinh trong một sự kiện có độ trễ dài.</a:t>
            </a:r>
          </a:p>
          <a:p>
            <a:r>
              <a:rPr lang="vi-VN" dirty="0"/>
              <a:t>Nhiều luồng sử dụng các khả năng vấn đề của CPU ở mỗi chu kỳ; lý tưởng nhất là việc khai thác các vấn đề có sẵn chỉ bị giới hạn bởi sự mất cân bằng giữa các yêu cầu tài nguyên và tính khả dụng.</a:t>
            </a: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81</a:t>
            </a:fld>
            <a:endParaRPr lang="en-US"/>
          </a:p>
        </p:txBody>
      </p:sp>
    </p:spTree>
    <p:extLst>
      <p:ext uri="{BB962C8B-B14F-4D97-AF65-F5344CB8AC3E}">
        <p14:creationId xmlns:p14="http://schemas.microsoft.com/office/powerpoint/2010/main" val="2513560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C0000"/>
              </a:buClr>
              <a:buFontTx/>
              <a:buChar char="•"/>
            </a:pPr>
            <a:r>
              <a:rPr lang="en-US" altLang="en-US" sz="1600" u="none" dirty="0"/>
              <a:t>Superscalar processor has high under-utilization – not enough work every</a:t>
            </a:r>
          </a:p>
          <a:p>
            <a:pPr>
              <a:buClr>
                <a:srgbClr val="CC0000"/>
              </a:buClr>
            </a:pPr>
            <a:r>
              <a:rPr lang="en-US" altLang="en-US" sz="1600" u="none" dirty="0"/>
              <a:t>  cycle, especially when there is a cache miss</a:t>
            </a:r>
          </a:p>
          <a:p>
            <a:pPr>
              <a:buClr>
                <a:srgbClr val="CC0000"/>
              </a:buClr>
              <a:buFontTx/>
              <a:buChar char="•"/>
            </a:pPr>
            <a:r>
              <a:rPr lang="en-US" altLang="en-US" sz="1600" u="none" dirty="0"/>
              <a:t> Fine-grained multithreading can only issue instructions from a single thread</a:t>
            </a:r>
          </a:p>
          <a:p>
            <a:pPr>
              <a:buClr>
                <a:srgbClr val="CC0000"/>
              </a:buClr>
            </a:pPr>
            <a:r>
              <a:rPr lang="en-US" altLang="en-US" sz="1600" u="none" dirty="0"/>
              <a:t>  in a cycle – can not find max work every cycle, but cache misses can be tolerated</a:t>
            </a:r>
          </a:p>
          <a:p>
            <a:pPr>
              <a:buClr>
                <a:srgbClr val="CC0000"/>
              </a:buClr>
              <a:buFontTx/>
              <a:buChar char="•"/>
            </a:pPr>
            <a:r>
              <a:rPr lang="en-US" altLang="en-US" sz="1600" u="none" dirty="0"/>
              <a:t> Simultaneous multithreading can issue instructions from any thread every</a:t>
            </a:r>
          </a:p>
          <a:p>
            <a:pPr>
              <a:buClr>
                <a:srgbClr val="CC0000"/>
              </a:buClr>
            </a:pPr>
            <a:r>
              <a:rPr lang="en-US" altLang="en-US" sz="1600" u="none" dirty="0"/>
              <a:t>  cycle – has the highest probability of finding work for every issue slot</a:t>
            </a:r>
          </a:p>
          <a:p>
            <a:pPr>
              <a:buClr>
                <a:srgbClr val="CC0000"/>
              </a:buClr>
            </a:pPr>
            <a:endParaRPr lang="en-US" sz="1600" u="none" dirty="0"/>
          </a:p>
          <a:p>
            <a:pPr lvl="0"/>
            <a:r>
              <a:rPr lang="en-US" sz="1600" kern="1200" dirty="0">
                <a:solidFill>
                  <a:schemeClr val="tx1"/>
                </a:solidFill>
                <a:effectLst/>
                <a:latin typeface="+mn-lt"/>
                <a:ea typeface="+mn-ea"/>
                <a:cs typeface="+mn-cs"/>
              </a:rPr>
              <a:t>Goal: increase throughput</a:t>
            </a:r>
          </a:p>
          <a:p>
            <a:pPr lvl="1"/>
            <a:r>
              <a:rPr lang="en-US" sz="1600" kern="1200" dirty="0">
                <a:solidFill>
                  <a:schemeClr val="tx1"/>
                </a:solidFill>
                <a:effectLst/>
                <a:latin typeface="+mn-lt"/>
                <a:ea typeface="+mn-ea"/>
                <a:cs typeface="+mn-cs"/>
              </a:rPr>
              <a:t>Not latency</a:t>
            </a:r>
          </a:p>
          <a:p>
            <a:pPr lvl="0"/>
            <a:r>
              <a:rPr lang="en-US" sz="1600" kern="1200" dirty="0">
                <a:solidFill>
                  <a:schemeClr val="tx1"/>
                </a:solidFill>
                <a:effectLst/>
                <a:latin typeface="+mn-lt"/>
                <a:ea typeface="+mn-ea"/>
                <a:cs typeface="+mn-cs"/>
              </a:rPr>
              <a:t>Utilize execution resources by sharing among multiple threads:</a:t>
            </a:r>
          </a:p>
          <a:p>
            <a:pPr lvl="1"/>
            <a:r>
              <a:rPr lang="en-US" sz="1600" kern="1200" dirty="0">
                <a:solidFill>
                  <a:schemeClr val="tx1"/>
                </a:solidFill>
                <a:effectLst/>
                <a:latin typeface="+mn-lt"/>
                <a:ea typeface="+mn-ea"/>
                <a:cs typeface="+mn-cs"/>
              </a:rPr>
              <a:t>Fine-grained, coarse-grained, simultaneous</a:t>
            </a:r>
          </a:p>
          <a:p>
            <a:pPr lvl="0"/>
            <a:r>
              <a:rPr lang="en-US" sz="1600" kern="1200" dirty="0">
                <a:solidFill>
                  <a:schemeClr val="tx1"/>
                </a:solidFill>
                <a:effectLst/>
                <a:latin typeface="+mn-lt"/>
                <a:ea typeface="+mn-ea"/>
                <a:cs typeface="+mn-cs"/>
              </a:rPr>
              <a:t>Usually some hybrid of fine-grained and SMT</a:t>
            </a:r>
          </a:p>
          <a:p>
            <a:pPr lvl="1"/>
            <a:r>
              <a:rPr lang="en-US" sz="1600" kern="1200" dirty="0">
                <a:solidFill>
                  <a:schemeClr val="tx1"/>
                </a:solidFill>
                <a:effectLst/>
                <a:latin typeface="+mn-lt"/>
                <a:ea typeface="+mn-ea"/>
                <a:cs typeface="+mn-cs"/>
              </a:rPr>
              <a:t>Front-end is FG, core is SMT, back-end is FG</a:t>
            </a:r>
          </a:p>
          <a:p>
            <a:pPr lvl="0"/>
            <a:r>
              <a:rPr lang="en-US" sz="1600" kern="1200" dirty="0">
                <a:solidFill>
                  <a:schemeClr val="tx1"/>
                </a:solidFill>
                <a:effectLst/>
                <a:latin typeface="+mn-lt"/>
                <a:ea typeface="+mn-ea"/>
                <a:cs typeface="+mn-cs"/>
              </a:rPr>
              <a:t>Resource sharing</a:t>
            </a:r>
          </a:p>
          <a:p>
            <a:pPr>
              <a:buClr>
                <a:srgbClr val="CC0000"/>
              </a:buClr>
            </a:pPr>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83</a:t>
            </a:fld>
            <a:endParaRPr lang="en-US"/>
          </a:p>
        </p:txBody>
      </p:sp>
    </p:spTree>
    <p:extLst>
      <p:ext uri="{BB962C8B-B14F-4D97-AF65-F5344CB8AC3E}">
        <p14:creationId xmlns:p14="http://schemas.microsoft.com/office/powerpoint/2010/main" val="3149820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6EC86-42E7-614C-8A9E-8135BCBA9AEA}" type="slidenum">
              <a:rPr lang="en-US" smtClean="0"/>
              <a:pPr/>
              <a:t>85</a:t>
            </a:fld>
            <a:endParaRPr lang="en-US"/>
          </a:p>
        </p:txBody>
      </p:sp>
    </p:spTree>
    <p:extLst>
      <p:ext uri="{BB962C8B-B14F-4D97-AF65-F5344CB8AC3E}">
        <p14:creationId xmlns:p14="http://schemas.microsoft.com/office/powerpoint/2010/main" val="215474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6EC86-42E7-614C-8A9E-8135BCBA9AEA}" type="slidenum">
              <a:rPr lang="en-US" smtClean="0"/>
              <a:pPr/>
              <a:t>20</a:t>
            </a:fld>
            <a:endParaRPr lang="en-US"/>
          </a:p>
        </p:txBody>
      </p:sp>
    </p:spTree>
    <p:extLst>
      <p:ext uri="{BB962C8B-B14F-4D97-AF65-F5344CB8AC3E}">
        <p14:creationId xmlns:p14="http://schemas.microsoft.com/office/powerpoint/2010/main" val="2154743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6EC86-42E7-614C-8A9E-8135BCBA9AEA}" type="slidenum">
              <a:rPr lang="en-US" smtClean="0"/>
              <a:pPr/>
              <a:t>146</a:t>
            </a:fld>
            <a:endParaRPr lang="en-US"/>
          </a:p>
        </p:txBody>
      </p:sp>
    </p:spTree>
    <p:extLst>
      <p:ext uri="{BB962C8B-B14F-4D97-AF65-F5344CB8AC3E}">
        <p14:creationId xmlns:p14="http://schemas.microsoft.com/office/powerpoint/2010/main" val="2154743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ea typeface="ＭＳ Ｐゴシック" pitchFamily="34" charset="-128"/>
            </a:endParaRPr>
          </a:p>
        </p:txBody>
      </p:sp>
      <p:sp>
        <p:nvSpPr>
          <p:cNvPr id="117764" name="Slide Number Placeholder 3"/>
          <p:cNvSpPr>
            <a:spLocks noGrp="1"/>
          </p:cNvSpPr>
          <p:nvPr>
            <p:ph type="sldNum" sz="quarter" idx="5"/>
          </p:nvPr>
        </p:nvSpPr>
        <p:spPr bwMode="auto">
          <a:noFill/>
          <a:ln>
            <a:miter lim="800000"/>
            <a:headEnd/>
            <a:tailEnd/>
          </a:ln>
        </p:spPr>
        <p:txBody>
          <a:bodyPr/>
          <a:lstStyle/>
          <a:p>
            <a:fld id="{B94B25B6-D92C-426D-AE5E-07D7F4035FCD}" type="slidenum">
              <a:rPr lang="en-US">
                <a:solidFill>
                  <a:srgbClr val="000000"/>
                </a:solidFill>
              </a:rPr>
              <a:pPr/>
              <a:t>148</a:t>
            </a:fld>
            <a:endParaRPr lang="en-US">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ea typeface="ＭＳ Ｐゴシック" pitchFamily="34" charset="-128"/>
              </a:rPr>
              <a:t>Make reference to SGI Origin paper</a:t>
            </a:r>
          </a:p>
        </p:txBody>
      </p:sp>
      <p:sp>
        <p:nvSpPr>
          <p:cNvPr id="122884" name="Slide Number Placeholder 3"/>
          <p:cNvSpPr>
            <a:spLocks noGrp="1"/>
          </p:cNvSpPr>
          <p:nvPr>
            <p:ph type="sldNum" sz="quarter" idx="5"/>
          </p:nvPr>
        </p:nvSpPr>
        <p:spPr bwMode="auto">
          <a:noFill/>
          <a:ln>
            <a:miter lim="800000"/>
            <a:headEnd/>
            <a:tailEnd/>
          </a:ln>
        </p:spPr>
        <p:txBody>
          <a:bodyPr/>
          <a:lstStyle/>
          <a:p>
            <a:fld id="{2A4EC9CA-8D14-4D68-8A61-C63BFD8B45E6}" type="slidenum">
              <a:rPr lang="en-US">
                <a:solidFill>
                  <a:srgbClr val="000000"/>
                </a:solidFill>
              </a:rPr>
              <a:pPr/>
              <a:t>163</a:t>
            </a:fld>
            <a:endParaRPr lang="en-US">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ea typeface="ＭＳ Ｐゴシック" pitchFamily="34" charset="-128"/>
            </a:endParaRPr>
          </a:p>
        </p:txBody>
      </p:sp>
      <p:sp>
        <p:nvSpPr>
          <p:cNvPr id="118788" name="Slide Number Placeholder 3"/>
          <p:cNvSpPr>
            <a:spLocks noGrp="1"/>
          </p:cNvSpPr>
          <p:nvPr>
            <p:ph type="sldNum" sz="quarter" idx="5"/>
          </p:nvPr>
        </p:nvSpPr>
        <p:spPr bwMode="auto">
          <a:noFill/>
          <a:ln>
            <a:miter lim="800000"/>
            <a:headEnd/>
            <a:tailEnd/>
          </a:ln>
        </p:spPr>
        <p:txBody>
          <a:bodyPr/>
          <a:lstStyle/>
          <a:p>
            <a:fld id="{9FB87F1C-3FC4-4831-B34B-0662E9AB9885}" type="slidenum">
              <a:rPr lang="en-US">
                <a:solidFill>
                  <a:srgbClr val="000000"/>
                </a:solidFill>
              </a:rPr>
              <a:pPr/>
              <a:t>164</a:t>
            </a:fld>
            <a:endParaRPr lang="en-US">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6EC86-42E7-614C-8A9E-8135BCBA9AEA}" type="slidenum">
              <a:rPr lang="en-US" smtClean="0"/>
              <a:pPr/>
              <a:t>34</a:t>
            </a:fld>
            <a:endParaRPr lang="en-US"/>
          </a:p>
        </p:txBody>
      </p:sp>
    </p:spTree>
    <p:extLst>
      <p:ext uri="{BB962C8B-B14F-4D97-AF65-F5344CB8AC3E}">
        <p14:creationId xmlns:p14="http://schemas.microsoft.com/office/powerpoint/2010/main" val="2154743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Câu</a:t>
            </a:r>
            <a:r>
              <a:rPr lang="en-US" dirty="0"/>
              <a:t> </a:t>
            </a:r>
            <a:r>
              <a:rPr lang="en-US" dirty="0" err="1"/>
              <a:t>hỏi</a:t>
            </a:r>
            <a:r>
              <a:rPr lang="en-US" dirty="0"/>
              <a:t>: </a:t>
            </a:r>
            <a:r>
              <a:rPr lang="en-US" dirty="0" err="1"/>
              <a:t>làm</a:t>
            </a:r>
            <a:r>
              <a:rPr lang="en-US" dirty="0"/>
              <a:t> </a:t>
            </a:r>
            <a:r>
              <a:rPr lang="en-US" dirty="0" err="1"/>
              <a:t>thế</a:t>
            </a:r>
            <a:r>
              <a:rPr lang="en-US" dirty="0"/>
              <a:t> </a:t>
            </a:r>
            <a:r>
              <a:rPr lang="en-US" dirty="0" err="1"/>
              <a:t>nào</a:t>
            </a:r>
            <a:r>
              <a:rPr lang="en-US" dirty="0"/>
              <a:t> </a:t>
            </a:r>
            <a:r>
              <a:rPr lang="en-US" dirty="0" err="1"/>
              <a:t>để</a:t>
            </a:r>
            <a:r>
              <a:rPr lang="en-US" dirty="0"/>
              <a:t> </a:t>
            </a:r>
            <a:r>
              <a:rPr lang="en-US" dirty="0" err="1"/>
              <a:t>chúng</a:t>
            </a:r>
            <a:r>
              <a:rPr lang="en-US" dirty="0"/>
              <a:t> ta dung </a:t>
            </a:r>
            <a:r>
              <a:rPr lang="en-US" dirty="0" err="1"/>
              <a:t>hòa</a:t>
            </a:r>
            <a:r>
              <a:rPr lang="en-US" dirty="0"/>
              <a:t> </a:t>
            </a:r>
            <a:r>
              <a:rPr lang="en-US" dirty="0" err="1"/>
              <a:t>mô</a:t>
            </a:r>
            <a:r>
              <a:rPr lang="en-US" dirty="0"/>
              <a:t> </a:t>
            </a:r>
            <a:r>
              <a:rPr lang="en-US" dirty="0" err="1"/>
              <a:t>hình</a:t>
            </a:r>
            <a:r>
              <a:rPr lang="en-US" dirty="0"/>
              <a:t> </a:t>
            </a:r>
            <a:r>
              <a:rPr lang="en-US" dirty="0" err="1"/>
              <a:t>nhất</a:t>
            </a:r>
            <a:r>
              <a:rPr lang="en-US" dirty="0"/>
              <a:t> </a:t>
            </a:r>
            <a:r>
              <a:rPr lang="en-US" dirty="0" err="1"/>
              <a:t>quán</a:t>
            </a:r>
            <a:r>
              <a:rPr lang="en-US" dirty="0"/>
              <a:t> </a:t>
            </a:r>
            <a:r>
              <a:rPr lang="en-US" dirty="0" err="1"/>
              <a:t>tuần</a:t>
            </a:r>
            <a:r>
              <a:rPr lang="en-US" dirty="0"/>
              <a:t> </a:t>
            </a:r>
            <a:r>
              <a:rPr lang="en-US" dirty="0" err="1"/>
              <a:t>tự</a:t>
            </a:r>
            <a:r>
              <a:rPr lang="en-US" dirty="0"/>
              <a:t> </a:t>
            </a:r>
            <a:r>
              <a:rPr lang="en-US" dirty="0" err="1"/>
              <a:t>với</a:t>
            </a:r>
            <a:r>
              <a:rPr lang="en-US" dirty="0"/>
              <a:t> </a:t>
            </a:r>
            <a:r>
              <a:rPr lang="en-US" dirty="0" err="1"/>
              <a:t>nhu</a:t>
            </a:r>
            <a:r>
              <a:rPr lang="en-US" dirty="0"/>
              <a:t> </a:t>
            </a:r>
            <a:r>
              <a:rPr lang="en-US" dirty="0" err="1"/>
              <a:t>cầu</a:t>
            </a:r>
            <a:r>
              <a:rPr lang="en-US" dirty="0"/>
              <a:t> </a:t>
            </a:r>
            <a:r>
              <a:rPr lang="en-US" dirty="0" err="1"/>
              <a:t>của</a:t>
            </a:r>
            <a:r>
              <a:rPr lang="en-US" dirty="0"/>
              <a:t> </a:t>
            </a:r>
            <a:r>
              <a:rPr lang="en-US" dirty="0" err="1"/>
              <a:t>hiệu</a:t>
            </a:r>
            <a:r>
              <a:rPr lang="en-US" dirty="0"/>
              <a:t> </a:t>
            </a:r>
            <a:r>
              <a:rPr lang="en-US" dirty="0" err="1"/>
              <a:t>suất</a:t>
            </a:r>
            <a:r>
              <a:rPr lang="en-US" dirty="0"/>
              <a:t>?</a:t>
            </a:r>
          </a:p>
        </p:txBody>
      </p:sp>
      <p:sp>
        <p:nvSpPr>
          <p:cNvPr id="4" name="Slide Number Placeholder 3"/>
          <p:cNvSpPr>
            <a:spLocks noGrp="1"/>
          </p:cNvSpPr>
          <p:nvPr>
            <p:ph type="sldNum" sz="quarter" idx="5"/>
          </p:nvPr>
        </p:nvSpPr>
        <p:spPr/>
        <p:txBody>
          <a:bodyPr/>
          <a:lstStyle/>
          <a:p>
            <a:fld id="{41689DB6-D9ED-8848-A862-2FE6B6EAB7FD}" type="slidenum">
              <a:rPr lang="en-US" smtClean="0"/>
              <a:pPr/>
              <a:t>41</a:t>
            </a:fld>
            <a:endParaRPr lang="en-US"/>
          </a:p>
        </p:txBody>
      </p:sp>
    </p:spTree>
    <p:extLst>
      <p:ext uri="{BB962C8B-B14F-4D97-AF65-F5344CB8AC3E}">
        <p14:creationId xmlns:p14="http://schemas.microsoft.com/office/powerpoint/2010/main" val="145992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96EC86-42E7-614C-8A9E-8135BCBA9AEA}" type="slidenum">
              <a:rPr lang="en-US" smtClean="0"/>
              <a:pPr/>
              <a:t>53</a:t>
            </a:fld>
            <a:endParaRPr lang="en-US"/>
          </a:p>
        </p:txBody>
      </p:sp>
    </p:spTree>
    <p:extLst>
      <p:ext uri="{BB962C8B-B14F-4D97-AF65-F5344CB8AC3E}">
        <p14:creationId xmlns:p14="http://schemas.microsoft.com/office/powerpoint/2010/main" val="2154743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panose="020B0600070205080204" pitchFamily="34" charset="-128"/>
              </a:rPr>
              <a:t>Thread</a:t>
            </a:r>
          </a:p>
          <a:p>
            <a:pPr lvl="1"/>
            <a:r>
              <a:rPr lang="en-US" altLang="en-US" dirty="0">
                <a:ea typeface="ＭＳ Ｐゴシック" panose="020B0600070205080204" pitchFamily="34" charset="-128"/>
              </a:rPr>
              <a:t>Instruction stream with state (registers and memory)</a:t>
            </a:r>
          </a:p>
          <a:p>
            <a:pPr lvl="1"/>
            <a:r>
              <a:rPr lang="en-US" altLang="en-US" dirty="0">
                <a:ea typeface="ＭＳ Ｐゴシック" panose="020B0600070205080204" pitchFamily="34" charset="-128"/>
              </a:rPr>
              <a:t>Register state is also called </a:t>
            </a:r>
            <a:r>
              <a:rPr lang="ja-JP" altLang="en-US">
                <a:ea typeface="+mn-ea"/>
              </a:rPr>
              <a:t>“</a:t>
            </a:r>
            <a:r>
              <a:rPr lang="en-US" altLang="ja-JP" dirty="0">
                <a:ea typeface="+mn-ea"/>
              </a:rPr>
              <a:t>thread context</a:t>
            </a:r>
            <a:r>
              <a:rPr lang="ja-JP" altLang="en-US">
                <a:ea typeface="+mn-ea"/>
              </a:rPr>
              <a:t>”</a:t>
            </a:r>
            <a:endParaRPr lang="en-US" altLang="ja-JP" dirty="0">
              <a:ea typeface="+mn-ea"/>
            </a:endParaRPr>
          </a:p>
          <a:p>
            <a:pPr lvl="1"/>
            <a:endParaRPr lang="en-US" altLang="en-US" dirty="0">
              <a:ea typeface="ＭＳ Ｐゴシック" panose="020B0600070205080204" pitchFamily="34" charset="-128"/>
            </a:endParaRPr>
          </a:p>
          <a:p>
            <a:r>
              <a:rPr lang="en-US" altLang="en-US" dirty="0">
                <a:ea typeface="ＭＳ Ｐゴシック" panose="020B0600070205080204" pitchFamily="34" charset="-128"/>
              </a:rPr>
              <a:t>Threads could be part of the same process (program) or from different programs</a:t>
            </a:r>
          </a:p>
          <a:p>
            <a:pPr lvl="1"/>
            <a:r>
              <a:rPr lang="en-US" altLang="en-US" dirty="0">
                <a:ea typeface="ＭＳ Ｐゴシック" panose="020B0600070205080204" pitchFamily="34" charset="-128"/>
              </a:rPr>
              <a:t>Threads in the same program share the same address space (shared memory model)</a:t>
            </a: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55</a:t>
            </a:fld>
            <a:endParaRPr lang="en-US"/>
          </a:p>
        </p:txBody>
      </p:sp>
    </p:spTree>
    <p:extLst>
      <p:ext uri="{BB962C8B-B14F-4D97-AF65-F5344CB8AC3E}">
        <p14:creationId xmlns:p14="http://schemas.microsoft.com/office/powerpoint/2010/main" val="3627024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i="1" kern="1200" dirty="0">
                <a:solidFill>
                  <a:schemeClr val="tx1"/>
                </a:solidFill>
                <a:effectLst/>
                <a:latin typeface="+mn-lt"/>
                <a:ea typeface="+mn-ea"/>
                <a:cs typeface="+mn-cs"/>
              </a:rPr>
              <a:t>Multithreading</a:t>
            </a:r>
            <a:r>
              <a:rPr lang="en-US" sz="1600" kern="1200" dirty="0">
                <a:solidFill>
                  <a:schemeClr val="tx1"/>
                </a:solidFill>
                <a:effectLst/>
                <a:latin typeface="+mn-lt"/>
                <a:ea typeface="+mn-ea"/>
                <a:cs typeface="+mn-cs"/>
              </a:rPr>
              <a:t>: more </a:t>
            </a:r>
            <a:r>
              <a:rPr lang="en-US" sz="1600" b="1" i="1" kern="1200" dirty="0">
                <a:solidFill>
                  <a:schemeClr val="tx1"/>
                </a:solidFill>
                <a:effectLst/>
                <a:latin typeface="+mn-lt"/>
                <a:ea typeface="+mn-ea"/>
                <a:cs typeface="+mn-cs"/>
              </a:rPr>
              <a:t>threads </a:t>
            </a:r>
            <a:r>
              <a:rPr lang="en-US" sz="1600" kern="1200" dirty="0">
                <a:solidFill>
                  <a:schemeClr val="tx1"/>
                </a:solidFill>
                <a:effectLst/>
                <a:latin typeface="+mn-lt"/>
                <a:ea typeface="+mn-ea"/>
                <a:cs typeface="+mn-cs"/>
              </a:rPr>
              <a:t>share the functional units of the same CPU, overlapping execution; </a:t>
            </a:r>
            <a:endParaRPr lang="en-US" dirty="0">
              <a:effectLst/>
            </a:endParaRPr>
          </a:p>
          <a:p>
            <a:r>
              <a:rPr lang="en-US" sz="1600" kern="1200" dirty="0">
                <a:solidFill>
                  <a:schemeClr val="tx1"/>
                </a:solidFill>
                <a:effectLst/>
                <a:latin typeface="+mn-lt"/>
                <a:ea typeface="+mn-ea"/>
                <a:cs typeface="+mn-cs"/>
              </a:rPr>
              <a:t>The operating system sees the single physical processor as a symmetric multiprocessor constituted by two processors </a:t>
            </a:r>
          </a:p>
          <a:p>
            <a:endParaRPr lang="en-US" sz="1600" kern="1200" dirty="0">
              <a:solidFill>
                <a:schemeClr val="tx1"/>
              </a:solidFill>
              <a:effectLst/>
              <a:latin typeface="+mn-lt"/>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Threads are created by the programmer, or by the OS</a:t>
            </a:r>
            <a:br>
              <a:rPr lang="en-US" dirty="0"/>
            </a:br>
            <a:r>
              <a:rPr lang="en-US" dirty="0"/>
              <a:t>• Amount of computation assigned to each thread</a:t>
            </a:r>
            <a:br>
              <a:rPr lang="en-US" dirty="0"/>
            </a:br>
            <a:r>
              <a:rPr lang="en-US" dirty="0"/>
              <a:t>= grain size</a:t>
            </a:r>
            <a:br>
              <a:rPr lang="en-US" dirty="0"/>
            </a:br>
            <a:r>
              <a:rPr lang="en-US" dirty="0"/>
              <a:t>– Can be from a few instructions (more suited to</a:t>
            </a:r>
            <a:br>
              <a:rPr lang="en-US" dirty="0"/>
            </a:br>
            <a:r>
              <a:rPr lang="en-US" dirty="0"/>
              <a:t>uniprocessor multithreading: for </a:t>
            </a:r>
            <a:r>
              <a:rPr lang="en-US" i="1" dirty="0"/>
              <a:t>1 </a:t>
            </a:r>
            <a:r>
              <a:rPr lang="en-US" dirty="0"/>
              <a:t>processor, need </a:t>
            </a:r>
            <a:r>
              <a:rPr lang="en-US" i="1" dirty="0"/>
              <a:t>n </a:t>
            </a:r>
            <a:r>
              <a:rPr lang="en-US" dirty="0"/>
              <a:t>threads)</a:t>
            </a:r>
            <a:br>
              <a:rPr lang="en-US" dirty="0"/>
            </a:br>
            <a:r>
              <a:rPr lang="en-US" dirty="0"/>
              <a:t>– To hundreds, or thousands of instructions</a:t>
            </a:r>
            <a:br>
              <a:rPr lang="en-US" dirty="0"/>
            </a:br>
            <a:r>
              <a:rPr lang="en-US" dirty="0"/>
              <a:t>(multiprocessor multithreading: for </a:t>
            </a:r>
            <a:r>
              <a:rPr lang="en-US" i="1" dirty="0"/>
              <a:t>n </a:t>
            </a:r>
            <a:r>
              <a:rPr lang="en-US" dirty="0"/>
              <a:t>processors, need </a:t>
            </a:r>
            <a:r>
              <a:rPr lang="en-US" i="1" dirty="0"/>
              <a:t>n </a:t>
            </a:r>
            <a:r>
              <a:rPr lang="en-US" dirty="0"/>
              <a:t>threads)</a:t>
            </a:r>
            <a:br>
              <a:rPr lang="en-US" dirty="0"/>
            </a:br>
            <a:endParaRPr lang="en-US" dirty="0"/>
          </a:p>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58</a:t>
            </a:fld>
            <a:endParaRPr lang="en-US"/>
          </a:p>
        </p:txBody>
      </p:sp>
    </p:spTree>
    <p:extLst>
      <p:ext uri="{BB962C8B-B14F-4D97-AF65-F5344CB8AC3E}">
        <p14:creationId xmlns:p14="http://schemas.microsoft.com/office/powerpoint/2010/main" val="2268880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a:solidFill>
                  <a:schemeClr val="tx1"/>
                </a:solidFill>
                <a:latin typeface="+mn-lt"/>
                <a:ea typeface="+mn-ea"/>
                <a:cs typeface="+mn-cs"/>
              </a:rPr>
              <a:t>Multithreading:</a:t>
            </a:r>
            <a:r>
              <a:rPr lang="en-US" sz="1200" kern="1200">
                <a:solidFill>
                  <a:schemeClr val="tx1"/>
                </a:solidFill>
                <a:latin typeface="+mn-lt"/>
                <a:ea typeface="+mn-ea"/>
                <a:cs typeface="+mn-cs"/>
              </a:rPr>
              <a:t> multiple threads to share the functional units of 1 processor via overlapping</a:t>
            </a:r>
          </a:p>
          <a:p>
            <a:pPr lvl="0"/>
            <a:r>
              <a:rPr lang="en-US" sz="1200" kern="1200">
                <a:solidFill>
                  <a:schemeClr val="tx1"/>
                </a:solidFill>
                <a:latin typeface="+mn-lt"/>
                <a:ea typeface="+mn-ea"/>
                <a:cs typeface="+mn-cs"/>
              </a:rPr>
              <a:t>processor must duplicate independent state of each thread e.g., a separate copy of register file, a separate PC, and for running independent programs, a separate page tabl</a:t>
            </a:r>
          </a:p>
          <a:p>
            <a:pPr lvl="0"/>
            <a:r>
              <a:rPr lang="en-US" sz="1200" kern="1200">
                <a:solidFill>
                  <a:schemeClr val="tx1"/>
                </a:solidFill>
                <a:latin typeface="+mn-lt"/>
                <a:ea typeface="+mn-ea"/>
                <a:cs typeface="+mn-cs"/>
              </a:rPr>
              <a:t>memory shared through the virtual memory mechanisms, which already support multiple processesHW for fast thread switch; much faster than full process switch ≈ 100s to 1000s of clocks</a:t>
            </a:r>
          </a:p>
          <a:p>
            <a:r>
              <a:rPr lang="en-US" sz="1200" b="1" kern="1200">
                <a:solidFill>
                  <a:schemeClr val="tx1"/>
                </a:solidFill>
                <a:latin typeface="+mn-lt"/>
                <a:ea typeface="+mn-ea"/>
                <a:cs typeface="+mn-cs"/>
              </a:rPr>
              <a:t>When switch?</a:t>
            </a:r>
            <a:endParaRPr lang="en-US" sz="1200" kern="1200">
              <a:solidFill>
                <a:schemeClr val="tx1"/>
              </a:solidFill>
              <a:latin typeface="+mn-lt"/>
              <a:ea typeface="+mn-ea"/>
              <a:cs typeface="+mn-cs"/>
            </a:endParaRPr>
          </a:p>
          <a:p>
            <a:pPr lvl="0"/>
            <a:r>
              <a:rPr lang="en-US" sz="1200" kern="1200">
                <a:solidFill>
                  <a:schemeClr val="tx1"/>
                </a:solidFill>
                <a:latin typeface="+mn-lt"/>
                <a:ea typeface="+mn-ea"/>
                <a:cs typeface="+mn-cs"/>
              </a:rPr>
              <a:t>Alternate instruction per thread (fine grain)</a:t>
            </a:r>
          </a:p>
          <a:p>
            <a:pPr lvl="0"/>
            <a:r>
              <a:rPr lang="en-US" sz="1200" kern="1200">
                <a:solidFill>
                  <a:schemeClr val="tx1"/>
                </a:solidFill>
                <a:latin typeface="+mn-lt"/>
                <a:ea typeface="+mn-ea"/>
                <a:cs typeface="+mn-cs"/>
              </a:rPr>
              <a:t> When a thread is stalled, perhaps for a cache miss, another thread can be executed (coarse grain)</a:t>
            </a:r>
          </a:p>
        </p:txBody>
      </p:sp>
      <p:sp>
        <p:nvSpPr>
          <p:cNvPr id="4" name="Slide Number Placeholder 3"/>
          <p:cNvSpPr>
            <a:spLocks noGrp="1"/>
          </p:cNvSpPr>
          <p:nvPr>
            <p:ph type="sldNum" sz="quarter" idx="10"/>
          </p:nvPr>
        </p:nvSpPr>
        <p:spPr/>
        <p:txBody>
          <a:bodyPr/>
          <a:lstStyle/>
          <a:p>
            <a:fld id="{926AD933-E644-4C1E-A911-66D33F50AA9E}" type="slidenum">
              <a:rPr lang="en-US" smtClean="0"/>
              <a:pPr/>
              <a:t>61</a:t>
            </a:fld>
            <a:endParaRPr lang="en-US"/>
          </a:p>
        </p:txBody>
      </p:sp>
    </p:spTree>
    <p:extLst>
      <p:ext uri="{BB962C8B-B14F-4D97-AF65-F5344CB8AC3E}">
        <p14:creationId xmlns:p14="http://schemas.microsoft.com/office/powerpoint/2010/main" val="476406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Multithreading:</a:t>
            </a:r>
            <a:r>
              <a:rPr lang="en-US" sz="1200" kern="1200" dirty="0">
                <a:solidFill>
                  <a:schemeClr val="tx1"/>
                </a:solidFill>
                <a:latin typeface="+mn-lt"/>
                <a:ea typeface="+mn-ea"/>
                <a:cs typeface="+mn-cs"/>
              </a:rPr>
              <a:t> multiple threads to share the functional units of 1 processor via overlapping</a:t>
            </a:r>
          </a:p>
          <a:p>
            <a:pPr lvl="0"/>
            <a:r>
              <a:rPr lang="en-US" sz="1200" kern="1200" dirty="0">
                <a:solidFill>
                  <a:schemeClr val="tx1"/>
                </a:solidFill>
                <a:latin typeface="+mn-lt"/>
                <a:ea typeface="+mn-ea"/>
                <a:cs typeface="+mn-cs"/>
              </a:rPr>
              <a:t>processor must duplicate independent state of each thread e.g., a separate copy of register file, a separate PC, and for running independent programs, a separate page </a:t>
            </a:r>
            <a:r>
              <a:rPr lang="en-US" sz="1200" kern="1200" dirty="0" err="1">
                <a:solidFill>
                  <a:schemeClr val="tx1"/>
                </a:solidFill>
                <a:latin typeface="+mn-lt"/>
                <a:ea typeface="+mn-ea"/>
                <a:cs typeface="+mn-cs"/>
              </a:rPr>
              <a:t>tabl</a:t>
            </a:r>
            <a:endParaRPr lang="en-US" sz="1200" kern="1200" dirty="0">
              <a:solidFill>
                <a:schemeClr val="tx1"/>
              </a:solidFill>
              <a:latin typeface="+mn-lt"/>
              <a:ea typeface="+mn-ea"/>
              <a:cs typeface="+mn-cs"/>
            </a:endParaRPr>
          </a:p>
          <a:p>
            <a:pPr lvl="0"/>
            <a:r>
              <a:rPr lang="en-US" sz="1200" kern="1200" dirty="0">
                <a:solidFill>
                  <a:schemeClr val="tx1"/>
                </a:solidFill>
                <a:latin typeface="+mn-lt"/>
                <a:ea typeface="+mn-ea"/>
                <a:cs typeface="+mn-cs"/>
              </a:rPr>
              <a:t>memory shared through the virtual memory mechanisms, which already support multiple processes HW for fast thread switch; much faster than full process switch ≈ 100s to 1000s of clocks</a:t>
            </a:r>
          </a:p>
          <a:p>
            <a:r>
              <a:rPr lang="en-US" sz="1200" b="1" kern="1200" dirty="0">
                <a:solidFill>
                  <a:schemeClr val="tx1"/>
                </a:solidFill>
                <a:latin typeface="+mn-lt"/>
                <a:ea typeface="+mn-ea"/>
                <a:cs typeface="+mn-cs"/>
              </a:rPr>
              <a:t>When switch?</a:t>
            </a:r>
            <a:endParaRPr lang="en-US" sz="1200" kern="1200" dirty="0">
              <a:solidFill>
                <a:schemeClr val="tx1"/>
              </a:solidFill>
              <a:latin typeface="+mn-lt"/>
              <a:ea typeface="+mn-ea"/>
              <a:cs typeface="+mn-cs"/>
            </a:endParaRPr>
          </a:p>
          <a:p>
            <a:pPr lvl="0"/>
            <a:r>
              <a:rPr lang="en-US" sz="1200" kern="1200" dirty="0">
                <a:solidFill>
                  <a:schemeClr val="tx1"/>
                </a:solidFill>
                <a:latin typeface="+mn-lt"/>
                <a:ea typeface="+mn-ea"/>
                <a:cs typeface="+mn-cs"/>
              </a:rPr>
              <a:t>Alternate instruction per thread (fine grain)</a:t>
            </a:r>
          </a:p>
          <a:p>
            <a:pPr lvl="0"/>
            <a:r>
              <a:rPr lang="en-US" sz="1200" kern="1200" dirty="0">
                <a:solidFill>
                  <a:schemeClr val="tx1"/>
                </a:solidFill>
                <a:latin typeface="+mn-lt"/>
                <a:ea typeface="+mn-ea"/>
                <a:cs typeface="+mn-cs"/>
              </a:rPr>
              <a:t> When a thread is stalled, perhaps for a cache miss, another thread can be executed (coarse grain)</a:t>
            </a:r>
          </a:p>
          <a:p>
            <a:pPr lvl="0"/>
            <a:endParaRPr lang="en-US" sz="1200" kern="1200" dirty="0">
              <a:solidFill>
                <a:schemeClr val="tx1"/>
              </a:solidFill>
              <a:latin typeface="+mn-lt"/>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lang="en-US" altLang="en-US" sz="1200" dirty="0">
                <a:solidFill>
                  <a:srgbClr val="0000FF"/>
                </a:solidFill>
                <a:ea typeface="ＭＳ Ｐゴシック" panose="020B0600070205080204" pitchFamily="34" charset="-128"/>
              </a:rPr>
              <a:t>Multitasking</a:t>
            </a:r>
            <a:r>
              <a:rPr lang="en-US" altLang="en-US" sz="1200" dirty="0">
                <a:ea typeface="ＭＳ Ｐゴシック" panose="020B0600070205080204" pitchFamily="34" charset="-128"/>
              </a:rPr>
              <a:t>: When a new thread needs to be executed, old thread</a:t>
            </a:r>
            <a:r>
              <a:rPr lang="ja-JP" altLang="en-US" sz="1200">
                <a:ea typeface="+mn-ea"/>
              </a:rPr>
              <a:t>’</a:t>
            </a:r>
            <a:r>
              <a:rPr lang="en-US" altLang="ja-JP" sz="1200" dirty="0">
                <a:ea typeface="+mn-ea"/>
              </a:rPr>
              <a:t>s context in hardware written back to memory and new thread</a:t>
            </a:r>
            <a:r>
              <a:rPr lang="ja-JP" altLang="en-US" sz="1200">
                <a:ea typeface="+mn-ea"/>
              </a:rPr>
              <a:t>’</a:t>
            </a:r>
            <a:r>
              <a:rPr lang="en-US" altLang="ja-JP" sz="1200" dirty="0">
                <a:ea typeface="+mn-ea"/>
              </a:rPr>
              <a:t>s context loaded</a:t>
            </a:r>
          </a:p>
          <a:p>
            <a:pPr lvl="0"/>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26AD933-E644-4C1E-A911-66D33F50AA9E}" type="slidenum">
              <a:rPr lang="en-US" smtClean="0"/>
              <a:pPr/>
              <a:t>62</a:t>
            </a:fld>
            <a:endParaRPr lang="en-US"/>
          </a:p>
        </p:txBody>
      </p:sp>
    </p:spTree>
    <p:extLst>
      <p:ext uri="{BB962C8B-B14F-4D97-AF65-F5344CB8AC3E}">
        <p14:creationId xmlns:p14="http://schemas.microsoft.com/office/powerpoint/2010/main" val="1166375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dirty="0"/>
              <a:pPr/>
              <a:t>11/10/19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829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E2D6473-DF6D-4702-B328-E0DD40540A4E}" type="datetimeFigureOut">
              <a:rPr lang="en-US" dirty="0"/>
              <a:pPr/>
              <a:t>11/10/19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67433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26F7E3A-B166-407D-9866-32884E7D5B37}" type="datetimeFigureOut">
              <a:rPr lang="en-US" dirty="0"/>
              <a:pPr/>
              <a:t>11/10/19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771179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8FC5F6-F338-4AE4-BB23-26385BCFC423}" type="datetimeFigureOut">
              <a:rPr lang="en-US" dirty="0"/>
              <a:pPr/>
              <a:t>11/10/19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pPr/>
              <a:t>‹#›</a:t>
            </a:fld>
            <a:endParaRPr lang="en-US" dirty="0"/>
          </a:p>
        </p:txBody>
      </p:sp>
    </p:spTree>
    <p:extLst>
      <p:ext uri="{BB962C8B-B14F-4D97-AF65-F5344CB8AC3E}">
        <p14:creationId xmlns:p14="http://schemas.microsoft.com/office/powerpoint/2010/main" val="321388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pPr/>
              <a:t>11/10/19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133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dirty="0"/>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9AB4D41-86C1-4908-B66A-0B50CEB3BF29}" type="datetimeFigureOut">
              <a:rPr lang="en-US" dirty="0"/>
              <a:pPr/>
              <a:t>11/10/19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588071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dirty="0"/>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6426E2C-56C1-4E0D-A793-0088A7FDD37E}" type="datetimeFigureOut">
              <a:rPr lang="en-US" dirty="0"/>
              <a:pPr/>
              <a:t>11/10/19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562669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pPr/>
              <a:t>11/10/19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736458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pPr/>
              <a:t>11/10/19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891334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pPr/>
              <a:t>11/10/19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744528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pPr/>
              <a:t>11/10/19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056719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70230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113889"/>
            <a:ext cx="10058400" cy="475520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pPr/>
              <a:t>11/10/19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12520" y="927618"/>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75820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000" dirty="0"/>
              <a:t>Multiprocessors</a:t>
            </a:r>
            <a:endParaRPr lang="en-US" sz="7000" b="1" dirty="0">
              <a:cs typeface="Calibri Light" panose="020F0302020204030204"/>
            </a:endParaRPr>
          </a:p>
        </p:txBody>
      </p:sp>
      <p:sp>
        <p:nvSpPr>
          <p:cNvPr id="3" name="Subtitle 2"/>
          <p:cNvSpPr>
            <a:spLocks noGrp="1"/>
          </p:cNvSpPr>
          <p:nvPr>
            <p:ph type="subTitle" idx="1"/>
          </p:nvPr>
        </p:nvSpPr>
        <p:spPr>
          <a:xfrm>
            <a:off x="4833852" y="4427911"/>
            <a:ext cx="5652655" cy="1406236"/>
          </a:xfrm>
        </p:spPr>
        <p:txBody>
          <a:bodyPr vert="horz" lIns="91440" tIns="45720" rIns="91440" bIns="45720" rtlCol="0" anchor="t">
            <a:normAutofit fontScale="70000" lnSpcReduction="20000"/>
          </a:bodyPr>
          <a:lstStyle/>
          <a:p>
            <a:r>
              <a:rPr lang="en-US" b="1">
                <a:ea typeface="+mj-lt"/>
                <a:cs typeface="+mj-lt"/>
              </a:rPr>
              <a:t>Nhóm 1 </a:t>
            </a:r>
          </a:p>
          <a:p>
            <a:r>
              <a:rPr lang="en-US" b="1">
                <a:ea typeface="+mj-lt"/>
                <a:cs typeface="+mj-lt"/>
              </a:rPr>
              <a:t>1870583 Chu XuânTình</a:t>
            </a:r>
            <a:endParaRPr lang="en-US" b="1">
              <a:cs typeface="Calibri Light"/>
            </a:endParaRPr>
          </a:p>
          <a:p>
            <a:r>
              <a:rPr lang="en-US" b="1">
                <a:ea typeface="+mj-lt"/>
                <a:cs typeface="+mj-lt"/>
              </a:rPr>
              <a:t>1870584 Trần ThànhĐạt</a:t>
            </a:r>
            <a:endParaRPr lang="en-US" b="1">
              <a:cs typeface="Calibri Light"/>
            </a:endParaRPr>
          </a:p>
          <a:p>
            <a:r>
              <a:rPr lang="en-US" b="1">
                <a:ea typeface="+mj-lt"/>
                <a:cs typeface="+mj-lt"/>
              </a:rPr>
              <a:t>1870387 Lê vănDuẫn</a:t>
            </a:r>
            <a:endParaRPr lang="en-US" b="1">
              <a:cs typeface="Calibri Light" panose="020F0302020204030204"/>
            </a:endParaRPr>
          </a:p>
        </p:txBody>
      </p:sp>
      <p:sp>
        <p:nvSpPr>
          <p:cNvPr id="5" name="Subtitle 2">
            <a:extLst>
              <a:ext uri="{FF2B5EF4-FFF2-40B4-BE49-F238E27FC236}">
                <a16:creationId xmlns:a16="http://schemas.microsoft.com/office/drawing/2014/main" id="{8D8428CC-BC58-4C39-B9C2-AA1CCB25CE2E}"/>
              </a:ext>
            </a:extLst>
          </p:cNvPr>
          <p:cNvSpPr txBox="1">
            <a:spLocks/>
          </p:cNvSpPr>
          <p:nvPr/>
        </p:nvSpPr>
        <p:spPr>
          <a:xfrm>
            <a:off x="8027324" y="4427911"/>
            <a:ext cx="4800600" cy="1406236"/>
          </a:xfrm>
          <a:prstGeom prst="rect">
            <a:avLst/>
          </a:prstGeom>
        </p:spPr>
        <p:txBody>
          <a:bodyPr vert="horz" lIns="91440" tIns="45720" rIns="91440" bIns="45720" rtlCol="0" anchor="t">
            <a:normAutofit fontScale="70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endParaRPr lang="en-US" b="1" dirty="0">
              <a:ea typeface="+mj-lt"/>
              <a:cs typeface="+mj-lt"/>
            </a:endParaRPr>
          </a:p>
          <a:p>
            <a:r>
              <a:rPr lang="en-US" b="1" dirty="0">
                <a:ea typeface="+mj-lt"/>
                <a:cs typeface="+mj-lt"/>
              </a:rPr>
              <a:t>1970017 PHAN VĂN HƯNG</a:t>
            </a:r>
          </a:p>
          <a:p>
            <a:r>
              <a:rPr lang="en-US" b="1" dirty="0">
                <a:ea typeface="+mj-lt"/>
                <a:cs typeface="+mj-lt"/>
              </a:rPr>
              <a:t>1670967 NGUYỄN NGỌC THÀNH</a:t>
            </a:r>
          </a:p>
          <a:p>
            <a:r>
              <a:rPr lang="en-US" b="1" dirty="0">
                <a:ea typeface="+mj-lt"/>
                <a:cs typeface="+mj-lt"/>
              </a:rPr>
              <a:t>1970133 TRẦN QUỐC TRÍ</a:t>
            </a:r>
          </a:p>
          <a:p>
            <a:endParaRPr lang="en-US" b="1" dirty="0">
              <a:cs typeface="Calibri Light" panose="020F0302020204030204"/>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B5B4-A4DD-FB4C-B63F-03178EDC7554}"/>
              </a:ext>
            </a:extLst>
          </p:cNvPr>
          <p:cNvSpPr>
            <a:spLocks noGrp="1"/>
          </p:cNvSpPr>
          <p:nvPr>
            <p:ph type="title"/>
          </p:nvPr>
        </p:nvSpPr>
        <p:spPr/>
        <p:txBody>
          <a:bodyPr>
            <a:normAutofit fontScale="90000"/>
          </a:bodyPr>
          <a:lstStyle/>
          <a:p>
            <a:r>
              <a:rPr lang="en-US" dirty="0"/>
              <a:t>SIMD Parallelism</a:t>
            </a:r>
          </a:p>
        </p:txBody>
      </p:sp>
      <p:sp>
        <p:nvSpPr>
          <p:cNvPr id="3" name="Content Placeholder 2">
            <a:extLst>
              <a:ext uri="{FF2B5EF4-FFF2-40B4-BE49-F238E27FC236}">
                <a16:creationId xmlns:a16="http://schemas.microsoft.com/office/drawing/2014/main" id="{816C1A4C-4CE8-CE4B-863E-38120FD6CCC5}"/>
              </a:ext>
            </a:extLst>
          </p:cNvPr>
          <p:cNvSpPr>
            <a:spLocks noGrp="1"/>
          </p:cNvSpPr>
          <p:nvPr>
            <p:ph idx="1"/>
          </p:nvPr>
        </p:nvSpPr>
        <p:spPr/>
        <p:txBody>
          <a:bodyPr>
            <a:normAutofit/>
          </a:bodyPr>
          <a:lstStyle/>
          <a:p>
            <a:r>
              <a:rPr lang="en-US" sz="3200" dirty="0"/>
              <a:t>SIMD architecture :</a:t>
            </a:r>
          </a:p>
          <a:p>
            <a:pPr lvl="1"/>
            <a:r>
              <a:rPr lang="en-US" sz="3200" dirty="0"/>
              <a:t>Vector architectures</a:t>
            </a:r>
          </a:p>
          <a:p>
            <a:pPr lvl="1"/>
            <a:r>
              <a:rPr lang="en-US" sz="3200" dirty="0"/>
              <a:t>Multimedia extensions</a:t>
            </a:r>
          </a:p>
          <a:p>
            <a:pPr lvl="1"/>
            <a:r>
              <a:rPr lang="en-US" sz="3200" dirty="0"/>
              <a:t>Graphics processor unit</a:t>
            </a:r>
          </a:p>
          <a:p>
            <a:r>
              <a:rPr lang="en-US" sz="3200" dirty="0"/>
              <a:t>For x86 processors :</a:t>
            </a:r>
          </a:p>
          <a:p>
            <a:pPr lvl="1"/>
            <a:r>
              <a:rPr lang="en-US" sz="3200" dirty="0"/>
              <a:t>Expect two additional cores per chip per year</a:t>
            </a:r>
          </a:p>
          <a:p>
            <a:pPr lvl="1"/>
            <a:r>
              <a:rPr lang="en-US" sz="3200" dirty="0"/>
              <a:t>SIMD width to double every four years</a:t>
            </a:r>
          </a:p>
          <a:p>
            <a:pPr lvl="1"/>
            <a:r>
              <a:rPr lang="en-US" sz="3200" dirty="0"/>
              <a:t>Potential speedup from SIMD to be twice that from MIMD</a:t>
            </a:r>
          </a:p>
        </p:txBody>
      </p:sp>
      <p:sp>
        <p:nvSpPr>
          <p:cNvPr id="4" name="Slide Number Placeholder 3">
            <a:extLst>
              <a:ext uri="{FF2B5EF4-FFF2-40B4-BE49-F238E27FC236}">
                <a16:creationId xmlns:a16="http://schemas.microsoft.com/office/drawing/2014/main" id="{8DCEA8C8-1E17-9F45-92C0-8622F1695202}"/>
              </a:ext>
            </a:extLst>
          </p:cNvPr>
          <p:cNvSpPr>
            <a:spLocks noGrp="1"/>
          </p:cNvSpPr>
          <p:nvPr>
            <p:ph type="sldNum" sz="quarter" idx="12"/>
          </p:nvPr>
        </p:nvSpPr>
        <p:spPr/>
        <p:txBody>
          <a:bodyPr/>
          <a:lstStyle/>
          <a:p>
            <a:fld id="{BFC9D464-DD04-3C40-96E2-DD85F8D02596}" type="slidenum">
              <a:rPr lang="en-US" smtClean="0"/>
              <a:pPr/>
              <a:t>10</a:t>
            </a:fld>
            <a:endParaRPr lang="en-US"/>
          </a:p>
        </p:txBody>
      </p:sp>
    </p:spTree>
    <p:extLst>
      <p:ext uri="{BB962C8B-B14F-4D97-AF65-F5344CB8AC3E}">
        <p14:creationId xmlns:p14="http://schemas.microsoft.com/office/powerpoint/2010/main" val="37775315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a:xfrm>
            <a:off x="1019643" y="847314"/>
            <a:ext cx="10058400" cy="702303"/>
          </a:xfrm>
        </p:spPr>
        <p:txBody>
          <a:bodyPr>
            <a:normAutofit fontScale="90000"/>
          </a:bodyPr>
          <a:lstStyle/>
          <a:p>
            <a:r>
              <a:rPr lang="en-US" b="1" dirty="0">
                <a:ea typeface="+mj-lt"/>
                <a:cs typeface="+mj-lt"/>
              </a:rPr>
              <a:t>1.3.Example Architectures:</a:t>
            </a:r>
            <a:br>
              <a:rPr lang="en-US" b="1" dirty="0">
                <a:ea typeface="+mj-lt"/>
                <a:cs typeface="+mj-lt"/>
              </a:rPr>
            </a:br>
            <a:r>
              <a:rPr lang="en-US" b="1" dirty="0">
                <a:ea typeface="+mj-lt"/>
                <a:cs typeface="+mj-lt"/>
              </a:rPr>
              <a:t>The ARM11 Processor </a:t>
            </a:r>
            <a:endParaRPr lang="en-US" dirty="0">
              <a:ea typeface="+mj-lt"/>
              <a:cs typeface="+mj-lt"/>
            </a:endParaRP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80" y="1845734"/>
            <a:ext cx="10101209" cy="4023360"/>
          </a:xfrm>
        </p:spPr>
        <p:txBody>
          <a:bodyPr vert="horz" lIns="0" tIns="45720" rIns="0" bIns="45720" rtlCol="0" anchor="t">
            <a:normAutofit/>
          </a:bodyPr>
          <a:lstStyle/>
          <a:p>
            <a:pPr marL="0" indent="0">
              <a:buNone/>
            </a:pPr>
            <a:r>
              <a:rPr lang="en-US" dirty="0">
                <a:ea typeface="+mn-lt"/>
                <a:cs typeface="+mn-lt"/>
              </a:rPr>
              <a:t>By overlapping the various stages of operation, the MP11 CPU maximizes the clock rate </a:t>
            </a:r>
            <a:r>
              <a:rPr lang="en-US">
                <a:ea typeface="+mn-lt"/>
                <a:cs typeface="+mn-lt"/>
              </a:rPr>
              <a:t>achievable to execute each instruction. It delivers a throughput approaching one instruction </a:t>
            </a:r>
            <a:r>
              <a:rPr lang="en-US" dirty="0">
                <a:ea typeface="+mn-lt"/>
                <a:cs typeface="+mn-lt"/>
              </a:rPr>
              <a:t>for each cycle.</a:t>
            </a:r>
            <a:endParaRPr lang="en-US" dirty="0">
              <a:cs typeface="Calibri" panose="020F0502020204030204"/>
            </a:endParaRPr>
          </a:p>
          <a:p>
            <a:pPr marL="0" indent="0">
              <a:buNone/>
            </a:pPr>
            <a:r>
              <a:rPr lang="en-US">
                <a:ea typeface="+mn-lt"/>
                <a:cs typeface="+mn-lt"/>
              </a:rPr>
              <a:t>The Fetch stages can hold up to four instructions, where branch prediction is performed on instructions ahead of execution of earlier instructions.</a:t>
            </a:r>
            <a:endParaRPr lang="en-US">
              <a:cs typeface="Calibri" panose="020F0502020204030204"/>
            </a:endParaRPr>
          </a:p>
          <a:p>
            <a:pPr marL="0" indent="0">
              <a:buNone/>
            </a:pPr>
            <a:r>
              <a:rPr lang="en-US">
                <a:ea typeface="+mn-lt"/>
                <a:cs typeface="+mn-lt"/>
              </a:rPr>
              <a:t>The Issue and Decode stages can contain any instruction in parallel with a predicted branch.</a:t>
            </a:r>
            <a:endParaRPr lang="en-US">
              <a:cs typeface="Calibri" panose="020F0502020204030204"/>
            </a:endParaRPr>
          </a:p>
          <a:p>
            <a:pPr marL="0" indent="0">
              <a:buNone/>
            </a:pPr>
            <a:r>
              <a:rPr lang="en-US">
                <a:ea typeface="+mn-lt"/>
                <a:cs typeface="+mn-lt"/>
              </a:rPr>
              <a:t>The Execute, Memory, and Write stages can contain a predicted branch, an ALU or multiply instruction, a load/store multiple instruction, and a coprocessor instruction in parallel execution.</a:t>
            </a:r>
            <a:endParaRPr lang="en-US">
              <a:cs typeface="Calibri" panose="020F0502020204030204"/>
            </a:endParaRPr>
          </a:p>
          <a:p>
            <a:pPr marL="0" indent="0">
              <a:buNone/>
            </a:pPr>
            <a:endParaRPr lang="en-US" dirty="0">
              <a:cs typeface="Calibri"/>
            </a:endParaRPr>
          </a:p>
        </p:txBody>
      </p:sp>
    </p:spTree>
    <p:extLst>
      <p:ext uri="{BB962C8B-B14F-4D97-AF65-F5344CB8AC3E}">
        <p14:creationId xmlns:p14="http://schemas.microsoft.com/office/powerpoint/2010/main" val="25853965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ea typeface="+mj-lt"/>
                <a:cs typeface="+mj-lt"/>
              </a:rPr>
              <a:t>2.Superscalar</a:t>
            </a:r>
            <a:endParaRPr lang="en-US" b="1" dirty="0">
              <a:cs typeface="Calibri Light" panose="020F0302020204030204"/>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694207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2.1.Concept and Benefits</a:t>
            </a:r>
            <a:endParaRPr lang="en-US" dirty="0">
              <a:ea typeface="+mj-lt"/>
              <a:cs typeface="+mj-lt"/>
            </a:endParaRP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80" y="1845734"/>
            <a:ext cx="10101209" cy="4023360"/>
          </a:xfrm>
        </p:spPr>
        <p:txBody>
          <a:bodyPr vert="horz" lIns="0" tIns="45720" rIns="0" bIns="45720" rtlCol="0" anchor="t">
            <a:normAutofit/>
          </a:bodyPr>
          <a:lstStyle/>
          <a:p>
            <a:pPr marL="0" indent="0">
              <a:buNone/>
            </a:pPr>
            <a:r>
              <a:rPr lang="en-US" dirty="0">
                <a:ea typeface="+mn-lt"/>
                <a:cs typeface="+mn-lt"/>
              </a:rPr>
              <a:t>Superscalar architectures are strongly based on previous pipelined RISC processors. The most significant advantage of RISC processors is the inherent simplicity of the instruction set architecture.</a:t>
            </a:r>
          </a:p>
          <a:p>
            <a:pPr marL="0" indent="0">
              <a:buNone/>
            </a:pPr>
            <a:r>
              <a:rPr lang="en-US" dirty="0">
                <a:ea typeface="+mn-lt"/>
                <a:cs typeface="+mn-lt"/>
              </a:rPr>
              <a:t>The early pipelined RISC processors were designed to execute one instructions for one pipeline stage. The major innovation of the superscalar architecture over the traditional pipelined processor is the multiple instruction issue advantage through dynamic instruction scheduling. In those approaches, each pipeline stage can handle multiple instructions simultaneously. Although the early superscalar architectures were designed to issue multiple instructions in an in-order fashion, this would consequently require out-of-order issue to maximize the effect of the multiple instruction issue feature. Together with the dynamic scheduling and enough backward compatibility, the multiple issue characteristic becomes the main advantage of the current superscalar processors.</a:t>
            </a:r>
            <a:endParaRPr lang="en-US">
              <a:cs typeface="Calibri"/>
            </a:endParaRPr>
          </a:p>
        </p:txBody>
      </p:sp>
    </p:spTree>
    <p:extLst>
      <p:ext uri="{BB962C8B-B14F-4D97-AF65-F5344CB8AC3E}">
        <p14:creationId xmlns:p14="http://schemas.microsoft.com/office/powerpoint/2010/main" val="27214417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2.1.Concept and Benefits</a:t>
            </a: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80" y="1845734"/>
            <a:ext cx="10101209" cy="4023360"/>
          </a:xfrm>
        </p:spPr>
        <p:txBody>
          <a:bodyPr vert="horz" lIns="0" tIns="45720" rIns="0" bIns="45720" rtlCol="0" anchor="t">
            <a:normAutofit/>
          </a:bodyPr>
          <a:lstStyle/>
          <a:p>
            <a:pPr marL="0" indent="0">
              <a:buNone/>
            </a:pPr>
            <a:r>
              <a:rPr lang="en-US" dirty="0">
                <a:ea typeface="+mn-lt"/>
                <a:cs typeface="+mn-lt"/>
              </a:rPr>
              <a:t>The basic working mechanism of dynamic scheduling is quite simple. The instructions are simply fetched in the instruction sequence. They are then stored in a pool of instructions (also referred to as the scheduling window, instruction window or instruction buffer). Just as in the basic RISC architecture, the instructions are fetched sequentially following the program counter (PC). However, once the instructions are decoded, the dependencies among the instructions are analyzed. Then, the processor can deduce which instructions inside the pool can be executed without causing data hazards. Concurrent execution or out-of-order execution is made possible by hardware-based run-time dependency checking.</a:t>
            </a:r>
            <a:endParaRPr lang="en-US" dirty="0"/>
          </a:p>
        </p:txBody>
      </p:sp>
    </p:spTree>
    <p:extLst>
      <p:ext uri="{BB962C8B-B14F-4D97-AF65-F5344CB8AC3E}">
        <p14:creationId xmlns:p14="http://schemas.microsoft.com/office/powerpoint/2010/main" val="26899712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2.1.a. A Basic Model of Superscalar Pipeline</a:t>
            </a: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80" y="1845734"/>
            <a:ext cx="10101209" cy="4023360"/>
          </a:xfrm>
        </p:spPr>
        <p:txBody>
          <a:bodyPr vert="horz" lIns="0" tIns="45720" rIns="0" bIns="45720" rtlCol="0" anchor="t">
            <a:normAutofit/>
          </a:bodyPr>
          <a:lstStyle/>
          <a:p>
            <a:pPr marL="0" indent="0">
              <a:buNone/>
            </a:pPr>
            <a:r>
              <a:rPr lang="en-US" dirty="0">
                <a:ea typeface="+mn-lt"/>
                <a:cs typeface="+mn-lt"/>
              </a:rPr>
              <a:t>Figure 7 shows a typical model of a basic five-stage pipelined processor. In the single instruction issue RISC processor model, each stage handles only one instruction per cycle. In addition, the execution of the instructions should be made in-order, following the fetching sequence of the original binary code. On the contrary, each of the processing stage is able to handle a number of instructions in the superscalar pipeline model. For example, the IF (Instruction Fetch) stage can fetch multiple instructions from the instruction cache and the EX (Execution) stage can execute multiple instructions simultaneously. This multiple instruction issue characteristic inherently means out-of-order execution of the instruction sequence. It has been developed to reduce the execution time of a fixed size of code by exploiting fine-grain parallelism as low as at the instruction level.</a:t>
            </a:r>
          </a:p>
          <a:p>
            <a:pPr marL="0" indent="0">
              <a:buNone/>
            </a:pPr>
            <a:endParaRPr lang="en-US" dirty="0">
              <a:cs typeface="Calibri" panose="020F0502020204030204"/>
            </a:endParaRPr>
          </a:p>
        </p:txBody>
      </p:sp>
      <p:pic>
        <p:nvPicPr>
          <p:cNvPr id="4" name="Picture 4" descr="A picture containing clock&#10;&#10;Description generated with very high confidence">
            <a:extLst>
              <a:ext uri="{FF2B5EF4-FFF2-40B4-BE49-F238E27FC236}">
                <a16:creationId xmlns:a16="http://schemas.microsoft.com/office/drawing/2014/main" id="{30DB8DCC-9BC5-40B3-952B-A6111AC06EFD}"/>
              </a:ext>
            </a:extLst>
          </p:cNvPr>
          <p:cNvPicPr>
            <a:picLocks noChangeAspect="1"/>
          </p:cNvPicPr>
          <p:nvPr/>
        </p:nvPicPr>
        <p:blipFill>
          <a:blip r:embed="rId2"/>
          <a:stretch>
            <a:fillRect/>
          </a:stretch>
        </p:blipFill>
        <p:spPr>
          <a:xfrm>
            <a:off x="3159579" y="4501441"/>
            <a:ext cx="4988378" cy="1365760"/>
          </a:xfrm>
          <a:prstGeom prst="rect">
            <a:avLst/>
          </a:prstGeom>
        </p:spPr>
      </p:pic>
      <p:sp>
        <p:nvSpPr>
          <p:cNvPr id="6" name="TextBox 5">
            <a:extLst>
              <a:ext uri="{FF2B5EF4-FFF2-40B4-BE49-F238E27FC236}">
                <a16:creationId xmlns:a16="http://schemas.microsoft.com/office/drawing/2014/main" id="{89F861D7-4B2C-4FBC-BCAA-67F59BEA962F}"/>
              </a:ext>
            </a:extLst>
          </p:cNvPr>
          <p:cNvSpPr txBox="1"/>
          <p:nvPr/>
        </p:nvSpPr>
        <p:spPr>
          <a:xfrm>
            <a:off x="8235043" y="499654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Figure 7</a:t>
            </a:r>
          </a:p>
        </p:txBody>
      </p:sp>
    </p:spTree>
    <p:extLst>
      <p:ext uri="{BB962C8B-B14F-4D97-AF65-F5344CB8AC3E}">
        <p14:creationId xmlns:p14="http://schemas.microsoft.com/office/powerpoint/2010/main" val="32567825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a:xfrm>
            <a:off x="1002390" y="207034"/>
            <a:ext cx="10058400" cy="1342590"/>
          </a:xfrm>
        </p:spPr>
        <p:txBody>
          <a:bodyPr>
            <a:noAutofit/>
          </a:bodyPr>
          <a:lstStyle/>
          <a:p>
            <a:r>
              <a:rPr lang="en-US" sz="4300" b="1" dirty="0">
                <a:ea typeface="+mj-lt"/>
                <a:cs typeface="+mj-lt"/>
              </a:rPr>
              <a:t>2.1.a. A Basic Model of Superscalar </a:t>
            </a:r>
            <a:br>
              <a:rPr lang="en-US" sz="4300" b="1" dirty="0">
                <a:ea typeface="+mj-lt"/>
                <a:cs typeface="+mj-lt"/>
              </a:rPr>
            </a:br>
            <a:r>
              <a:rPr lang="en-US" sz="4300" b="1" dirty="0">
                <a:ea typeface="+mj-lt"/>
                <a:cs typeface="+mj-lt"/>
              </a:rPr>
              <a:t>Pipeline</a:t>
            </a:r>
            <a:endParaRPr lang="en-US" sz="4300" dirty="0">
              <a:cs typeface="Calibri Light" panose="020F0302020204030204"/>
            </a:endParaRP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80" y="1845734"/>
            <a:ext cx="10101209" cy="4023360"/>
          </a:xfrm>
        </p:spPr>
        <p:txBody>
          <a:bodyPr vert="horz" lIns="0" tIns="45720" rIns="0" bIns="45720" rtlCol="0" anchor="t">
            <a:normAutofit/>
          </a:bodyPr>
          <a:lstStyle/>
          <a:p>
            <a:pPr marL="0" indent="0">
              <a:buNone/>
            </a:pPr>
            <a:r>
              <a:rPr lang="en-US" dirty="0">
                <a:ea typeface="+mn-lt"/>
                <a:cs typeface="+mn-lt"/>
              </a:rPr>
              <a:t>However, executing multiple instructions simultaneously means the sequential characteristic of the original code cannot be guaranteed. This brings out highly critical problems since the current programming languages are strongly based on a sequential programming model, and the binary code is correctly executed only if its sequential characteristic is respected. An inappropriate execution order between instructions could cause data hazards due to the register naming dependencies. Figure 8 depicts possible data hazards due to an out-of-order execution.</a:t>
            </a:r>
            <a:endParaRPr lang="en-US" dirty="0"/>
          </a:p>
        </p:txBody>
      </p:sp>
      <p:pic>
        <p:nvPicPr>
          <p:cNvPr id="4" name="Picture 4" descr="A screenshot of a cell phone&#10;&#10;Description generated with very high confidence">
            <a:extLst>
              <a:ext uri="{FF2B5EF4-FFF2-40B4-BE49-F238E27FC236}">
                <a16:creationId xmlns:a16="http://schemas.microsoft.com/office/drawing/2014/main" id="{292A29C0-8D4F-4BB7-B2B2-66B6614B60D9}"/>
              </a:ext>
            </a:extLst>
          </p:cNvPr>
          <p:cNvPicPr>
            <a:picLocks noChangeAspect="1"/>
          </p:cNvPicPr>
          <p:nvPr/>
        </p:nvPicPr>
        <p:blipFill>
          <a:blip r:embed="rId2"/>
          <a:stretch>
            <a:fillRect/>
          </a:stretch>
        </p:blipFill>
        <p:spPr>
          <a:xfrm>
            <a:off x="1322614" y="3642775"/>
            <a:ext cx="4729842" cy="2116986"/>
          </a:xfrm>
          <a:prstGeom prst="rect">
            <a:avLst/>
          </a:prstGeom>
        </p:spPr>
      </p:pic>
      <p:sp>
        <p:nvSpPr>
          <p:cNvPr id="6" name="TextBox 5">
            <a:extLst>
              <a:ext uri="{FF2B5EF4-FFF2-40B4-BE49-F238E27FC236}">
                <a16:creationId xmlns:a16="http://schemas.microsoft.com/office/drawing/2014/main" id="{6B65DD0A-A5B1-4FAB-9265-076E2BB0F6E5}"/>
              </a:ext>
            </a:extLst>
          </p:cNvPr>
          <p:cNvSpPr txBox="1"/>
          <p:nvPr/>
        </p:nvSpPr>
        <p:spPr>
          <a:xfrm>
            <a:off x="6765471" y="4629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Figure 8</a:t>
            </a:r>
            <a:endParaRPr lang="en-US" dirty="0"/>
          </a:p>
        </p:txBody>
      </p:sp>
    </p:spTree>
    <p:extLst>
      <p:ext uri="{BB962C8B-B14F-4D97-AF65-F5344CB8AC3E}">
        <p14:creationId xmlns:p14="http://schemas.microsoft.com/office/powerpoint/2010/main" val="29545521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a:xfrm>
            <a:off x="1097280" y="864573"/>
            <a:ext cx="10058400" cy="702303"/>
          </a:xfrm>
        </p:spPr>
        <p:txBody>
          <a:bodyPr>
            <a:normAutofit fontScale="90000"/>
          </a:bodyPr>
          <a:lstStyle/>
          <a:p>
            <a:r>
              <a:rPr lang="en-US" b="1" dirty="0">
                <a:ea typeface="+mj-lt"/>
                <a:cs typeface="+mj-lt"/>
              </a:rPr>
              <a:t>2.1.a. A Basic Model of Superscalar </a:t>
            </a:r>
            <a:br>
              <a:rPr lang="en-US" b="1" dirty="0">
                <a:ea typeface="+mj-lt"/>
                <a:cs typeface="+mj-lt"/>
              </a:rPr>
            </a:br>
            <a:r>
              <a:rPr lang="en-US" b="1" dirty="0">
                <a:ea typeface="+mj-lt"/>
                <a:cs typeface="+mj-lt"/>
              </a:rPr>
              <a:t>Pipeline</a:t>
            </a:r>
            <a:endParaRPr lang="en-US" dirty="0">
              <a:cs typeface="Calibri Light" panose="020F0302020204030204"/>
            </a:endParaRP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80" y="1845734"/>
            <a:ext cx="10101209" cy="4023360"/>
          </a:xfrm>
        </p:spPr>
        <p:txBody>
          <a:bodyPr vert="horz" lIns="0" tIns="45720" rIns="0" bIns="45720" rtlCol="0" anchor="t">
            <a:normAutofit/>
          </a:bodyPr>
          <a:lstStyle/>
          <a:p>
            <a:pPr marL="0" indent="0">
              <a:buNone/>
            </a:pPr>
            <a:r>
              <a:rPr lang="en-US" dirty="0">
                <a:ea typeface="+mn-lt"/>
                <a:cs typeface="+mn-lt"/>
              </a:rPr>
              <a:t>The instruction stream on the left side of Figure 8 shows an example of a sequential instruction stream. In the previous pipelined RISC processor model, those instructions are fetched, executed, and committed in program order. This means that none of the instructions can be executed before any instruction ahead of it is committed. However, in the superscalar model, the processor aims at executing in a cycle as many instructions as possible through multiple instruction issue and out-of-order execution (within the allowed bandwidth). </a:t>
            </a:r>
          </a:p>
          <a:p>
            <a:pPr marL="0" indent="0">
              <a:buNone/>
            </a:pPr>
            <a:r>
              <a:rPr lang="en-US" dirty="0">
                <a:ea typeface="+mn-lt"/>
                <a:cs typeface="+mn-lt"/>
              </a:rPr>
              <a:t>Now, can the five instructions in Figure 8 be executed simultaneously? Obviously, executing those five instructions in parallel without considering the program order does not produce correct results. Indeed, there are some data dependencies.</a:t>
            </a:r>
            <a:endParaRPr lang="en-US" dirty="0">
              <a:cs typeface="Calibri"/>
            </a:endParaRPr>
          </a:p>
        </p:txBody>
      </p:sp>
    </p:spTree>
    <p:extLst>
      <p:ext uri="{BB962C8B-B14F-4D97-AF65-F5344CB8AC3E}">
        <p14:creationId xmlns:p14="http://schemas.microsoft.com/office/powerpoint/2010/main" val="31278424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2.1.b. Dynamic Scheduling of Superscalar</a:t>
            </a: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80" y="1845734"/>
            <a:ext cx="10101209" cy="4023360"/>
          </a:xfrm>
        </p:spPr>
        <p:txBody>
          <a:bodyPr vert="horz" lIns="0" tIns="45720" rIns="0" bIns="45720" rtlCol="0" anchor="t">
            <a:normAutofit/>
          </a:bodyPr>
          <a:lstStyle/>
          <a:p>
            <a:pPr marL="0" indent="0">
              <a:buNone/>
            </a:pPr>
            <a:r>
              <a:rPr lang="en-US" dirty="0">
                <a:ea typeface="+mn-lt"/>
                <a:cs typeface="+mn-lt"/>
              </a:rPr>
              <a:t>Superscalar architectures achieve dynamic instruction scheduling by using a scheduling window. In dynamic scheduling, the instructions are still fetched sequentially in program order. However, those instructions are decoded and stored in a scheduling window of a processor execution core. After decoding the instructions, the processor core obtains the dependency information between the instructions and can also identify the instructions which are ready for execution (ready instructions mean the instructions of which the source registers have been calculated). Indeed, there must be no data hazard in issuing the ready instructions.</a:t>
            </a:r>
          </a:p>
          <a:p>
            <a:pPr marL="0" indent="0">
              <a:buNone/>
            </a:pPr>
            <a:r>
              <a:rPr lang="en-US" dirty="0">
                <a:ea typeface="+mn-lt"/>
                <a:cs typeface="+mn-lt"/>
              </a:rPr>
              <a:t>In essence, the execution of an instruction </a:t>
            </a:r>
            <a:r>
              <a:rPr lang="en-US" dirty="0" err="1">
                <a:ea typeface="+mn-lt"/>
                <a:cs typeface="+mn-lt"/>
              </a:rPr>
              <a:t>i</a:t>
            </a:r>
            <a:r>
              <a:rPr lang="en-US" dirty="0">
                <a:ea typeface="+mn-lt"/>
                <a:cs typeface="+mn-lt"/>
              </a:rPr>
              <a:t> is decided by the previous instruction k which produces the value for the source registers of the instruction </a:t>
            </a:r>
            <a:r>
              <a:rPr lang="en-US" dirty="0" err="1">
                <a:ea typeface="+mn-lt"/>
                <a:cs typeface="+mn-lt"/>
              </a:rPr>
              <a:t>i</a:t>
            </a:r>
            <a:r>
              <a:rPr lang="en-US" dirty="0">
                <a:ea typeface="+mn-lt"/>
                <a:cs typeface="+mn-lt"/>
              </a:rPr>
              <a:t>. This means that the superscalar processors can execute the instructions as soon as the input values are available (also, the corresponding functional units should be available). The processor dynamically achieves parallel execution of the instructions by performing a run-time dependency check and waking up the following instructions.</a:t>
            </a:r>
          </a:p>
        </p:txBody>
      </p:sp>
    </p:spTree>
    <p:extLst>
      <p:ext uri="{BB962C8B-B14F-4D97-AF65-F5344CB8AC3E}">
        <p14:creationId xmlns:p14="http://schemas.microsoft.com/office/powerpoint/2010/main" val="5215078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2.1.b. Dynamic Scheduling of Superscalar</a:t>
            </a: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80" y="1845734"/>
            <a:ext cx="10101209" cy="4023360"/>
          </a:xfrm>
        </p:spPr>
        <p:txBody>
          <a:bodyPr vert="horz" lIns="0" tIns="45720" rIns="0" bIns="45720" rtlCol="0" anchor="t">
            <a:normAutofit/>
          </a:bodyPr>
          <a:lstStyle/>
          <a:p>
            <a:pPr marL="0" indent="0">
              <a:buNone/>
            </a:pPr>
            <a:r>
              <a:rPr lang="en-US" dirty="0">
                <a:ea typeface="+mn-lt"/>
                <a:cs typeface="+mn-lt"/>
              </a:rPr>
              <a:t>However, at the same time, it also implies that every instruction should broadcast the register name and value across the issue window to wake up and select any ready instruction. This means that a superscalar architecture needs a complex wake-up and selection logic inside of the scheduling window. It should be also noted that a superscalar architecture is expected to deliver high degrees of </a:t>
            </a:r>
            <a:r>
              <a:rPr lang="en-US" dirty="0" err="1">
                <a:ea typeface="+mn-lt"/>
                <a:cs typeface="+mn-lt"/>
              </a:rPr>
              <a:t>InstructionLevel</a:t>
            </a:r>
            <a:r>
              <a:rPr lang="en-US" dirty="0">
                <a:ea typeface="+mn-lt"/>
                <a:cs typeface="+mn-lt"/>
              </a:rPr>
              <a:t> Parallelism, together with a large issue width which consequently requires more complex hardwired instruction scheduling logic. This will cause a significant overhead for future superscalar processors.</a:t>
            </a:r>
          </a:p>
          <a:p>
            <a:pPr marL="0" indent="0">
              <a:buNone/>
            </a:pPr>
            <a:r>
              <a:rPr lang="en-US" dirty="0">
                <a:ea typeface="+mn-lt"/>
                <a:cs typeface="+mn-lt"/>
              </a:rPr>
              <a:t>Although superscalar architectures require complex issue logic and scheduling mechanisms, they have been the standard general-purpose processor during the last decade. This is mostly due to the fact that this model possesses an inherent backward compatibility. This adaptability to legacy code and the ability to continue using conventional compilers make superscalar architectures quite attractive. That is the main reason why all major processor venders have focused on developing superscalar-styled ILP processors since the 1990s.</a:t>
            </a:r>
          </a:p>
        </p:txBody>
      </p:sp>
    </p:spTree>
    <p:extLst>
      <p:ext uri="{BB962C8B-B14F-4D97-AF65-F5344CB8AC3E}">
        <p14:creationId xmlns:p14="http://schemas.microsoft.com/office/powerpoint/2010/main" val="35767758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2.1.c.Register Renaming</a:t>
            </a: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80" y="1845734"/>
            <a:ext cx="10101209" cy="4023360"/>
          </a:xfrm>
        </p:spPr>
        <p:txBody>
          <a:bodyPr vert="horz" lIns="0" tIns="45720" rIns="0" bIns="45720" rtlCol="0" anchor="t">
            <a:normAutofit/>
          </a:bodyPr>
          <a:lstStyle/>
          <a:p>
            <a:pPr marL="0" indent="0">
              <a:buNone/>
            </a:pPr>
            <a:r>
              <a:rPr lang="en-US" dirty="0">
                <a:ea typeface="+mn-lt"/>
                <a:cs typeface="+mn-lt"/>
              </a:rPr>
              <a:t>Register renaming is a technique which increases the chance to uncover independent instructions by removing the false dependencies. Those false dependencies are caused by using the same register name. More specifically, the register renaming can eliminate the WAW (write after write) and WAR (write after read) dependencies among the instructions.</a:t>
            </a:r>
            <a:endParaRPr lang="en-US" dirty="0"/>
          </a:p>
          <a:p>
            <a:pPr marL="0" indent="0">
              <a:buNone/>
            </a:pPr>
            <a:r>
              <a:rPr lang="en-US" dirty="0">
                <a:ea typeface="+mn-lt"/>
                <a:cs typeface="+mn-lt"/>
              </a:rPr>
              <a:t>This technique requires a register mapping table. The second method uses a reorder buffer (ROB). In this approach, each entry of reorder buffer works as a physical register.</a:t>
            </a:r>
            <a:endParaRPr lang="en-US" dirty="0"/>
          </a:p>
          <a:p>
            <a:pPr marL="0" indent="0">
              <a:buNone/>
            </a:pPr>
            <a:r>
              <a:rPr lang="en-US" dirty="0">
                <a:ea typeface="+mn-lt"/>
                <a:cs typeface="+mn-lt"/>
              </a:rPr>
              <a:t>Figure 9 shows one such example.</a:t>
            </a:r>
            <a:endParaRPr lang="en-US" dirty="0">
              <a:cs typeface="Calibri"/>
            </a:endParaRPr>
          </a:p>
        </p:txBody>
      </p:sp>
      <p:pic>
        <p:nvPicPr>
          <p:cNvPr id="4" name="Picture 4" descr="A screenshot of a cell phone&#10;&#10;Description generated with very high confidence">
            <a:extLst>
              <a:ext uri="{FF2B5EF4-FFF2-40B4-BE49-F238E27FC236}">
                <a16:creationId xmlns:a16="http://schemas.microsoft.com/office/drawing/2014/main" id="{5D8C9CD2-1DEB-4129-9375-08C3F57FBCED}"/>
              </a:ext>
            </a:extLst>
          </p:cNvPr>
          <p:cNvPicPr>
            <a:picLocks noChangeAspect="1"/>
          </p:cNvPicPr>
          <p:nvPr/>
        </p:nvPicPr>
        <p:blipFill>
          <a:blip r:embed="rId2"/>
          <a:stretch>
            <a:fillRect/>
          </a:stretch>
        </p:blipFill>
        <p:spPr>
          <a:xfrm>
            <a:off x="5078186" y="3854133"/>
            <a:ext cx="4238445" cy="2018530"/>
          </a:xfrm>
          <a:prstGeom prst="rect">
            <a:avLst/>
          </a:prstGeom>
        </p:spPr>
      </p:pic>
    </p:spTree>
    <p:extLst>
      <p:ext uri="{BB962C8B-B14F-4D97-AF65-F5344CB8AC3E}">
        <p14:creationId xmlns:p14="http://schemas.microsoft.com/office/powerpoint/2010/main" val="1324125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AEE17-78BC-834B-B547-3495A7645216}"/>
              </a:ext>
            </a:extLst>
          </p:cNvPr>
          <p:cNvSpPr>
            <a:spLocks noGrp="1"/>
          </p:cNvSpPr>
          <p:nvPr>
            <p:ph type="title"/>
          </p:nvPr>
        </p:nvSpPr>
        <p:spPr/>
        <p:txBody>
          <a:bodyPr>
            <a:normAutofit fontScale="90000"/>
          </a:bodyPr>
          <a:lstStyle/>
          <a:p>
            <a:r>
              <a:rPr lang="en-US" dirty="0"/>
              <a:t>Vector architectures</a:t>
            </a:r>
          </a:p>
        </p:txBody>
      </p:sp>
      <p:sp>
        <p:nvSpPr>
          <p:cNvPr id="3" name="Content Placeholder 2">
            <a:extLst>
              <a:ext uri="{FF2B5EF4-FFF2-40B4-BE49-F238E27FC236}">
                <a16:creationId xmlns:a16="http://schemas.microsoft.com/office/drawing/2014/main" id="{FC7662FC-3663-CB4A-9C70-377FBB73F474}"/>
              </a:ext>
            </a:extLst>
          </p:cNvPr>
          <p:cNvSpPr>
            <a:spLocks noGrp="1"/>
          </p:cNvSpPr>
          <p:nvPr>
            <p:ph idx="1"/>
          </p:nvPr>
        </p:nvSpPr>
        <p:spPr/>
        <p:txBody>
          <a:bodyPr>
            <a:normAutofit/>
          </a:bodyPr>
          <a:lstStyle/>
          <a:p>
            <a:r>
              <a:rPr lang="en-US" sz="3200" dirty="0"/>
              <a:t>Basic idea:</a:t>
            </a:r>
          </a:p>
          <a:p>
            <a:pPr lvl="1"/>
            <a:r>
              <a:rPr lang="en-US" sz="3200" dirty="0"/>
              <a:t>Read sets of data elements into “vector registers”</a:t>
            </a:r>
          </a:p>
          <a:p>
            <a:pPr lvl="1"/>
            <a:r>
              <a:rPr lang="en-US" sz="3200" dirty="0"/>
              <a:t>Operate on those registers</a:t>
            </a:r>
          </a:p>
          <a:p>
            <a:pPr lvl="1"/>
            <a:r>
              <a:rPr lang="en-US" sz="3200" dirty="0"/>
              <a:t>Disperse the results back into memory</a:t>
            </a:r>
          </a:p>
          <a:p>
            <a:r>
              <a:rPr lang="en-US" sz="3200" dirty="0"/>
              <a:t>Registers are controlled by compiler</a:t>
            </a:r>
          </a:p>
          <a:p>
            <a:pPr lvl="1"/>
            <a:r>
              <a:rPr lang="en-US" sz="3200" dirty="0"/>
              <a:t>Used to hide memory latency</a:t>
            </a:r>
          </a:p>
          <a:p>
            <a:pPr lvl="1"/>
            <a:r>
              <a:rPr lang="en-US" sz="3200" dirty="0"/>
              <a:t>Leverage memory </a:t>
            </a:r>
            <a:r>
              <a:rPr lang="en-US" sz="3200" dirty="0" err="1"/>
              <a:t>brandwith</a:t>
            </a:r>
            <a:endParaRPr lang="en-US" sz="3200" dirty="0"/>
          </a:p>
          <a:p>
            <a:pPr lvl="1"/>
            <a:endParaRPr lang="en-US" sz="3200" dirty="0"/>
          </a:p>
        </p:txBody>
      </p:sp>
      <p:sp>
        <p:nvSpPr>
          <p:cNvPr id="4" name="Slide Number Placeholder 3">
            <a:extLst>
              <a:ext uri="{FF2B5EF4-FFF2-40B4-BE49-F238E27FC236}">
                <a16:creationId xmlns:a16="http://schemas.microsoft.com/office/drawing/2014/main" id="{4777DCFD-AE74-3D4D-B631-4A175B80B707}"/>
              </a:ext>
            </a:extLst>
          </p:cNvPr>
          <p:cNvSpPr>
            <a:spLocks noGrp="1"/>
          </p:cNvSpPr>
          <p:nvPr>
            <p:ph type="sldNum" sz="quarter" idx="12"/>
          </p:nvPr>
        </p:nvSpPr>
        <p:spPr/>
        <p:txBody>
          <a:bodyPr/>
          <a:lstStyle/>
          <a:p>
            <a:fld id="{BFC9D464-DD04-3C40-96E2-DD85F8D02596}" type="slidenum">
              <a:rPr lang="en-US" smtClean="0"/>
              <a:pPr/>
              <a:t>11</a:t>
            </a:fld>
            <a:endParaRPr lang="en-US"/>
          </a:p>
        </p:txBody>
      </p:sp>
    </p:spTree>
    <p:extLst>
      <p:ext uri="{BB962C8B-B14F-4D97-AF65-F5344CB8AC3E}">
        <p14:creationId xmlns:p14="http://schemas.microsoft.com/office/powerpoint/2010/main" val="13772560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2.1.d.Reorder Buffer</a:t>
            </a: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80" y="1845734"/>
            <a:ext cx="10101209" cy="4023360"/>
          </a:xfrm>
        </p:spPr>
        <p:txBody>
          <a:bodyPr vert="horz" lIns="0" tIns="45720" rIns="0" bIns="45720" rtlCol="0" anchor="t">
            <a:normAutofit/>
          </a:bodyPr>
          <a:lstStyle/>
          <a:p>
            <a:pPr marL="0" indent="0">
              <a:buNone/>
            </a:pPr>
            <a:r>
              <a:rPr lang="en-US" dirty="0">
                <a:ea typeface="+mn-lt"/>
                <a:cs typeface="+mn-lt"/>
              </a:rPr>
              <a:t>A Reorder buffer (ROB) provides two main functions in modern superscalar processor. The first task is to guarantee the in-order completion of a sequential instruction stream. Especially, the in-order completion is crucial for correct speculative execution and the implementation of precise interrupts [34]. As seen in Figure 7, a basic superscalar processor has two stages for instruction completion: the Write Back (WB) stage and the Commit (CT) stage. The WB stage allows the later instructions to use the result of the instruction. However, it does not allow the instruction to write the value into the register file or memory. The instruction still has to wait inside the ROB until it retires from the CT stage. The retire process in the CT stage strictly follows the program order (in-order completion). This in-order completion guarantees that the program can return to the precise state in any point of the program execution. The precise state means the </a:t>
            </a:r>
            <a:r>
              <a:rPr lang="en-US" dirty="0" err="1">
                <a:ea typeface="+mn-lt"/>
                <a:cs typeface="+mn-lt"/>
              </a:rPr>
              <a:t>sequentiality</a:t>
            </a:r>
            <a:r>
              <a:rPr lang="en-US" dirty="0">
                <a:ea typeface="+mn-lt"/>
                <a:cs typeface="+mn-lt"/>
              </a:rPr>
              <a:t> of the program execution is guaranteed. This is extremely important for interrupt or miss-speculation cases.</a:t>
            </a:r>
            <a:endParaRPr lang="en-US" dirty="0"/>
          </a:p>
        </p:txBody>
      </p:sp>
    </p:spTree>
    <p:extLst>
      <p:ext uri="{BB962C8B-B14F-4D97-AF65-F5344CB8AC3E}">
        <p14:creationId xmlns:p14="http://schemas.microsoft.com/office/powerpoint/2010/main" val="20758636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2.1.d.Reorder Buffer</a:t>
            </a:r>
            <a:endParaRPr lang="en-US" dirty="0">
              <a:ea typeface="+mj-lt"/>
              <a:cs typeface="+mj-lt"/>
            </a:endParaRP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80" y="1845734"/>
            <a:ext cx="10101209" cy="4023360"/>
          </a:xfrm>
        </p:spPr>
        <p:txBody>
          <a:bodyPr vert="horz" lIns="0" tIns="45720" rIns="0" bIns="45720" rtlCol="0" anchor="t">
            <a:normAutofit/>
          </a:bodyPr>
          <a:lstStyle/>
          <a:p>
            <a:pPr marL="0" indent="0">
              <a:buNone/>
            </a:pPr>
            <a:r>
              <a:rPr lang="en-US" dirty="0">
                <a:ea typeface="+mn-lt"/>
                <a:cs typeface="+mn-lt"/>
              </a:rPr>
              <a:t>The ROB is implemented as a circular FIFO and retires the instructions following the program order; each entry of the ROB is assigned at the decoding stage and must hold the original program order. During the commit stage, the instructions at the head of the ROB are scanned and an instruction is committed if all the previous instructions are committed (multiple instructions within the commit-width can also be committed during the same cycle).</a:t>
            </a:r>
          </a:p>
          <a:p>
            <a:pPr marL="0" indent="0">
              <a:buNone/>
            </a:pPr>
            <a:r>
              <a:rPr lang="en-US" dirty="0">
                <a:ea typeface="+mn-lt"/>
                <a:cs typeface="+mn-lt"/>
              </a:rPr>
              <a:t>The second function of the ROB is to achieve register renaming through the slots of the ROB. When the processor uses an ROB, an available entry in the ROB is assigned to an instruction at the decoding stage. Each entry of the ROB contains three fields which indicate the instruction type, the destination register, and the result. The destination register field indicate the logical name of the register and the result field holds the value for the register. It also has a single bit ready indicator. When the ready bit indicates the value is ready, the later instructions which need the values can simply read the value; otherwise the later instruction should be left to wait inside a scheduling window until the value is ready.</a:t>
            </a:r>
            <a:endParaRPr lang="en-US" dirty="0"/>
          </a:p>
        </p:txBody>
      </p:sp>
    </p:spTree>
    <p:extLst>
      <p:ext uri="{BB962C8B-B14F-4D97-AF65-F5344CB8AC3E}">
        <p14:creationId xmlns:p14="http://schemas.microsoft.com/office/powerpoint/2010/main" val="2997713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2.1.e.Branch Prediction</a:t>
            </a: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80" y="1845734"/>
            <a:ext cx="10101209" cy="4023360"/>
          </a:xfrm>
        </p:spPr>
        <p:txBody>
          <a:bodyPr vert="horz" lIns="0" tIns="45720" rIns="0" bIns="45720" rtlCol="0" anchor="t">
            <a:normAutofit/>
          </a:bodyPr>
          <a:lstStyle/>
          <a:p>
            <a:pPr marL="0" indent="0">
              <a:buNone/>
            </a:pPr>
            <a:r>
              <a:rPr lang="en-US" dirty="0">
                <a:ea typeface="+mn-lt"/>
                <a:cs typeface="+mn-lt"/>
              </a:rPr>
              <a:t>A superscalar architecture is capable of delivering instructions beyond the current basic block by predicting the future control path. Therefore, excellent branch prediction is essential if we are to have a large pool of instructions to choose from. More particularly, the current trend in superscalar design is to achieve large issue-width with a large scheduling window. To satisfy those demands, the number of in-flight instructions (in other </a:t>
            </a:r>
            <a:r>
              <a:rPr lang="en-US" dirty="0" err="1">
                <a:ea typeface="+mn-lt"/>
                <a:cs typeface="+mn-lt"/>
              </a:rPr>
              <a:t>words,the</a:t>
            </a:r>
            <a:r>
              <a:rPr lang="en-US" dirty="0">
                <a:ea typeface="+mn-lt"/>
                <a:cs typeface="+mn-lt"/>
              </a:rPr>
              <a:t> instruction inside the processor in a clock cycle) should be large enough to find the ready instructions to issue or execute. By using efficient branch prediction and speculation techniques, fetching many instructions from the correct control path is possible.</a:t>
            </a:r>
            <a:endParaRPr lang="en-US" dirty="0"/>
          </a:p>
        </p:txBody>
      </p:sp>
    </p:spTree>
    <p:extLst>
      <p:ext uri="{BB962C8B-B14F-4D97-AF65-F5344CB8AC3E}">
        <p14:creationId xmlns:p14="http://schemas.microsoft.com/office/powerpoint/2010/main" val="41880302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2.1.e.Branch Prediction</a:t>
            </a: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80" y="1845734"/>
            <a:ext cx="10101209" cy="4023360"/>
          </a:xfrm>
        </p:spPr>
        <p:txBody>
          <a:bodyPr vert="horz" lIns="0" tIns="45720" rIns="0" bIns="45720" rtlCol="0" anchor="t">
            <a:normAutofit lnSpcReduction="10000"/>
          </a:bodyPr>
          <a:lstStyle/>
          <a:p>
            <a:pPr marL="0" indent="0">
              <a:buNone/>
            </a:pPr>
            <a:r>
              <a:rPr lang="en-US" dirty="0">
                <a:ea typeface="+mn-lt"/>
                <a:cs typeface="+mn-lt"/>
              </a:rPr>
              <a:t>The simplest way to predict branch is static branch prediction; it means the branch instructions are either always taken or always not-taken. However, this static method does not accurately predict the branch outcome. Therefore, current superscalar processors mainly depend on dynamic branch prediction which utilizes the previous history to decide the behavior of future branches. In current superscalar designs, many dynamic branch prediction techniques have been proposed and developed.</a:t>
            </a:r>
          </a:p>
          <a:p>
            <a:pPr marL="0" indent="0">
              <a:buNone/>
            </a:pPr>
            <a:r>
              <a:rPr lang="en-US" dirty="0">
                <a:ea typeface="+mn-lt"/>
                <a:cs typeface="+mn-lt"/>
              </a:rPr>
              <a:t>A basic form of branch prediction consists in using the local history of a branch instruction. The Branch History Table (BHT) is accessed by indexing a certain number of lower bits of the PC of the branch instruction, where the table provides the history of the branch behavior. In addition, other prediction schemes also consider the global branch history together with the local history. Those combined schemes significantly enhance the branch prediction success rate. Such schemes include </a:t>
            </a:r>
            <a:r>
              <a:rPr lang="en-US" dirty="0" err="1">
                <a:ea typeface="+mn-lt"/>
                <a:cs typeface="+mn-lt"/>
              </a:rPr>
              <a:t>twolevel</a:t>
            </a:r>
            <a:r>
              <a:rPr lang="en-US" dirty="0">
                <a:ea typeface="+mn-lt"/>
                <a:cs typeface="+mn-lt"/>
              </a:rPr>
              <a:t> adaptive branch predictions and branch correlation. The interested reader is referred to these publications for details on the working mechanism and design features of those branch schemes.</a:t>
            </a:r>
          </a:p>
          <a:p>
            <a:pPr marL="0" indent="0">
              <a:buNone/>
            </a:pPr>
            <a:endParaRPr lang="en-US" dirty="0">
              <a:cs typeface="Calibri"/>
            </a:endParaRPr>
          </a:p>
        </p:txBody>
      </p:sp>
    </p:spTree>
    <p:extLst>
      <p:ext uri="{BB962C8B-B14F-4D97-AF65-F5344CB8AC3E}">
        <p14:creationId xmlns:p14="http://schemas.microsoft.com/office/powerpoint/2010/main" val="26209013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2.2.Design Challenges</a:t>
            </a: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80" y="1845734"/>
            <a:ext cx="10101209" cy="4023360"/>
          </a:xfrm>
        </p:spPr>
        <p:txBody>
          <a:bodyPr vert="horz" lIns="0" tIns="45720" rIns="0" bIns="45720" rtlCol="0" anchor="t">
            <a:normAutofit/>
          </a:bodyPr>
          <a:lstStyle/>
          <a:p>
            <a:pPr marL="0" indent="0">
              <a:buNone/>
            </a:pPr>
            <a:r>
              <a:rPr lang="en-US" dirty="0">
                <a:ea typeface="+mn-lt"/>
                <a:cs typeface="+mn-lt"/>
              </a:rPr>
              <a:t>In a conventional superscalar design, wake up and select operation cannot be pipelined nor be implemented as a one-cycle operation. Therefore, as far as the size of an issue window is concerned, more instructions within an issue window mean more communication overhead for the wake up and select operations in a clock cycle time.  In fact, wires tend to scale poorly compared to semiconductor devices, and the amount of state that can be reached in a single clock period eventually ceases to grow. Consequently, there is a scaling problem with regard to the issue window size of the superscalar design. The goals of a larger instruction window and of a faster clock become directly antagonistic in the issue window design of future superscalar processors. This phenomenon will be even more noticeable as higher degrees of parallelism are needed. It is well recognized that the centralized scheduling logic would be the most critical part of a processor and would limit the</a:t>
            </a:r>
          </a:p>
          <a:p>
            <a:pPr marL="0" indent="0">
              <a:buNone/>
            </a:pPr>
            <a:endParaRPr lang="en-US" dirty="0">
              <a:cs typeface="Calibri"/>
            </a:endParaRPr>
          </a:p>
        </p:txBody>
      </p:sp>
    </p:spTree>
    <p:extLst>
      <p:ext uri="{BB962C8B-B14F-4D97-AF65-F5344CB8AC3E}">
        <p14:creationId xmlns:p14="http://schemas.microsoft.com/office/powerpoint/2010/main" val="37995775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2.2.Design Challenges</a:t>
            </a: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80" y="1845734"/>
            <a:ext cx="10101209" cy="4023360"/>
          </a:xfrm>
        </p:spPr>
        <p:txBody>
          <a:bodyPr vert="horz" lIns="0" tIns="45720" rIns="0" bIns="45720" rtlCol="0" anchor="t">
            <a:normAutofit/>
          </a:bodyPr>
          <a:lstStyle/>
          <a:p>
            <a:pPr marL="0" indent="0">
              <a:buNone/>
            </a:pPr>
            <a:r>
              <a:rPr lang="en-US" dirty="0">
                <a:ea typeface="+mn-lt"/>
                <a:cs typeface="+mn-lt"/>
              </a:rPr>
              <a:t>Another important issue in processor design is how to solve the problem caused by the dramatically growing speed-gap between the processor and main memory. An obvious solution would be the use of a large scheduling window: searching across a wider range of instructions can offer more opportunities to uncover independent instructions which can hide long access latencies. However, since a large instruction window will cause a lower clock rate, other approaches for processor design must be investigated. As an example, the partitioning of a single scheduling window can reduce the complexity of the centralized design as well as the size of each component. Indeed, a higher clock rate can be achieved since the decentralized model reduces the length of the wire for communication. This microarchitecture technique is called clustering.</a:t>
            </a:r>
            <a:endParaRPr lang="en-US" dirty="0"/>
          </a:p>
        </p:txBody>
      </p:sp>
    </p:spTree>
    <p:extLst>
      <p:ext uri="{BB962C8B-B14F-4D97-AF65-F5344CB8AC3E}">
        <p14:creationId xmlns:p14="http://schemas.microsoft.com/office/powerpoint/2010/main" val="2774264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2.2.Design Challenges</a:t>
            </a: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80" y="1845734"/>
            <a:ext cx="10101209" cy="4023360"/>
          </a:xfrm>
        </p:spPr>
        <p:txBody>
          <a:bodyPr vert="horz" lIns="0" tIns="45720" rIns="0" bIns="45720" rtlCol="0" anchor="t">
            <a:normAutofit/>
          </a:bodyPr>
          <a:lstStyle/>
          <a:p>
            <a:pPr marL="0" indent="0">
              <a:buNone/>
            </a:pPr>
            <a:r>
              <a:rPr lang="en-US" dirty="0">
                <a:ea typeface="+mn-lt"/>
                <a:cs typeface="+mn-lt"/>
              </a:rPr>
              <a:t>The last design challenge of the dynamic scheduling is the considerable amount of power consumption. According to Gowan et al, 18% of total power consumption of the Alpha 21264 processor is used by the instruction issue unit. A large amount of power is dissipated by the wake up and the selection logic. This is mainly due to the global communication of the centralized scheduling unit. As an alternative design, the clustered architectures can reduce the power consumption of the centralized instruction issue unit. Separating a single scheduling window into multiple structures can reduce the power consumption of the aggressive scheduling unit of a superscalar architecture.</a:t>
            </a:r>
            <a:endParaRPr lang="en-US" dirty="0"/>
          </a:p>
        </p:txBody>
      </p:sp>
    </p:spTree>
    <p:extLst>
      <p:ext uri="{BB962C8B-B14F-4D97-AF65-F5344CB8AC3E}">
        <p14:creationId xmlns:p14="http://schemas.microsoft.com/office/powerpoint/2010/main" val="30412956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2.3.Example Architectures</a:t>
            </a: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80" y="1845734"/>
            <a:ext cx="10101209" cy="4023360"/>
          </a:xfrm>
        </p:spPr>
        <p:txBody>
          <a:bodyPr vert="horz" lIns="0" tIns="45720" rIns="0" bIns="45720" rtlCol="0" anchor="t">
            <a:normAutofit/>
          </a:bodyPr>
          <a:lstStyle/>
          <a:p>
            <a:pPr marL="0" indent="0">
              <a:buNone/>
            </a:pPr>
            <a:r>
              <a:rPr lang="en-US" dirty="0">
                <a:ea typeface="+mn-lt"/>
                <a:cs typeface="+mn-lt"/>
              </a:rPr>
              <a:t>We consider two microprocessor models as being good representatives of superscalar architectures: the Alpha 21264 and the MIPS R10000</a:t>
            </a:r>
            <a:endParaRPr lang="en-US" dirty="0"/>
          </a:p>
        </p:txBody>
      </p:sp>
    </p:spTree>
    <p:extLst>
      <p:ext uri="{BB962C8B-B14F-4D97-AF65-F5344CB8AC3E}">
        <p14:creationId xmlns:p14="http://schemas.microsoft.com/office/powerpoint/2010/main" val="9724120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a:xfrm>
            <a:off x="6411685" y="634946"/>
            <a:ext cx="5127171" cy="1450757"/>
          </a:xfrm>
        </p:spPr>
        <p:txBody>
          <a:bodyPr>
            <a:normAutofit/>
          </a:bodyPr>
          <a:lstStyle/>
          <a:p>
            <a:r>
              <a:rPr lang="en-US" b="1" dirty="0">
                <a:ea typeface="+mj-lt"/>
                <a:cs typeface="+mj-lt"/>
              </a:rPr>
              <a:t>2.3.a.Alpha 21264</a:t>
            </a:r>
          </a:p>
        </p:txBody>
      </p:sp>
      <p:pic>
        <p:nvPicPr>
          <p:cNvPr id="4" name="Picture 4" descr="A screenshot of a cell phone&#10;&#10;Description generated with high confidence">
            <a:extLst>
              <a:ext uri="{FF2B5EF4-FFF2-40B4-BE49-F238E27FC236}">
                <a16:creationId xmlns:a16="http://schemas.microsoft.com/office/drawing/2014/main" id="{98301342-B67C-4C13-93CF-02B82F33467A}"/>
              </a:ext>
            </a:extLst>
          </p:cNvPr>
          <p:cNvPicPr>
            <a:picLocks noChangeAspect="1"/>
          </p:cNvPicPr>
          <p:nvPr/>
        </p:nvPicPr>
        <p:blipFill>
          <a:blip r:embed="rId2"/>
          <a:stretch>
            <a:fillRect/>
          </a:stretch>
        </p:blipFill>
        <p:spPr>
          <a:xfrm>
            <a:off x="760521" y="645106"/>
            <a:ext cx="5216968" cy="5247747"/>
          </a:xfrm>
          <a:prstGeom prst="rect">
            <a:avLst/>
          </a:prstGeom>
        </p:spPr>
      </p:pic>
      <p:cxnSp>
        <p:nvCxnSpPr>
          <p:cNvPr id="22" name="Straight Connector 2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6411684" y="2198914"/>
            <a:ext cx="5127172" cy="3670180"/>
          </a:xfrm>
        </p:spPr>
        <p:txBody>
          <a:bodyPr vert="horz" lIns="0" tIns="45720" rIns="0" bIns="45720" rtlCol="0">
            <a:normAutofit/>
          </a:bodyPr>
          <a:lstStyle/>
          <a:p>
            <a:pPr marL="0" indent="0">
              <a:buNone/>
            </a:pPr>
            <a:r>
              <a:rPr lang="en-US" dirty="0">
                <a:ea typeface="+mn-lt"/>
                <a:cs typeface="+mn-lt"/>
              </a:rPr>
              <a:t>The Alpha 21264 (EV6) processor (Figure 10) was introduced in 1998 with a 0.35µm CMOS process technology operating at 600MHz frequency. It is the first Alpha processor designed with an out-of-order issue strategy.</a:t>
            </a:r>
            <a:endParaRPr lang="en-US" dirty="0"/>
          </a:p>
        </p:txBody>
      </p:sp>
      <p:sp>
        <p:nvSpPr>
          <p:cNvPr id="24" name="Rectangle 2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B3ED09C9-F366-47F6-8A76-754475257CFD}"/>
              </a:ext>
            </a:extLst>
          </p:cNvPr>
          <p:cNvSpPr txBox="1"/>
          <p:nvPr/>
        </p:nvSpPr>
        <p:spPr>
          <a:xfrm>
            <a:off x="6302829" y="533672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Figure 10</a:t>
            </a:r>
            <a:endParaRPr lang="en-US" dirty="0">
              <a:cs typeface="Calibri"/>
            </a:endParaRPr>
          </a:p>
        </p:txBody>
      </p:sp>
    </p:spTree>
    <p:extLst>
      <p:ext uri="{BB962C8B-B14F-4D97-AF65-F5344CB8AC3E}">
        <p14:creationId xmlns:p14="http://schemas.microsoft.com/office/powerpoint/2010/main" val="17542058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2.3.a.Alpha 21264</a:t>
            </a: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80" y="1845734"/>
            <a:ext cx="10101209" cy="4023360"/>
          </a:xfrm>
        </p:spPr>
        <p:txBody>
          <a:bodyPr vert="horz" lIns="0" tIns="45720" rIns="0" bIns="45720" rtlCol="0" anchor="t">
            <a:normAutofit/>
          </a:bodyPr>
          <a:lstStyle/>
          <a:p>
            <a:pPr marL="0" indent="0">
              <a:buNone/>
            </a:pPr>
            <a:r>
              <a:rPr lang="en-US" dirty="0">
                <a:ea typeface="+mn-lt"/>
                <a:cs typeface="+mn-lt"/>
              </a:rPr>
              <a:t>The Alpha 21264 has a 4 way issue bandwidth. However, the execution stage supports 6-way issue in a cycle with four integer functional units and two </a:t>
            </a:r>
            <a:r>
              <a:rPr lang="en-US" dirty="0" err="1">
                <a:ea typeface="+mn-lt"/>
                <a:cs typeface="+mn-lt"/>
              </a:rPr>
              <a:t>floatingpoint</a:t>
            </a:r>
            <a:r>
              <a:rPr lang="en-US" dirty="0">
                <a:ea typeface="+mn-lt"/>
                <a:cs typeface="+mn-lt"/>
              </a:rPr>
              <a:t> functional units. It is also designed to support 80 in-flight instructions in a processor. Alpha 21264 has only two floating-point units and a single physical register file. Both floating-point units are fully pipelined.</a:t>
            </a:r>
          </a:p>
          <a:p>
            <a:pPr marL="0" indent="0">
              <a:buNone/>
            </a:pPr>
            <a:r>
              <a:rPr lang="en-US" dirty="0">
                <a:ea typeface="+mn-lt"/>
                <a:cs typeface="+mn-lt"/>
              </a:rPr>
              <a:t>The Alpha 21264 processor is implemented with a 64-KB, two-way set-associative L1 data cache. The earlier model of the processor (Alpha 21164) had only a 8-KB data cache which resulted in many more cache misses than the more modern 21264 processor. It now has a huge L1 data cache. As a result, the access latency to the data cache requires two clock cycles. However, two concurrent accesses to the level 1 data cache are supported.</a:t>
            </a:r>
            <a:endParaRPr lang="en-US" dirty="0"/>
          </a:p>
        </p:txBody>
      </p:sp>
    </p:spTree>
    <p:extLst>
      <p:ext uri="{BB962C8B-B14F-4D97-AF65-F5344CB8AC3E}">
        <p14:creationId xmlns:p14="http://schemas.microsoft.com/office/powerpoint/2010/main" val="661347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49D5A-D0DE-5A40-A2FA-2327D5CD9D1D}"/>
              </a:ext>
            </a:extLst>
          </p:cNvPr>
          <p:cNvSpPr>
            <a:spLocks noGrp="1"/>
          </p:cNvSpPr>
          <p:nvPr>
            <p:ph type="title"/>
          </p:nvPr>
        </p:nvSpPr>
        <p:spPr/>
        <p:txBody>
          <a:bodyPr>
            <a:normAutofit fontScale="90000"/>
          </a:bodyPr>
          <a:lstStyle/>
          <a:p>
            <a:r>
              <a:rPr lang="en-US" dirty="0"/>
              <a:t>VMIPS</a:t>
            </a:r>
          </a:p>
        </p:txBody>
      </p:sp>
      <p:sp>
        <p:nvSpPr>
          <p:cNvPr id="3" name="Content Placeholder 2">
            <a:extLst>
              <a:ext uri="{FF2B5EF4-FFF2-40B4-BE49-F238E27FC236}">
                <a16:creationId xmlns:a16="http://schemas.microsoft.com/office/drawing/2014/main" id="{B3AB61FB-EDC9-934B-BC7E-F68E3D2C64C1}"/>
              </a:ext>
            </a:extLst>
          </p:cNvPr>
          <p:cNvSpPr>
            <a:spLocks noGrp="1"/>
          </p:cNvSpPr>
          <p:nvPr>
            <p:ph idx="1"/>
          </p:nvPr>
        </p:nvSpPr>
        <p:spPr/>
        <p:txBody>
          <a:bodyPr>
            <a:noAutofit/>
          </a:bodyPr>
          <a:lstStyle/>
          <a:p>
            <a:r>
              <a:rPr lang="en-US" dirty="0"/>
              <a:t>Example architecture: VMIPS</a:t>
            </a:r>
          </a:p>
          <a:p>
            <a:pPr lvl="1"/>
            <a:r>
              <a:rPr lang="en-US" sz="2000" dirty="0"/>
              <a:t>Loosely based on Cray-1</a:t>
            </a:r>
          </a:p>
          <a:p>
            <a:pPr lvl="1"/>
            <a:r>
              <a:rPr lang="en-US" sz="2000" dirty="0"/>
              <a:t>Vector registers</a:t>
            </a:r>
          </a:p>
          <a:p>
            <a:pPr lvl="2"/>
            <a:r>
              <a:rPr lang="en-US" sz="2000" dirty="0"/>
              <a:t>Each register holds a 64-element, 64 bits/element vector</a:t>
            </a:r>
          </a:p>
          <a:p>
            <a:pPr lvl="2"/>
            <a:r>
              <a:rPr lang="en-US" sz="2000" dirty="0"/>
              <a:t>Register file has 16 read ports and 8 write ports</a:t>
            </a:r>
          </a:p>
          <a:p>
            <a:pPr lvl="1"/>
            <a:r>
              <a:rPr lang="en-US" sz="2000" dirty="0"/>
              <a:t>Vector functional units</a:t>
            </a:r>
          </a:p>
          <a:p>
            <a:pPr lvl="2"/>
            <a:r>
              <a:rPr lang="en-US" sz="2000" dirty="0"/>
              <a:t>Fully pipeline</a:t>
            </a:r>
          </a:p>
          <a:p>
            <a:pPr lvl="2"/>
            <a:r>
              <a:rPr lang="en-US" sz="2000" dirty="0"/>
              <a:t>Data and control hazards are detected</a:t>
            </a:r>
          </a:p>
          <a:p>
            <a:pPr lvl="1"/>
            <a:r>
              <a:rPr lang="en-US" sz="2000" dirty="0"/>
              <a:t>Vector load-store unit</a:t>
            </a:r>
          </a:p>
          <a:p>
            <a:pPr lvl="2"/>
            <a:r>
              <a:rPr lang="en-US" sz="2000" dirty="0"/>
              <a:t>Fully pipeline</a:t>
            </a:r>
          </a:p>
          <a:p>
            <a:pPr lvl="2"/>
            <a:r>
              <a:rPr lang="en-US" sz="2000" dirty="0"/>
              <a:t>One word per clock cycle after initial latency</a:t>
            </a:r>
          </a:p>
          <a:p>
            <a:pPr lvl="1"/>
            <a:r>
              <a:rPr lang="en-US" sz="2000" dirty="0"/>
              <a:t>Scalar registers</a:t>
            </a:r>
          </a:p>
          <a:p>
            <a:pPr lvl="2"/>
            <a:r>
              <a:rPr lang="en-US" sz="2000" dirty="0"/>
              <a:t>32 general-purpose registers</a:t>
            </a:r>
          </a:p>
          <a:p>
            <a:pPr lvl="2"/>
            <a:r>
              <a:rPr lang="en-US" sz="2000" dirty="0"/>
              <a:t>32 floating-point registers</a:t>
            </a:r>
          </a:p>
        </p:txBody>
      </p:sp>
      <p:sp>
        <p:nvSpPr>
          <p:cNvPr id="4" name="Slide Number Placeholder 3">
            <a:extLst>
              <a:ext uri="{FF2B5EF4-FFF2-40B4-BE49-F238E27FC236}">
                <a16:creationId xmlns:a16="http://schemas.microsoft.com/office/drawing/2014/main" id="{6C2353C8-55B2-1045-8F86-370A431CA32C}"/>
              </a:ext>
            </a:extLst>
          </p:cNvPr>
          <p:cNvSpPr>
            <a:spLocks noGrp="1"/>
          </p:cNvSpPr>
          <p:nvPr>
            <p:ph type="sldNum" sz="quarter" idx="12"/>
          </p:nvPr>
        </p:nvSpPr>
        <p:spPr/>
        <p:txBody>
          <a:bodyPr/>
          <a:lstStyle/>
          <a:p>
            <a:fld id="{BFC9D464-DD04-3C40-96E2-DD85F8D02596}" type="slidenum">
              <a:rPr lang="en-US" smtClean="0"/>
              <a:pPr/>
              <a:t>12</a:t>
            </a:fld>
            <a:endParaRPr lang="en-US"/>
          </a:p>
        </p:txBody>
      </p:sp>
    </p:spTree>
    <p:extLst>
      <p:ext uri="{BB962C8B-B14F-4D97-AF65-F5344CB8AC3E}">
        <p14:creationId xmlns:p14="http://schemas.microsoft.com/office/powerpoint/2010/main" val="41042751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a:xfrm>
            <a:off x="6411685" y="634946"/>
            <a:ext cx="5127171" cy="1450757"/>
          </a:xfrm>
        </p:spPr>
        <p:txBody>
          <a:bodyPr>
            <a:normAutofit/>
          </a:bodyPr>
          <a:lstStyle/>
          <a:p>
            <a:r>
              <a:rPr lang="en-US" b="1" dirty="0">
                <a:ea typeface="+mj-lt"/>
                <a:cs typeface="+mj-lt"/>
              </a:rPr>
              <a:t>2.3.Alpha 21264</a:t>
            </a:r>
            <a:endParaRPr lang="en-US" dirty="0">
              <a:ea typeface="+mj-lt"/>
              <a:cs typeface="+mj-lt"/>
            </a:endParaRPr>
          </a:p>
        </p:txBody>
      </p:sp>
      <p:pic>
        <p:nvPicPr>
          <p:cNvPr id="4" name="Picture 4" descr="A close up of a map&#10;&#10;Description generated with very high confidence">
            <a:extLst>
              <a:ext uri="{FF2B5EF4-FFF2-40B4-BE49-F238E27FC236}">
                <a16:creationId xmlns:a16="http://schemas.microsoft.com/office/drawing/2014/main" id="{8F93AF29-3A93-42CF-8825-45128E866118}"/>
              </a:ext>
            </a:extLst>
          </p:cNvPr>
          <p:cNvPicPr>
            <a:picLocks noChangeAspect="1"/>
          </p:cNvPicPr>
          <p:nvPr/>
        </p:nvPicPr>
        <p:blipFill>
          <a:blip r:embed="rId2"/>
          <a:stretch>
            <a:fillRect/>
          </a:stretch>
        </p:blipFill>
        <p:spPr>
          <a:xfrm>
            <a:off x="643192" y="1318279"/>
            <a:ext cx="5451627" cy="3901401"/>
          </a:xfrm>
          <a:prstGeom prst="rect">
            <a:avLst/>
          </a:prstGeom>
        </p:spPr>
      </p:pic>
      <p:cxnSp>
        <p:nvCxnSpPr>
          <p:cNvPr id="11" name="Straight Connector 10">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6411684" y="2198914"/>
            <a:ext cx="5127172" cy="3670180"/>
          </a:xfrm>
        </p:spPr>
        <p:txBody>
          <a:bodyPr vert="horz" lIns="0" tIns="45720" rIns="0" bIns="45720" rtlCol="0">
            <a:normAutofit/>
          </a:bodyPr>
          <a:lstStyle/>
          <a:p>
            <a:pPr marL="0" indent="0">
              <a:buNone/>
            </a:pPr>
            <a:r>
              <a:rPr lang="en-US" dirty="0">
                <a:ea typeface="+mn-lt"/>
                <a:cs typeface="+mn-lt"/>
              </a:rPr>
              <a:t>Figure 11 shows a detailed description of the Alpha 21264 pipeline. In its basic inception, an instructions is required to go through all seven stages until it can write back the results. Since the 64KB data cache needs two clock cycles to deliver the data, load/store pipeline operations require two more clock cycles than normal operations.</a:t>
            </a:r>
            <a:endParaRPr lang="en-US" dirty="0"/>
          </a:p>
        </p:txBody>
      </p:sp>
      <p:sp>
        <p:nvSpPr>
          <p:cNvPr id="13" name="Rectangle 12">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5C75211C-501C-49E5-8F6E-23736376A327}"/>
              </a:ext>
            </a:extLst>
          </p:cNvPr>
          <p:cNvSpPr txBox="1"/>
          <p:nvPr/>
        </p:nvSpPr>
        <p:spPr>
          <a:xfrm>
            <a:off x="6316436" y="50373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Figure 11</a:t>
            </a:r>
          </a:p>
        </p:txBody>
      </p:sp>
    </p:spTree>
    <p:extLst>
      <p:ext uri="{BB962C8B-B14F-4D97-AF65-F5344CB8AC3E}">
        <p14:creationId xmlns:p14="http://schemas.microsoft.com/office/powerpoint/2010/main" val="24880032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2.3.Alpha 21264</a:t>
            </a:r>
            <a:endParaRPr lang="en-US" dirty="0">
              <a:ea typeface="+mj-lt"/>
              <a:cs typeface="+mj-lt"/>
            </a:endParaRP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80" y="1845734"/>
            <a:ext cx="10101209" cy="4023360"/>
          </a:xfrm>
        </p:spPr>
        <p:txBody>
          <a:bodyPr vert="horz" lIns="0" tIns="45720" rIns="0" bIns="45720" rtlCol="0" anchor="t">
            <a:normAutofit/>
          </a:bodyPr>
          <a:lstStyle/>
          <a:p>
            <a:pPr marL="0" indent="0">
              <a:buNone/>
            </a:pPr>
            <a:r>
              <a:rPr lang="en-US" dirty="0">
                <a:ea typeface="+mn-lt"/>
                <a:cs typeface="+mn-lt"/>
              </a:rPr>
              <a:t>One distinct feature of the Alpha 21264 is in that the fetch stage uses line and way prediction for the next instruction to fetch. It is possibly achieved by using the next line predictor and set predictor. The purpose of those predictors are similar to that of the Branch Target Buffer: it provides the address for the next instruction to fetch. As for the control flow prediction, the processor still has a branch prediction mechanism: a hybrid branch predictor is implemented. One more interesting feature of the processor is the load hit/miss prediction which helps to schedule load instructions.</a:t>
            </a:r>
            <a:endParaRPr lang="en-US" dirty="0"/>
          </a:p>
        </p:txBody>
      </p:sp>
    </p:spTree>
    <p:extLst>
      <p:ext uri="{BB962C8B-B14F-4D97-AF65-F5344CB8AC3E}">
        <p14:creationId xmlns:p14="http://schemas.microsoft.com/office/powerpoint/2010/main" val="9964436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2.3.MIPS R10000</a:t>
            </a: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80" y="1845734"/>
            <a:ext cx="10101209" cy="4023360"/>
          </a:xfrm>
        </p:spPr>
        <p:txBody>
          <a:bodyPr vert="horz" lIns="0" tIns="45720" rIns="0" bIns="45720" rtlCol="0" anchor="t">
            <a:normAutofit/>
          </a:bodyPr>
          <a:lstStyle/>
          <a:p>
            <a:pPr marL="0" indent="0">
              <a:buNone/>
            </a:pPr>
            <a:r>
              <a:rPr lang="en-US" dirty="0">
                <a:ea typeface="+mn-lt"/>
                <a:cs typeface="+mn-lt"/>
              </a:rPr>
              <a:t>The MIPS R10000 is based on the previous MIPS processors. The previous MIPS processors were mainly single issue pipelined RISC processors. The MIPS R10000 is the first out-of-order issue superscalar processor which is implemented for the MIPS IV ISA. The MIPS R1000 processor fetches four instructions from the instruction cache in every cycle and decodes those instructions. Any branch is immediately predicted upon detection.</a:t>
            </a:r>
          </a:p>
        </p:txBody>
      </p:sp>
    </p:spTree>
    <p:extLst>
      <p:ext uri="{BB962C8B-B14F-4D97-AF65-F5344CB8AC3E}">
        <p14:creationId xmlns:p14="http://schemas.microsoft.com/office/powerpoint/2010/main" val="1265463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a:xfrm>
            <a:off x="6411685" y="634946"/>
            <a:ext cx="5127171" cy="1450757"/>
          </a:xfrm>
        </p:spPr>
        <p:txBody>
          <a:bodyPr>
            <a:normAutofit/>
          </a:bodyPr>
          <a:lstStyle/>
          <a:p>
            <a:r>
              <a:rPr lang="en-US" b="1" dirty="0">
                <a:ea typeface="+mj-lt"/>
                <a:cs typeface="+mj-lt"/>
              </a:rPr>
              <a:t>2.3.MIPS R10000</a:t>
            </a:r>
          </a:p>
        </p:txBody>
      </p:sp>
      <p:pic>
        <p:nvPicPr>
          <p:cNvPr id="5" name="Picture 5" descr="A screenshot of a cell phone&#10;&#10;Description generated with high confidence">
            <a:extLst>
              <a:ext uri="{FF2B5EF4-FFF2-40B4-BE49-F238E27FC236}">
                <a16:creationId xmlns:a16="http://schemas.microsoft.com/office/drawing/2014/main" id="{B5CE1BB6-9304-437E-97F5-006CA0AEC1FD}"/>
              </a:ext>
            </a:extLst>
          </p:cNvPr>
          <p:cNvPicPr>
            <a:picLocks noChangeAspect="1"/>
          </p:cNvPicPr>
          <p:nvPr/>
        </p:nvPicPr>
        <p:blipFill>
          <a:blip r:embed="rId2"/>
          <a:stretch>
            <a:fillRect/>
          </a:stretch>
        </p:blipFill>
        <p:spPr>
          <a:xfrm>
            <a:off x="1010643" y="645106"/>
            <a:ext cx="4716724" cy="5247747"/>
          </a:xfrm>
          <a:prstGeom prst="rect">
            <a:avLst/>
          </a:prstGeom>
        </p:spPr>
      </p:pic>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6411684" y="2198914"/>
            <a:ext cx="5127172" cy="3670180"/>
          </a:xfrm>
        </p:spPr>
        <p:txBody>
          <a:bodyPr vert="horz" lIns="0" tIns="45720" rIns="0" bIns="45720" rtlCol="0">
            <a:normAutofit/>
          </a:bodyPr>
          <a:lstStyle/>
          <a:p>
            <a:pPr marL="0" indent="0">
              <a:buNone/>
            </a:pPr>
            <a:r>
              <a:rPr lang="en-US" dirty="0">
                <a:ea typeface="+mn-lt"/>
                <a:cs typeface="+mn-lt"/>
              </a:rPr>
              <a:t>The first implementation of the MIPS IV ISA architecture is the 4-issue superscalar processor (R8000). The R8000 is able to execute two ALU and two memory operations per cycle. However, the R8000 processor does not have a dynamic scheduling capability. The most distinguishable advantage of the R10000 (Figure 12) is the out-of-order execution feature which is enabled by the dynamic scheduling.</a:t>
            </a:r>
            <a:endParaRPr lang="en-US" dirty="0"/>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76215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2.3.MIPS R10000</a:t>
            </a: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80" y="1845734"/>
            <a:ext cx="10101209" cy="4023360"/>
          </a:xfrm>
        </p:spPr>
        <p:txBody>
          <a:bodyPr vert="horz" lIns="0" tIns="45720" rIns="0" bIns="45720" rtlCol="0" anchor="t">
            <a:normAutofit/>
          </a:bodyPr>
          <a:lstStyle/>
          <a:p>
            <a:pPr marL="0" indent="0">
              <a:buNone/>
            </a:pPr>
            <a:r>
              <a:rPr lang="en-US" dirty="0">
                <a:ea typeface="+mn-lt"/>
                <a:cs typeface="+mn-lt"/>
              </a:rPr>
              <a:t>Four instructions can be fetched and decoded at each clock cycle. Those instructions are stored in one of the three instruction queues after the decoding stage. Each queue has 16 entries for instructions. Those issue queues can also read operands from the register file. Once the register dependencies are resolved and functional units are available, the instructions can be executed in one of the five functional units. Normal integer operations take one clock cycle while load store instructions requires two clock cycles in the execution stage. The floating-point operations need three clock cycles for their execution.</a:t>
            </a:r>
          </a:p>
          <a:p>
            <a:pPr marL="0" indent="0">
              <a:buNone/>
            </a:pPr>
            <a:r>
              <a:rPr lang="en-US" dirty="0">
                <a:ea typeface="+mn-lt"/>
                <a:cs typeface="+mn-lt"/>
              </a:rPr>
              <a:t>Both level 1 caches are 32KB in size and two-way interleaved. The core processor chip also controls a large external level 2 cache. The R10000 is implemented with a 64-bit split-transaction system bus used to communicate with the outside of the chip. Up to four R10000 chips can be integrated using this bus architecture.</a:t>
            </a:r>
          </a:p>
        </p:txBody>
      </p:sp>
    </p:spTree>
    <p:extLst>
      <p:ext uri="{BB962C8B-B14F-4D97-AF65-F5344CB8AC3E}">
        <p14:creationId xmlns:p14="http://schemas.microsoft.com/office/powerpoint/2010/main" val="5091877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Dependencies Review</a:t>
            </a:r>
            <a:endParaRPr lang="en-US" dirty="0">
              <a:ea typeface="+mj-lt"/>
              <a:cs typeface="+mj-lt"/>
            </a:endParaRPr>
          </a:p>
        </p:txBody>
      </p:sp>
      <p:sp>
        <p:nvSpPr>
          <p:cNvPr id="4" name="Rectangle 3">
            <a:extLst>
              <a:ext uri="{FF2B5EF4-FFF2-40B4-BE49-F238E27FC236}">
                <a16:creationId xmlns:a16="http://schemas.microsoft.com/office/drawing/2014/main" id="{44065C43-992E-4AB9-9292-ABF30BBA37AA}"/>
              </a:ext>
            </a:extLst>
          </p:cNvPr>
          <p:cNvSpPr>
            <a:spLocks noGrp="1" noChangeArrowheads="1"/>
          </p:cNvSpPr>
          <p:nvPr/>
        </p:nvSpPr>
        <p:spPr bwMode="auto">
          <a:xfrm>
            <a:off x="1972733" y="1737783"/>
            <a:ext cx="6946900" cy="2470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87338" indent="-287338" algn="l" rtl="0" eaLnBrk="0" fontAlgn="base" hangingPunct="0">
              <a:spcBef>
                <a:spcPct val="30000"/>
              </a:spcBef>
              <a:spcAft>
                <a:spcPct val="0"/>
              </a:spcAft>
              <a:buClr>
                <a:schemeClr val="accent1"/>
              </a:buClr>
              <a:buSzPct val="75000"/>
              <a:buFont typeface="Wingdings" panose="05000000000000000000" pitchFamily="2" charset="2"/>
              <a:buChar char="q"/>
              <a:defRPr sz="2400" kern="1200">
                <a:solidFill>
                  <a:schemeClr val="tx1"/>
                </a:solidFill>
                <a:latin typeface="+mn-lt"/>
                <a:ea typeface="+mn-ea"/>
                <a:cs typeface="+mn-cs"/>
              </a:defRPr>
            </a:lvl1pPr>
            <a:lvl2pPr marL="741363" indent="-246063" algn="l" rtl="0" eaLnBrk="0" fontAlgn="base" hangingPunct="0">
              <a:spcBef>
                <a:spcPct val="30000"/>
              </a:spcBef>
              <a:spcAft>
                <a:spcPct val="0"/>
              </a:spcAft>
              <a:buClr>
                <a:schemeClr val="accent1"/>
              </a:buClr>
              <a:buSzPct val="75000"/>
              <a:buFont typeface="Monotype Sorts" pitchFamily="2" charset="2"/>
              <a:buChar char="l"/>
              <a:defRPr sz="2000" kern="1200">
                <a:solidFill>
                  <a:schemeClr val="tx1"/>
                </a:solidFill>
                <a:latin typeface="+mn-lt"/>
                <a:ea typeface="+mn-ea"/>
                <a:cs typeface="+mn-cs"/>
              </a:defRPr>
            </a:lvl2pPr>
            <a:lvl3pPr marL="1146175" indent="-176213" algn="l" rtl="0" eaLnBrk="0" fontAlgn="base" hangingPunct="0">
              <a:spcBef>
                <a:spcPct val="30000"/>
              </a:spcBef>
              <a:spcAft>
                <a:spcPct val="0"/>
              </a:spcAft>
              <a:buClr>
                <a:schemeClr val="accent1"/>
              </a:buClr>
              <a:buSzPct val="100000"/>
              <a:buChar char="-"/>
              <a:defRPr kern="1200">
                <a:solidFill>
                  <a:schemeClr val="tx1"/>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020" indent="-287020"/>
            <a:r>
              <a:rPr lang="en-US" altLang="vi-VN" dirty="0"/>
              <a:t>Each of the three data dependencies</a:t>
            </a:r>
            <a:endParaRPr lang="vi-VN" dirty="0"/>
          </a:p>
          <a:p>
            <a:pPr marL="741045" lvl="1" indent="-245745"/>
            <a:r>
              <a:rPr lang="en-US" altLang="vi-VN" dirty="0"/>
              <a:t>True data dependencies (read before write)</a:t>
            </a:r>
            <a:endParaRPr lang="en-US" altLang="vi-VN" dirty="0">
              <a:cs typeface="Calibri"/>
            </a:endParaRPr>
          </a:p>
          <a:p>
            <a:pPr marL="741045" lvl="1" indent="-245745"/>
            <a:r>
              <a:rPr lang="en-US" altLang="vi-VN" dirty="0" err="1"/>
              <a:t>Antidependencies</a:t>
            </a:r>
            <a:r>
              <a:rPr lang="en-US" altLang="vi-VN" dirty="0"/>
              <a:t> (write before read)</a:t>
            </a:r>
            <a:endParaRPr lang="en-US" altLang="vi-VN" dirty="0">
              <a:cs typeface="Calibri"/>
            </a:endParaRPr>
          </a:p>
          <a:p>
            <a:pPr marL="741045" lvl="1" indent="-245745"/>
            <a:r>
              <a:rPr lang="en-US" altLang="vi-VN" dirty="0"/>
              <a:t>Output dependencies (write before write)</a:t>
            </a:r>
            <a:endParaRPr lang="en-US" altLang="vi-VN" dirty="0">
              <a:cs typeface="Calibri"/>
            </a:endParaRPr>
          </a:p>
          <a:p>
            <a:pPr marL="287020" indent="-287020">
              <a:buNone/>
            </a:pPr>
            <a:r>
              <a:rPr lang="en-US" altLang="vi-VN" dirty="0"/>
              <a:t>   manifests itself through the use of registers (or other storage locations)</a:t>
            </a:r>
            <a:endParaRPr lang="en-US" altLang="vi-VN" dirty="0">
              <a:cs typeface="Calibri"/>
            </a:endParaRPr>
          </a:p>
        </p:txBody>
      </p:sp>
    </p:spTree>
    <p:extLst>
      <p:ext uri="{BB962C8B-B14F-4D97-AF65-F5344CB8AC3E}">
        <p14:creationId xmlns:p14="http://schemas.microsoft.com/office/powerpoint/2010/main" val="11385157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Dependencies Review</a:t>
            </a:r>
            <a:endParaRPr lang="en-US" dirty="0">
              <a:ea typeface="+mj-lt"/>
              <a:cs typeface="+mj-lt"/>
            </a:endParaRPr>
          </a:p>
        </p:txBody>
      </p:sp>
      <p:sp>
        <p:nvSpPr>
          <p:cNvPr id="4" name="Rectangle 3">
            <a:extLst>
              <a:ext uri="{FF2B5EF4-FFF2-40B4-BE49-F238E27FC236}">
                <a16:creationId xmlns:a16="http://schemas.microsoft.com/office/drawing/2014/main" id="{44065C43-992E-4AB9-9292-ABF30BBA37AA}"/>
              </a:ext>
            </a:extLst>
          </p:cNvPr>
          <p:cNvSpPr>
            <a:spLocks noGrp="1" noChangeArrowheads="1"/>
          </p:cNvSpPr>
          <p:nvPr/>
        </p:nvSpPr>
        <p:spPr bwMode="auto">
          <a:xfrm>
            <a:off x="1066960" y="1573881"/>
            <a:ext cx="6946900" cy="3966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87338" indent="-287338" algn="l" rtl="0" eaLnBrk="0" fontAlgn="base" hangingPunct="0">
              <a:spcBef>
                <a:spcPct val="30000"/>
              </a:spcBef>
              <a:spcAft>
                <a:spcPct val="0"/>
              </a:spcAft>
              <a:buClr>
                <a:schemeClr val="accent1"/>
              </a:buClr>
              <a:buSzPct val="75000"/>
              <a:buFont typeface="Wingdings" panose="05000000000000000000" pitchFamily="2" charset="2"/>
              <a:buChar char="q"/>
              <a:defRPr sz="2400" kern="1200">
                <a:solidFill>
                  <a:schemeClr val="tx1"/>
                </a:solidFill>
                <a:latin typeface="+mn-lt"/>
                <a:ea typeface="+mn-ea"/>
                <a:cs typeface="+mn-cs"/>
              </a:defRPr>
            </a:lvl1pPr>
            <a:lvl2pPr marL="741363" indent="-246063" algn="l" rtl="0" eaLnBrk="0" fontAlgn="base" hangingPunct="0">
              <a:spcBef>
                <a:spcPct val="30000"/>
              </a:spcBef>
              <a:spcAft>
                <a:spcPct val="0"/>
              </a:spcAft>
              <a:buClr>
                <a:schemeClr val="accent1"/>
              </a:buClr>
              <a:buSzPct val="75000"/>
              <a:buFont typeface="Monotype Sorts" pitchFamily="2" charset="2"/>
              <a:buChar char="l"/>
              <a:defRPr sz="2000" kern="1200">
                <a:solidFill>
                  <a:schemeClr val="tx1"/>
                </a:solidFill>
                <a:latin typeface="+mn-lt"/>
                <a:ea typeface="+mn-ea"/>
                <a:cs typeface="+mn-cs"/>
              </a:defRPr>
            </a:lvl2pPr>
            <a:lvl3pPr marL="1146175" indent="-176213" algn="l" rtl="0" eaLnBrk="0" fontAlgn="base" hangingPunct="0">
              <a:spcBef>
                <a:spcPct val="30000"/>
              </a:spcBef>
              <a:spcAft>
                <a:spcPct val="0"/>
              </a:spcAft>
              <a:buClr>
                <a:schemeClr val="accent1"/>
              </a:buClr>
              <a:buSzPct val="100000"/>
              <a:buChar char="-"/>
              <a:defRPr kern="1200">
                <a:solidFill>
                  <a:schemeClr val="tx1"/>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020" indent="-287020"/>
            <a:r>
              <a:rPr lang="en-US" dirty="0">
                <a:ea typeface="+mn-lt"/>
                <a:cs typeface="+mn-lt"/>
              </a:rPr>
              <a:t>True dependencies represent the flow of data and information through a program</a:t>
            </a:r>
          </a:p>
          <a:p>
            <a:pPr marL="287020" indent="-287020"/>
            <a:r>
              <a:rPr lang="en-US" dirty="0">
                <a:ea typeface="+mn-lt"/>
                <a:cs typeface="+mn-lt"/>
              </a:rPr>
              <a:t>Anti- and output dependencies arise because the limited number of registers mean that programmers reuse registers for different computations</a:t>
            </a:r>
          </a:p>
          <a:p>
            <a:pPr marL="287020" indent="-287020"/>
            <a:r>
              <a:rPr lang="en-US" dirty="0">
                <a:ea typeface="+mn-lt"/>
                <a:cs typeface="+mn-lt"/>
              </a:rPr>
              <a:t>When instructions are issued out-of-order, the correspondence between registers and values breaks down and the values </a:t>
            </a:r>
            <a:r>
              <a:rPr lang="en-US" i="1" dirty="0">
                <a:ea typeface="+mn-lt"/>
                <a:cs typeface="+mn-lt"/>
              </a:rPr>
              <a:t>conflict</a:t>
            </a:r>
            <a:r>
              <a:rPr lang="en-US" dirty="0">
                <a:ea typeface="+mn-lt"/>
                <a:cs typeface="+mn-lt"/>
              </a:rPr>
              <a:t> for registers </a:t>
            </a:r>
            <a:endParaRPr lang="en-US" dirty="0">
              <a:cs typeface="Calibri"/>
            </a:endParaRPr>
          </a:p>
        </p:txBody>
      </p:sp>
    </p:spTree>
    <p:extLst>
      <p:ext uri="{BB962C8B-B14F-4D97-AF65-F5344CB8AC3E}">
        <p14:creationId xmlns:p14="http://schemas.microsoft.com/office/powerpoint/2010/main" val="16347954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Storage Conflicts and Register Renaming</a:t>
            </a:r>
            <a:endParaRPr lang="en-US">
              <a:ea typeface="+mj-lt"/>
              <a:cs typeface="+mj-lt"/>
            </a:endParaRPr>
          </a:p>
        </p:txBody>
      </p:sp>
      <p:sp>
        <p:nvSpPr>
          <p:cNvPr id="5" name="Rectangle 3">
            <a:extLst>
              <a:ext uri="{FF2B5EF4-FFF2-40B4-BE49-F238E27FC236}">
                <a16:creationId xmlns:a16="http://schemas.microsoft.com/office/drawing/2014/main" id="{5D9DB098-E7B2-4FAB-8F5F-A6DA838ED199}"/>
              </a:ext>
            </a:extLst>
          </p:cNvPr>
          <p:cNvSpPr>
            <a:spLocks noGrp="1" noChangeArrowheads="1"/>
          </p:cNvSpPr>
          <p:nvPr/>
        </p:nvSpPr>
        <p:spPr bwMode="auto">
          <a:xfrm>
            <a:off x="1091400" y="1457585"/>
            <a:ext cx="8153400" cy="304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87338" indent="-287338" algn="l" rtl="0" eaLnBrk="0" fontAlgn="base" hangingPunct="0">
              <a:spcBef>
                <a:spcPct val="30000"/>
              </a:spcBef>
              <a:spcAft>
                <a:spcPct val="0"/>
              </a:spcAft>
              <a:buClr>
                <a:schemeClr val="accent1"/>
              </a:buClr>
              <a:buSzPct val="75000"/>
              <a:buFont typeface="Wingdings" panose="05000000000000000000" pitchFamily="2" charset="2"/>
              <a:buChar char="q"/>
              <a:defRPr sz="2400" kern="1200">
                <a:solidFill>
                  <a:schemeClr val="tx1"/>
                </a:solidFill>
                <a:latin typeface="+mn-lt"/>
                <a:ea typeface="+mn-ea"/>
                <a:cs typeface="+mn-cs"/>
              </a:defRPr>
            </a:lvl1pPr>
            <a:lvl2pPr marL="741363" indent="-246063" algn="l" rtl="0" eaLnBrk="0" fontAlgn="base" hangingPunct="0">
              <a:spcBef>
                <a:spcPct val="30000"/>
              </a:spcBef>
              <a:spcAft>
                <a:spcPct val="0"/>
              </a:spcAft>
              <a:buClr>
                <a:schemeClr val="accent1"/>
              </a:buClr>
              <a:buSzPct val="75000"/>
              <a:buFont typeface="Monotype Sorts" pitchFamily="2" charset="2"/>
              <a:buChar char="l"/>
              <a:defRPr sz="2000" kern="1200">
                <a:solidFill>
                  <a:schemeClr val="tx1"/>
                </a:solidFill>
                <a:latin typeface="+mn-lt"/>
                <a:ea typeface="+mn-ea"/>
                <a:cs typeface="+mn-cs"/>
              </a:defRPr>
            </a:lvl2pPr>
            <a:lvl3pPr marL="1146175" indent="-176213" algn="l" rtl="0" eaLnBrk="0" fontAlgn="base" hangingPunct="0">
              <a:spcBef>
                <a:spcPct val="30000"/>
              </a:spcBef>
              <a:spcAft>
                <a:spcPct val="0"/>
              </a:spcAft>
              <a:buClr>
                <a:schemeClr val="accent1"/>
              </a:buClr>
              <a:buSzPct val="100000"/>
              <a:buChar char="-"/>
              <a:defRPr kern="1200">
                <a:solidFill>
                  <a:schemeClr val="tx1"/>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vi-VN" dirty="0"/>
              <a:t>Storage conflicts can be reduced (or eliminated) by increasing or duplicating the troublesome resource</a:t>
            </a:r>
          </a:p>
          <a:p>
            <a:pPr lvl="1"/>
            <a:r>
              <a:rPr lang="en-US" altLang="vi-VN" dirty="0"/>
              <a:t>Provide additional registers that are used to reestablish the correspondence between registers and values</a:t>
            </a:r>
          </a:p>
          <a:p>
            <a:pPr lvl="2"/>
            <a:r>
              <a:rPr lang="en-US" altLang="vi-VN" dirty="0"/>
              <a:t>Allocated dynamically by the hardware in SS processors</a:t>
            </a:r>
          </a:p>
          <a:p>
            <a:r>
              <a:rPr lang="en-US" altLang="vi-VN" dirty="0">
                <a:solidFill>
                  <a:schemeClr val="accent1"/>
                </a:solidFill>
              </a:rPr>
              <a:t>Register renaming</a:t>
            </a:r>
            <a:r>
              <a:rPr lang="en-US" altLang="vi-VN" dirty="0"/>
              <a:t> – the processor renames the original register identifier in the instruction to a new register (one not in the visible register set)</a:t>
            </a:r>
          </a:p>
        </p:txBody>
      </p:sp>
      <p:sp>
        <p:nvSpPr>
          <p:cNvPr id="6" name="Text Box 4">
            <a:extLst>
              <a:ext uri="{FF2B5EF4-FFF2-40B4-BE49-F238E27FC236}">
                <a16:creationId xmlns:a16="http://schemas.microsoft.com/office/drawing/2014/main" id="{7384722A-96E4-4E14-8512-6D020C298A4D}"/>
              </a:ext>
            </a:extLst>
          </p:cNvPr>
          <p:cNvSpPr txBox="1">
            <a:spLocks noChangeArrowheads="1"/>
          </p:cNvSpPr>
          <p:nvPr/>
        </p:nvSpPr>
        <p:spPr bwMode="auto">
          <a:xfrm>
            <a:off x="6737350" y="5122863"/>
            <a:ext cx="23685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286000" algn="l" defTabSz="914400" rtl="0" eaLnBrk="1" latinLnBrk="0" hangingPunct="1">
              <a:defRPr kern="1200">
                <a:solidFill>
                  <a:schemeClr val="accent1"/>
                </a:solidFill>
                <a:latin typeface="Arial" panose="020B0604020202020204" pitchFamily="34" charset="0"/>
                <a:ea typeface="+mn-ea"/>
                <a:cs typeface="+mn-cs"/>
              </a:defRPr>
            </a:lvl6pPr>
            <a:lvl7pPr marL="2743200" algn="l" defTabSz="914400" rtl="0" eaLnBrk="1" latinLnBrk="0" hangingPunct="1">
              <a:defRPr kern="1200">
                <a:solidFill>
                  <a:schemeClr val="accent1"/>
                </a:solidFill>
                <a:latin typeface="Arial" panose="020B0604020202020204" pitchFamily="34" charset="0"/>
                <a:ea typeface="+mn-ea"/>
                <a:cs typeface="+mn-cs"/>
              </a:defRPr>
            </a:lvl7pPr>
            <a:lvl8pPr marL="3200400" algn="l" defTabSz="914400" rtl="0" eaLnBrk="1" latinLnBrk="0" hangingPunct="1">
              <a:defRPr kern="1200">
                <a:solidFill>
                  <a:schemeClr val="accent1"/>
                </a:solidFill>
                <a:latin typeface="Arial" panose="020B0604020202020204" pitchFamily="34" charset="0"/>
                <a:ea typeface="+mn-ea"/>
                <a:cs typeface="+mn-cs"/>
              </a:defRPr>
            </a:lvl8pPr>
            <a:lvl9pPr marL="3657600" algn="l" defTabSz="914400" rtl="0" eaLnBrk="1" latinLnBrk="0" hangingPunct="1">
              <a:defRPr kern="1200">
                <a:solidFill>
                  <a:schemeClr val="accent1"/>
                </a:solidFill>
                <a:latin typeface="Arial" panose="020B0604020202020204" pitchFamily="34" charset="0"/>
                <a:ea typeface="+mn-ea"/>
                <a:cs typeface="+mn-cs"/>
              </a:defRPr>
            </a:lvl9pPr>
          </a:lstStyle>
          <a:p>
            <a:r>
              <a:rPr lang="en-US" altLang="vi-VN">
                <a:solidFill>
                  <a:schemeClr val="tx1"/>
                </a:solidFill>
                <a:latin typeface="Courier New" panose="02070309020205020404" pitchFamily="49" charset="0"/>
              </a:rPr>
              <a:t>R3b := R3a * R5a</a:t>
            </a:r>
          </a:p>
          <a:p>
            <a:r>
              <a:rPr lang="en-US" altLang="vi-VN">
                <a:solidFill>
                  <a:schemeClr val="tx1"/>
                </a:solidFill>
                <a:latin typeface="Courier New" panose="02070309020205020404" pitchFamily="49" charset="0"/>
              </a:rPr>
              <a:t>R4a := R3b + 1</a:t>
            </a:r>
          </a:p>
          <a:p>
            <a:r>
              <a:rPr lang="en-US" altLang="vi-VN">
                <a:solidFill>
                  <a:schemeClr val="tx1"/>
                </a:solidFill>
                <a:latin typeface="Courier New" panose="02070309020205020404" pitchFamily="49" charset="0"/>
              </a:rPr>
              <a:t>R3c := R5a + 1</a:t>
            </a:r>
          </a:p>
        </p:txBody>
      </p:sp>
      <p:sp>
        <p:nvSpPr>
          <p:cNvPr id="7" name="Text Box 6">
            <a:extLst>
              <a:ext uri="{FF2B5EF4-FFF2-40B4-BE49-F238E27FC236}">
                <a16:creationId xmlns:a16="http://schemas.microsoft.com/office/drawing/2014/main" id="{E66F26C2-D7F2-4482-84BA-E7BDC0ED25D2}"/>
              </a:ext>
            </a:extLst>
          </p:cNvPr>
          <p:cNvSpPr txBox="1">
            <a:spLocks noChangeArrowheads="1"/>
          </p:cNvSpPr>
          <p:nvPr/>
        </p:nvSpPr>
        <p:spPr bwMode="auto">
          <a:xfrm>
            <a:off x="3155950" y="5122863"/>
            <a:ext cx="23685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286000" algn="l" defTabSz="914400" rtl="0" eaLnBrk="1" latinLnBrk="0" hangingPunct="1">
              <a:defRPr kern="1200">
                <a:solidFill>
                  <a:schemeClr val="accent1"/>
                </a:solidFill>
                <a:latin typeface="Arial" panose="020B0604020202020204" pitchFamily="34" charset="0"/>
                <a:ea typeface="+mn-ea"/>
                <a:cs typeface="+mn-cs"/>
              </a:defRPr>
            </a:lvl6pPr>
            <a:lvl7pPr marL="2743200" algn="l" defTabSz="914400" rtl="0" eaLnBrk="1" latinLnBrk="0" hangingPunct="1">
              <a:defRPr kern="1200">
                <a:solidFill>
                  <a:schemeClr val="accent1"/>
                </a:solidFill>
                <a:latin typeface="Arial" panose="020B0604020202020204" pitchFamily="34" charset="0"/>
                <a:ea typeface="+mn-ea"/>
                <a:cs typeface="+mn-cs"/>
              </a:defRPr>
            </a:lvl7pPr>
            <a:lvl8pPr marL="3200400" algn="l" defTabSz="914400" rtl="0" eaLnBrk="1" latinLnBrk="0" hangingPunct="1">
              <a:defRPr kern="1200">
                <a:solidFill>
                  <a:schemeClr val="accent1"/>
                </a:solidFill>
                <a:latin typeface="Arial" panose="020B0604020202020204" pitchFamily="34" charset="0"/>
                <a:ea typeface="+mn-ea"/>
                <a:cs typeface="+mn-cs"/>
              </a:defRPr>
            </a:lvl8pPr>
            <a:lvl9pPr marL="3657600" algn="l" defTabSz="914400" rtl="0" eaLnBrk="1" latinLnBrk="0" hangingPunct="1">
              <a:defRPr kern="1200">
                <a:solidFill>
                  <a:schemeClr val="accent1"/>
                </a:solidFill>
                <a:latin typeface="Arial" panose="020B0604020202020204" pitchFamily="34" charset="0"/>
                <a:ea typeface="+mn-ea"/>
                <a:cs typeface="+mn-cs"/>
              </a:defRPr>
            </a:lvl9pPr>
          </a:lstStyle>
          <a:p>
            <a:r>
              <a:rPr lang="en-US" altLang="vi-VN" dirty="0">
                <a:solidFill>
                  <a:schemeClr val="accent2"/>
                </a:solidFill>
                <a:latin typeface="Courier New" panose="02070309020205020404" pitchFamily="49" charset="0"/>
              </a:rPr>
              <a:t>R3</a:t>
            </a:r>
            <a:r>
              <a:rPr lang="en-US" altLang="vi-VN" dirty="0">
                <a:solidFill>
                  <a:schemeClr val="tx1"/>
                </a:solidFill>
                <a:latin typeface="Courier New" panose="02070309020205020404" pitchFamily="49" charset="0"/>
              </a:rPr>
              <a:t> := </a:t>
            </a:r>
            <a:r>
              <a:rPr lang="en-US" altLang="vi-VN" dirty="0">
                <a:latin typeface="Courier New" panose="02070309020205020404" pitchFamily="49" charset="0"/>
              </a:rPr>
              <a:t>R3</a:t>
            </a:r>
            <a:r>
              <a:rPr lang="en-US" altLang="vi-VN" dirty="0">
                <a:solidFill>
                  <a:schemeClr val="tx1"/>
                </a:solidFill>
                <a:latin typeface="Courier New" panose="02070309020205020404" pitchFamily="49" charset="0"/>
              </a:rPr>
              <a:t> * R5</a:t>
            </a:r>
          </a:p>
          <a:p>
            <a:r>
              <a:rPr lang="en-US" altLang="vi-VN" dirty="0">
                <a:solidFill>
                  <a:schemeClr val="tx1"/>
                </a:solidFill>
                <a:latin typeface="Courier New" panose="02070309020205020404" pitchFamily="49" charset="0"/>
              </a:rPr>
              <a:t>R4 := </a:t>
            </a:r>
            <a:r>
              <a:rPr lang="en-US" altLang="vi-VN" dirty="0">
                <a:solidFill>
                  <a:schemeClr val="accent2"/>
                </a:solidFill>
                <a:latin typeface="Courier New" panose="02070309020205020404" pitchFamily="49" charset="0"/>
              </a:rPr>
              <a:t>R3</a:t>
            </a:r>
            <a:r>
              <a:rPr lang="en-US" altLang="vi-VN" dirty="0">
                <a:solidFill>
                  <a:schemeClr val="tx1"/>
                </a:solidFill>
                <a:latin typeface="Courier New" panose="02070309020205020404" pitchFamily="49" charset="0"/>
              </a:rPr>
              <a:t> + 1</a:t>
            </a:r>
          </a:p>
          <a:p>
            <a:r>
              <a:rPr lang="en-US" altLang="vi-VN" dirty="0">
                <a:latin typeface="Courier New" panose="02070309020205020404" pitchFamily="49" charset="0"/>
              </a:rPr>
              <a:t>R3</a:t>
            </a:r>
            <a:r>
              <a:rPr lang="en-US" altLang="vi-VN" dirty="0">
                <a:solidFill>
                  <a:schemeClr val="tx1"/>
                </a:solidFill>
                <a:latin typeface="Courier New" panose="02070309020205020404" pitchFamily="49" charset="0"/>
              </a:rPr>
              <a:t> := R5 + 1</a:t>
            </a:r>
          </a:p>
        </p:txBody>
      </p:sp>
      <p:sp>
        <p:nvSpPr>
          <p:cNvPr id="8" name="AutoShape 7">
            <a:extLst>
              <a:ext uri="{FF2B5EF4-FFF2-40B4-BE49-F238E27FC236}">
                <a16:creationId xmlns:a16="http://schemas.microsoft.com/office/drawing/2014/main" id="{3B561591-0BBE-4755-A4CB-41F219D13EE1}"/>
              </a:ext>
            </a:extLst>
          </p:cNvPr>
          <p:cNvSpPr>
            <a:spLocks noChangeArrowheads="1"/>
          </p:cNvSpPr>
          <p:nvPr/>
        </p:nvSpPr>
        <p:spPr bwMode="auto">
          <a:xfrm>
            <a:off x="5670550" y="5505450"/>
            <a:ext cx="533400" cy="304800"/>
          </a:xfrm>
          <a:prstGeom prst="rightArrow">
            <a:avLst>
              <a:gd name="adj1" fmla="val 50000"/>
              <a:gd name="adj2" fmla="val 43750"/>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286000" algn="l" defTabSz="914400" rtl="0" eaLnBrk="1" latinLnBrk="0" hangingPunct="1">
              <a:defRPr kern="1200">
                <a:solidFill>
                  <a:schemeClr val="accent1"/>
                </a:solidFill>
                <a:latin typeface="Arial" panose="020B0604020202020204" pitchFamily="34" charset="0"/>
                <a:ea typeface="+mn-ea"/>
                <a:cs typeface="+mn-cs"/>
              </a:defRPr>
            </a:lvl6pPr>
            <a:lvl7pPr marL="2743200" algn="l" defTabSz="914400" rtl="0" eaLnBrk="1" latinLnBrk="0" hangingPunct="1">
              <a:defRPr kern="1200">
                <a:solidFill>
                  <a:schemeClr val="accent1"/>
                </a:solidFill>
                <a:latin typeface="Arial" panose="020B0604020202020204" pitchFamily="34" charset="0"/>
                <a:ea typeface="+mn-ea"/>
                <a:cs typeface="+mn-cs"/>
              </a:defRPr>
            </a:lvl7pPr>
            <a:lvl8pPr marL="3200400" algn="l" defTabSz="914400" rtl="0" eaLnBrk="1" latinLnBrk="0" hangingPunct="1">
              <a:defRPr kern="1200">
                <a:solidFill>
                  <a:schemeClr val="accent1"/>
                </a:solidFill>
                <a:latin typeface="Arial" panose="020B0604020202020204" pitchFamily="34" charset="0"/>
                <a:ea typeface="+mn-ea"/>
                <a:cs typeface="+mn-cs"/>
              </a:defRPr>
            </a:lvl8pPr>
            <a:lvl9pPr marL="3657600" algn="l" defTabSz="914400" rtl="0" eaLnBrk="1" latinLnBrk="0" hangingPunct="1">
              <a:defRPr kern="1200">
                <a:solidFill>
                  <a:schemeClr val="accent1"/>
                </a:solidFill>
                <a:latin typeface="Arial" panose="020B0604020202020204" pitchFamily="34" charset="0"/>
                <a:ea typeface="+mn-ea"/>
                <a:cs typeface="+mn-cs"/>
              </a:defRPr>
            </a:lvl9pPr>
          </a:lstStyle>
          <a:p>
            <a:endParaRPr lang="vi-VN"/>
          </a:p>
        </p:txBody>
      </p:sp>
      <p:sp>
        <p:nvSpPr>
          <p:cNvPr id="9" name="Oval 8">
            <a:extLst>
              <a:ext uri="{FF2B5EF4-FFF2-40B4-BE49-F238E27FC236}">
                <a16:creationId xmlns:a16="http://schemas.microsoft.com/office/drawing/2014/main" id="{931D5E94-52A5-4E5B-AB90-711F591E8D30}"/>
              </a:ext>
            </a:extLst>
          </p:cNvPr>
          <p:cNvSpPr>
            <a:spLocks noChangeArrowheads="1"/>
          </p:cNvSpPr>
          <p:nvPr/>
        </p:nvSpPr>
        <p:spPr bwMode="auto">
          <a:xfrm>
            <a:off x="3155950" y="5124450"/>
            <a:ext cx="457200" cy="304800"/>
          </a:xfrm>
          <a:prstGeom prst="ellipse">
            <a:avLst/>
          </a:prstGeom>
          <a:noFill/>
          <a:ln w="12700">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286000" algn="l" defTabSz="914400" rtl="0" eaLnBrk="1" latinLnBrk="0" hangingPunct="1">
              <a:defRPr kern="1200">
                <a:solidFill>
                  <a:schemeClr val="accent1"/>
                </a:solidFill>
                <a:latin typeface="Arial" panose="020B0604020202020204" pitchFamily="34" charset="0"/>
                <a:ea typeface="+mn-ea"/>
                <a:cs typeface="+mn-cs"/>
              </a:defRPr>
            </a:lvl6pPr>
            <a:lvl7pPr marL="2743200" algn="l" defTabSz="914400" rtl="0" eaLnBrk="1" latinLnBrk="0" hangingPunct="1">
              <a:defRPr kern="1200">
                <a:solidFill>
                  <a:schemeClr val="accent1"/>
                </a:solidFill>
                <a:latin typeface="Arial" panose="020B0604020202020204" pitchFamily="34" charset="0"/>
                <a:ea typeface="+mn-ea"/>
                <a:cs typeface="+mn-cs"/>
              </a:defRPr>
            </a:lvl7pPr>
            <a:lvl8pPr marL="3200400" algn="l" defTabSz="914400" rtl="0" eaLnBrk="1" latinLnBrk="0" hangingPunct="1">
              <a:defRPr kern="1200">
                <a:solidFill>
                  <a:schemeClr val="accent1"/>
                </a:solidFill>
                <a:latin typeface="Arial" panose="020B0604020202020204" pitchFamily="34" charset="0"/>
                <a:ea typeface="+mn-ea"/>
                <a:cs typeface="+mn-cs"/>
              </a:defRPr>
            </a:lvl8pPr>
            <a:lvl9pPr marL="3657600" algn="l" defTabSz="914400" rtl="0" eaLnBrk="1" latinLnBrk="0" hangingPunct="1">
              <a:defRPr kern="1200">
                <a:solidFill>
                  <a:schemeClr val="accent1"/>
                </a:solidFill>
                <a:latin typeface="Arial" panose="020B0604020202020204" pitchFamily="34" charset="0"/>
                <a:ea typeface="+mn-ea"/>
                <a:cs typeface="+mn-cs"/>
              </a:defRPr>
            </a:lvl9pPr>
          </a:lstStyle>
          <a:p>
            <a:endParaRPr lang="vi-VN"/>
          </a:p>
        </p:txBody>
      </p:sp>
      <p:sp>
        <p:nvSpPr>
          <p:cNvPr id="10" name="Oval 9">
            <a:extLst>
              <a:ext uri="{FF2B5EF4-FFF2-40B4-BE49-F238E27FC236}">
                <a16:creationId xmlns:a16="http://schemas.microsoft.com/office/drawing/2014/main" id="{637B3358-C09F-4E81-A03B-4FAE186FF5CB}"/>
              </a:ext>
            </a:extLst>
          </p:cNvPr>
          <p:cNvSpPr>
            <a:spLocks noChangeArrowheads="1"/>
          </p:cNvSpPr>
          <p:nvPr/>
        </p:nvSpPr>
        <p:spPr bwMode="auto">
          <a:xfrm>
            <a:off x="3155950" y="5734050"/>
            <a:ext cx="457200" cy="304800"/>
          </a:xfrm>
          <a:prstGeom prst="ellipse">
            <a:avLst/>
          </a:prstGeom>
          <a:noFill/>
          <a:ln w="12700">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286000" algn="l" defTabSz="914400" rtl="0" eaLnBrk="1" latinLnBrk="0" hangingPunct="1">
              <a:defRPr kern="1200">
                <a:solidFill>
                  <a:schemeClr val="accent1"/>
                </a:solidFill>
                <a:latin typeface="Arial" panose="020B0604020202020204" pitchFamily="34" charset="0"/>
                <a:ea typeface="+mn-ea"/>
                <a:cs typeface="+mn-cs"/>
              </a:defRPr>
            </a:lvl6pPr>
            <a:lvl7pPr marL="2743200" algn="l" defTabSz="914400" rtl="0" eaLnBrk="1" latinLnBrk="0" hangingPunct="1">
              <a:defRPr kern="1200">
                <a:solidFill>
                  <a:schemeClr val="accent1"/>
                </a:solidFill>
                <a:latin typeface="Arial" panose="020B0604020202020204" pitchFamily="34" charset="0"/>
                <a:ea typeface="+mn-ea"/>
                <a:cs typeface="+mn-cs"/>
              </a:defRPr>
            </a:lvl7pPr>
            <a:lvl8pPr marL="3200400" algn="l" defTabSz="914400" rtl="0" eaLnBrk="1" latinLnBrk="0" hangingPunct="1">
              <a:defRPr kern="1200">
                <a:solidFill>
                  <a:schemeClr val="accent1"/>
                </a:solidFill>
                <a:latin typeface="Arial" panose="020B0604020202020204" pitchFamily="34" charset="0"/>
                <a:ea typeface="+mn-ea"/>
                <a:cs typeface="+mn-cs"/>
              </a:defRPr>
            </a:lvl8pPr>
            <a:lvl9pPr marL="3657600" algn="l" defTabSz="914400" rtl="0" eaLnBrk="1" latinLnBrk="0" hangingPunct="1">
              <a:defRPr kern="1200">
                <a:solidFill>
                  <a:schemeClr val="accent1"/>
                </a:solidFill>
                <a:latin typeface="Arial" panose="020B0604020202020204" pitchFamily="34" charset="0"/>
                <a:ea typeface="+mn-ea"/>
                <a:cs typeface="+mn-cs"/>
              </a:defRPr>
            </a:lvl9pPr>
          </a:lstStyle>
          <a:p>
            <a:endParaRPr lang="vi-VN"/>
          </a:p>
        </p:txBody>
      </p:sp>
    </p:spTree>
    <p:extLst>
      <p:ext uri="{BB962C8B-B14F-4D97-AF65-F5344CB8AC3E}">
        <p14:creationId xmlns:p14="http://schemas.microsoft.com/office/powerpoint/2010/main" val="4956151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Storage Conflicts and Register Renaming</a:t>
            </a:r>
            <a:endParaRPr lang="en-US">
              <a:ea typeface="+mj-lt"/>
              <a:cs typeface="+mj-lt"/>
            </a:endParaRPr>
          </a:p>
        </p:txBody>
      </p:sp>
      <p:sp>
        <p:nvSpPr>
          <p:cNvPr id="11" name="Rectangle 5">
            <a:extLst>
              <a:ext uri="{FF2B5EF4-FFF2-40B4-BE49-F238E27FC236}">
                <a16:creationId xmlns:a16="http://schemas.microsoft.com/office/drawing/2014/main" id="{37CE825C-2230-4E66-8596-DEEF82DF6EDA}"/>
              </a:ext>
            </a:extLst>
          </p:cNvPr>
          <p:cNvSpPr>
            <a:spLocks noChangeArrowheads="1"/>
          </p:cNvSpPr>
          <p:nvPr/>
        </p:nvSpPr>
        <p:spPr bwMode="auto">
          <a:xfrm>
            <a:off x="1519766" y="2091266"/>
            <a:ext cx="8153400" cy="882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nchor="t">
            <a:spAutoFit/>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286000" algn="l" defTabSz="914400" rtl="0" eaLnBrk="1" latinLnBrk="0" hangingPunct="1">
              <a:defRPr kern="1200">
                <a:solidFill>
                  <a:schemeClr val="accent1"/>
                </a:solidFill>
                <a:latin typeface="Arial" panose="020B0604020202020204" pitchFamily="34" charset="0"/>
                <a:ea typeface="+mn-ea"/>
                <a:cs typeface="+mn-cs"/>
              </a:defRPr>
            </a:lvl6pPr>
            <a:lvl7pPr marL="2743200" algn="l" defTabSz="914400" rtl="0" eaLnBrk="1" latinLnBrk="0" hangingPunct="1">
              <a:defRPr kern="1200">
                <a:solidFill>
                  <a:schemeClr val="accent1"/>
                </a:solidFill>
                <a:latin typeface="Arial" panose="020B0604020202020204" pitchFamily="34" charset="0"/>
                <a:ea typeface="+mn-ea"/>
                <a:cs typeface="+mn-cs"/>
              </a:defRPr>
            </a:lvl7pPr>
            <a:lvl8pPr marL="3200400" algn="l" defTabSz="914400" rtl="0" eaLnBrk="1" latinLnBrk="0" hangingPunct="1">
              <a:defRPr kern="1200">
                <a:solidFill>
                  <a:schemeClr val="accent1"/>
                </a:solidFill>
                <a:latin typeface="Arial" panose="020B0604020202020204" pitchFamily="34" charset="0"/>
                <a:ea typeface="+mn-ea"/>
                <a:cs typeface="+mn-cs"/>
              </a:defRPr>
            </a:lvl8pPr>
            <a:lvl9pPr marL="3657600" algn="l" defTabSz="914400" rtl="0" eaLnBrk="1" latinLnBrk="0" hangingPunct="1">
              <a:defRPr kern="1200">
                <a:solidFill>
                  <a:schemeClr val="accent1"/>
                </a:solidFill>
                <a:latin typeface="Arial" panose="020B0604020202020204" pitchFamily="34" charset="0"/>
                <a:ea typeface="+mn-ea"/>
                <a:cs typeface="+mn-cs"/>
              </a:defRPr>
            </a:lvl9pPr>
          </a:lstStyle>
          <a:p>
            <a:pPr lvl="1"/>
            <a:r>
              <a:rPr lang="en-US" altLang="vi-VN" dirty="0">
                <a:solidFill>
                  <a:schemeClr val="tx1"/>
                </a:solidFill>
                <a:latin typeface="Arial"/>
                <a:cs typeface="Arial"/>
              </a:rPr>
              <a:t>The hardware that does renaming assigns a “replacement” register from a pool of free registers and releases it back to the pool when its value is superseded and there are no outstanding references to it</a:t>
            </a:r>
          </a:p>
        </p:txBody>
      </p:sp>
    </p:spTree>
    <p:extLst>
      <p:ext uri="{BB962C8B-B14F-4D97-AF65-F5344CB8AC3E}">
        <p14:creationId xmlns:p14="http://schemas.microsoft.com/office/powerpoint/2010/main" val="2190616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Multiple-Issue Processor Styles</a:t>
            </a:r>
            <a:endParaRPr lang="en-US" dirty="0">
              <a:ea typeface="+mj-lt"/>
              <a:cs typeface="+mj-lt"/>
            </a:endParaRPr>
          </a:p>
        </p:txBody>
      </p:sp>
      <p:sp>
        <p:nvSpPr>
          <p:cNvPr id="4" name="Rectangle 3">
            <a:extLst>
              <a:ext uri="{FF2B5EF4-FFF2-40B4-BE49-F238E27FC236}">
                <a16:creationId xmlns:a16="http://schemas.microsoft.com/office/drawing/2014/main" id="{A8B9518B-032C-4D05-9C50-7E82BA421C49}"/>
              </a:ext>
            </a:extLst>
          </p:cNvPr>
          <p:cNvSpPr>
            <a:spLocks noGrp="1" noChangeArrowheads="1"/>
          </p:cNvSpPr>
          <p:nvPr/>
        </p:nvSpPr>
        <p:spPr bwMode="auto">
          <a:xfrm>
            <a:off x="1120455" y="1394403"/>
            <a:ext cx="8153400" cy="382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87338" indent="-287338" algn="l" rtl="0" eaLnBrk="0" fontAlgn="base" hangingPunct="0">
              <a:spcBef>
                <a:spcPct val="30000"/>
              </a:spcBef>
              <a:spcAft>
                <a:spcPct val="0"/>
              </a:spcAft>
              <a:buClr>
                <a:schemeClr val="accent1"/>
              </a:buClr>
              <a:buSzPct val="75000"/>
              <a:buFont typeface="Wingdings" panose="05000000000000000000" pitchFamily="2" charset="2"/>
              <a:buChar char="q"/>
              <a:defRPr sz="2400" kern="1200">
                <a:solidFill>
                  <a:schemeClr val="tx1"/>
                </a:solidFill>
                <a:latin typeface="+mn-lt"/>
                <a:ea typeface="+mn-ea"/>
                <a:cs typeface="+mn-cs"/>
              </a:defRPr>
            </a:lvl1pPr>
            <a:lvl2pPr marL="741363" indent="-246063" algn="l" rtl="0" eaLnBrk="0" fontAlgn="base" hangingPunct="0">
              <a:spcBef>
                <a:spcPct val="30000"/>
              </a:spcBef>
              <a:spcAft>
                <a:spcPct val="0"/>
              </a:spcAft>
              <a:buClr>
                <a:schemeClr val="accent1"/>
              </a:buClr>
              <a:buSzPct val="75000"/>
              <a:buFont typeface="Monotype Sorts" pitchFamily="2" charset="2"/>
              <a:buChar char="l"/>
              <a:defRPr sz="2000" kern="1200">
                <a:solidFill>
                  <a:schemeClr val="tx1"/>
                </a:solidFill>
                <a:latin typeface="+mn-lt"/>
                <a:ea typeface="+mn-ea"/>
                <a:cs typeface="+mn-cs"/>
              </a:defRPr>
            </a:lvl2pPr>
            <a:lvl3pPr marL="1146175" indent="-176213" algn="l" rtl="0" eaLnBrk="0" fontAlgn="base" hangingPunct="0">
              <a:spcBef>
                <a:spcPct val="30000"/>
              </a:spcBef>
              <a:spcAft>
                <a:spcPct val="0"/>
              </a:spcAft>
              <a:buClr>
                <a:schemeClr val="accent1"/>
              </a:buClr>
              <a:buSzPct val="100000"/>
              <a:buChar char="-"/>
              <a:defRPr kern="1200">
                <a:solidFill>
                  <a:schemeClr val="tx1"/>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vi-VN" dirty="0"/>
              <a:t>Static multiple-issue processors (aka </a:t>
            </a:r>
            <a:r>
              <a:rPr lang="en-US" altLang="vi-VN" dirty="0">
                <a:solidFill>
                  <a:schemeClr val="accent1"/>
                </a:solidFill>
              </a:rPr>
              <a:t>VLIW</a:t>
            </a:r>
            <a:r>
              <a:rPr lang="en-US" altLang="vi-VN" dirty="0"/>
              <a:t>)</a:t>
            </a:r>
          </a:p>
          <a:p>
            <a:pPr lvl="1"/>
            <a:r>
              <a:rPr lang="en-US" altLang="vi-VN" dirty="0"/>
              <a:t>Decisions on which instructions to execute simultaneously are being made statically (at compile time by the compiler)</a:t>
            </a:r>
          </a:p>
          <a:p>
            <a:pPr lvl="1"/>
            <a:r>
              <a:rPr lang="en-US" altLang="vi-VN" dirty="0"/>
              <a:t>E.g., Intel Itanium and Itanium 2 for the IA-64 ISA – EPIC (Explicit Parallel Instruction Computer)</a:t>
            </a:r>
          </a:p>
          <a:p>
            <a:pPr lvl="1"/>
            <a:endParaRPr lang="en-US" altLang="vi-VN" dirty="0"/>
          </a:p>
          <a:p>
            <a:r>
              <a:rPr lang="en-US" altLang="vi-VN" dirty="0"/>
              <a:t>Dynamic multiple-issue processors (aka </a:t>
            </a:r>
            <a:r>
              <a:rPr lang="en-US" altLang="vi-VN" dirty="0">
                <a:solidFill>
                  <a:schemeClr val="accent1"/>
                </a:solidFill>
              </a:rPr>
              <a:t>superscalar</a:t>
            </a:r>
            <a:r>
              <a:rPr lang="en-US" altLang="vi-VN" dirty="0"/>
              <a:t>)</a:t>
            </a:r>
          </a:p>
          <a:p>
            <a:pPr lvl="1"/>
            <a:r>
              <a:rPr lang="en-US" altLang="vi-VN" dirty="0"/>
              <a:t>Decisions on which instructions to execute simultaneously are being made dynamically (at run time by the hardware)</a:t>
            </a:r>
          </a:p>
          <a:p>
            <a:pPr lvl="1"/>
            <a:r>
              <a:rPr lang="en-US" altLang="vi-VN" dirty="0"/>
              <a:t>E.g., IBM Power 2, Pentium 4, MIPS R10K, HP PA 8500</a:t>
            </a:r>
          </a:p>
        </p:txBody>
      </p:sp>
    </p:spTree>
    <p:extLst>
      <p:ext uri="{BB962C8B-B14F-4D97-AF65-F5344CB8AC3E}">
        <p14:creationId xmlns:p14="http://schemas.microsoft.com/office/powerpoint/2010/main" val="2041603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B8338-AE3E-1E44-84C5-A4F0185FB729}"/>
              </a:ext>
            </a:extLst>
          </p:cNvPr>
          <p:cNvSpPr>
            <a:spLocks noGrp="1"/>
          </p:cNvSpPr>
          <p:nvPr>
            <p:ph type="title"/>
          </p:nvPr>
        </p:nvSpPr>
        <p:spPr/>
        <p:txBody>
          <a:bodyPr>
            <a:normAutofit fontScale="90000"/>
          </a:bodyPr>
          <a:lstStyle/>
          <a:p>
            <a:r>
              <a:rPr lang="en-US" dirty="0"/>
              <a:t>VMIPS</a:t>
            </a:r>
          </a:p>
        </p:txBody>
      </p:sp>
      <p:pic>
        <p:nvPicPr>
          <p:cNvPr id="5" name="Content Placeholder 4">
            <a:extLst>
              <a:ext uri="{FF2B5EF4-FFF2-40B4-BE49-F238E27FC236}">
                <a16:creationId xmlns:a16="http://schemas.microsoft.com/office/drawing/2014/main" id="{33BD1A9B-CB2D-8244-BBC9-8FBA2F84AA06}"/>
              </a:ext>
            </a:extLst>
          </p:cNvPr>
          <p:cNvPicPr>
            <a:picLocks noGrp="1" noChangeAspect="1"/>
          </p:cNvPicPr>
          <p:nvPr>
            <p:ph idx="1"/>
          </p:nvPr>
        </p:nvPicPr>
        <p:blipFill>
          <a:blip r:embed="rId2"/>
          <a:stretch>
            <a:fillRect/>
          </a:stretch>
        </p:blipFill>
        <p:spPr>
          <a:xfrm>
            <a:off x="1698171" y="1642113"/>
            <a:ext cx="9144000" cy="4245429"/>
          </a:xfrm>
        </p:spPr>
      </p:pic>
      <p:sp>
        <p:nvSpPr>
          <p:cNvPr id="3" name="Slide Number Placeholder 2">
            <a:extLst>
              <a:ext uri="{FF2B5EF4-FFF2-40B4-BE49-F238E27FC236}">
                <a16:creationId xmlns:a16="http://schemas.microsoft.com/office/drawing/2014/main" id="{7FA16A46-7AD3-DD44-92EA-18FE470FFFFE}"/>
              </a:ext>
            </a:extLst>
          </p:cNvPr>
          <p:cNvSpPr>
            <a:spLocks noGrp="1"/>
          </p:cNvSpPr>
          <p:nvPr>
            <p:ph type="sldNum" sz="quarter" idx="12"/>
          </p:nvPr>
        </p:nvSpPr>
        <p:spPr/>
        <p:txBody>
          <a:bodyPr/>
          <a:lstStyle/>
          <a:p>
            <a:fld id="{BFC9D464-DD04-3C40-96E2-DD85F8D02596}" type="slidenum">
              <a:rPr lang="en-US" smtClean="0"/>
              <a:pPr/>
              <a:t>13</a:t>
            </a:fld>
            <a:endParaRPr lang="en-US"/>
          </a:p>
        </p:txBody>
      </p:sp>
    </p:spTree>
    <p:extLst>
      <p:ext uri="{BB962C8B-B14F-4D97-AF65-F5344CB8AC3E}">
        <p14:creationId xmlns:p14="http://schemas.microsoft.com/office/powerpoint/2010/main" val="127832564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Multiple-Issue Datapath Responsibilities</a:t>
            </a:r>
            <a:endParaRPr lang="en-US" dirty="0">
              <a:ea typeface="+mj-lt"/>
              <a:cs typeface="+mj-lt"/>
            </a:endParaRPr>
          </a:p>
        </p:txBody>
      </p:sp>
      <p:sp>
        <p:nvSpPr>
          <p:cNvPr id="5" name="Rectangle 3">
            <a:extLst>
              <a:ext uri="{FF2B5EF4-FFF2-40B4-BE49-F238E27FC236}">
                <a16:creationId xmlns:a16="http://schemas.microsoft.com/office/drawing/2014/main" id="{F7FFE722-8F1B-4C7D-BFFF-0812187E5F13}"/>
              </a:ext>
            </a:extLst>
          </p:cNvPr>
          <p:cNvSpPr>
            <a:spLocks noGrp="1" noChangeArrowheads="1"/>
          </p:cNvSpPr>
          <p:nvPr/>
        </p:nvSpPr>
        <p:spPr bwMode="auto">
          <a:xfrm>
            <a:off x="1166283" y="1299992"/>
            <a:ext cx="11025717" cy="4150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87338" indent="-287338" algn="l" rtl="0" eaLnBrk="0" fontAlgn="base" hangingPunct="0">
              <a:spcBef>
                <a:spcPct val="30000"/>
              </a:spcBef>
              <a:spcAft>
                <a:spcPct val="0"/>
              </a:spcAft>
              <a:buClr>
                <a:schemeClr val="accent1"/>
              </a:buClr>
              <a:buSzPct val="75000"/>
              <a:buFont typeface="Wingdings" panose="05000000000000000000" pitchFamily="2" charset="2"/>
              <a:buChar char="q"/>
              <a:defRPr sz="2400" kern="1200">
                <a:solidFill>
                  <a:schemeClr val="tx1"/>
                </a:solidFill>
                <a:latin typeface="+mn-lt"/>
                <a:ea typeface="+mn-ea"/>
                <a:cs typeface="+mn-cs"/>
              </a:defRPr>
            </a:lvl1pPr>
            <a:lvl2pPr marL="741363" indent="-246063" algn="l" rtl="0" eaLnBrk="0" fontAlgn="base" hangingPunct="0">
              <a:spcBef>
                <a:spcPct val="30000"/>
              </a:spcBef>
              <a:spcAft>
                <a:spcPct val="0"/>
              </a:spcAft>
              <a:buClr>
                <a:schemeClr val="accent1"/>
              </a:buClr>
              <a:buSzPct val="75000"/>
              <a:buFont typeface="Monotype Sorts" pitchFamily="2" charset="2"/>
              <a:buChar char="l"/>
              <a:defRPr sz="2000" kern="1200">
                <a:solidFill>
                  <a:schemeClr val="tx1"/>
                </a:solidFill>
                <a:latin typeface="+mn-lt"/>
                <a:ea typeface="+mn-ea"/>
                <a:cs typeface="+mn-cs"/>
              </a:defRPr>
            </a:lvl2pPr>
            <a:lvl3pPr marL="1146175" indent="-176213" algn="l" rtl="0" eaLnBrk="0" fontAlgn="base" hangingPunct="0">
              <a:spcBef>
                <a:spcPct val="30000"/>
              </a:spcBef>
              <a:spcAft>
                <a:spcPct val="0"/>
              </a:spcAft>
              <a:buClr>
                <a:schemeClr val="accent1"/>
              </a:buClr>
              <a:buSzPct val="100000"/>
              <a:buChar char="-"/>
              <a:defRPr kern="1200">
                <a:solidFill>
                  <a:schemeClr val="tx1"/>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vi-VN" dirty="0"/>
              <a:t>Must handle, with a combination of hardware and software fixes, the fundamental limitations of </a:t>
            </a:r>
          </a:p>
          <a:p>
            <a:pPr lvl="1"/>
            <a:r>
              <a:rPr lang="en-US" altLang="vi-VN" dirty="0"/>
              <a:t>Storage (data) dependencies – aka data hazards</a:t>
            </a:r>
          </a:p>
          <a:p>
            <a:pPr lvl="2"/>
            <a:r>
              <a:rPr lang="en-US" altLang="vi-VN" dirty="0"/>
              <a:t>Limitation more severe in a SS/VLIW processor due to (usually) low ILP</a:t>
            </a:r>
          </a:p>
          <a:p>
            <a:pPr lvl="1"/>
            <a:r>
              <a:rPr lang="en-US" altLang="vi-VN" dirty="0"/>
              <a:t>Procedural dependencies – aka control hazards</a:t>
            </a:r>
          </a:p>
          <a:p>
            <a:pPr lvl="2"/>
            <a:r>
              <a:rPr lang="en-US" altLang="vi-VN" dirty="0"/>
              <a:t>Ditto, but even more severe</a:t>
            </a:r>
          </a:p>
          <a:p>
            <a:pPr lvl="2"/>
            <a:r>
              <a:rPr lang="en-US" altLang="vi-VN" dirty="0"/>
              <a:t>Use dynamic branch prediction to help resolve the ILP issue</a:t>
            </a:r>
          </a:p>
          <a:p>
            <a:pPr lvl="1"/>
            <a:r>
              <a:rPr lang="en-US" altLang="vi-VN" dirty="0"/>
              <a:t>Resource conflicts – aka structural hazards</a:t>
            </a:r>
          </a:p>
          <a:p>
            <a:pPr lvl="2"/>
            <a:r>
              <a:rPr lang="en-US" altLang="vi-VN" dirty="0"/>
              <a:t>A SS/VLIW processor has a much larger number of potential resource conflicts</a:t>
            </a:r>
          </a:p>
          <a:p>
            <a:pPr lvl="2"/>
            <a:r>
              <a:rPr lang="en-US" altLang="vi-VN" dirty="0"/>
              <a:t>Functional units may have to arbitrate for result buses and register-file write ports</a:t>
            </a:r>
          </a:p>
          <a:p>
            <a:pPr lvl="2"/>
            <a:r>
              <a:rPr lang="en-US" altLang="vi-VN" dirty="0"/>
              <a:t>Resource conflicts can be eliminated by duplicating the resource or by pipelining the resource</a:t>
            </a:r>
          </a:p>
        </p:txBody>
      </p:sp>
    </p:spTree>
    <p:extLst>
      <p:ext uri="{BB962C8B-B14F-4D97-AF65-F5344CB8AC3E}">
        <p14:creationId xmlns:p14="http://schemas.microsoft.com/office/powerpoint/2010/main" val="25964949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Instruction Issue and Completion Policies</a:t>
            </a:r>
            <a:endParaRPr lang="en-US" dirty="0">
              <a:ea typeface="+mj-lt"/>
              <a:cs typeface="+mj-lt"/>
            </a:endParaRPr>
          </a:p>
        </p:txBody>
      </p:sp>
      <p:sp>
        <p:nvSpPr>
          <p:cNvPr id="4" name="Rectangle 3">
            <a:extLst>
              <a:ext uri="{FF2B5EF4-FFF2-40B4-BE49-F238E27FC236}">
                <a16:creationId xmlns:a16="http://schemas.microsoft.com/office/drawing/2014/main" id="{C42E70EA-EBF6-4BC8-850D-9129D3415C94}"/>
              </a:ext>
            </a:extLst>
          </p:cNvPr>
          <p:cNvSpPr>
            <a:spLocks noGrp="1" noChangeArrowheads="1"/>
          </p:cNvSpPr>
          <p:nvPr/>
        </p:nvSpPr>
        <p:spPr bwMode="auto">
          <a:xfrm>
            <a:off x="978538" y="1276509"/>
            <a:ext cx="11012179" cy="4538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87338" indent="-287338" algn="l" rtl="0" eaLnBrk="0" fontAlgn="base" hangingPunct="0">
              <a:spcBef>
                <a:spcPct val="30000"/>
              </a:spcBef>
              <a:spcAft>
                <a:spcPct val="0"/>
              </a:spcAft>
              <a:buClr>
                <a:schemeClr val="accent1"/>
              </a:buClr>
              <a:buSzPct val="75000"/>
              <a:buFont typeface="Wingdings" panose="05000000000000000000" pitchFamily="2" charset="2"/>
              <a:buChar char="q"/>
              <a:defRPr sz="2400" kern="1200">
                <a:solidFill>
                  <a:schemeClr val="tx1"/>
                </a:solidFill>
                <a:latin typeface="+mn-lt"/>
                <a:ea typeface="+mn-ea"/>
                <a:cs typeface="+mn-cs"/>
              </a:defRPr>
            </a:lvl1pPr>
            <a:lvl2pPr marL="741363" indent="-246063" algn="l" rtl="0" eaLnBrk="0" fontAlgn="base" hangingPunct="0">
              <a:spcBef>
                <a:spcPct val="30000"/>
              </a:spcBef>
              <a:spcAft>
                <a:spcPct val="0"/>
              </a:spcAft>
              <a:buClr>
                <a:schemeClr val="accent1"/>
              </a:buClr>
              <a:buSzPct val="75000"/>
              <a:buFont typeface="Monotype Sorts" pitchFamily="2" charset="2"/>
              <a:buChar char="l"/>
              <a:defRPr sz="2000" kern="1200">
                <a:solidFill>
                  <a:schemeClr val="tx1"/>
                </a:solidFill>
                <a:latin typeface="+mn-lt"/>
                <a:ea typeface="+mn-ea"/>
                <a:cs typeface="+mn-cs"/>
              </a:defRPr>
            </a:lvl2pPr>
            <a:lvl3pPr marL="1146175" indent="-176213" algn="l" rtl="0" eaLnBrk="0" fontAlgn="base" hangingPunct="0">
              <a:spcBef>
                <a:spcPct val="30000"/>
              </a:spcBef>
              <a:spcAft>
                <a:spcPct val="0"/>
              </a:spcAft>
              <a:buClr>
                <a:schemeClr val="accent1"/>
              </a:buClr>
              <a:buSzPct val="100000"/>
              <a:buChar char="-"/>
              <a:defRPr kern="1200">
                <a:solidFill>
                  <a:schemeClr val="tx1"/>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020" indent="-287020"/>
            <a:r>
              <a:rPr lang="en-US" altLang="vi-VN" dirty="0"/>
              <a:t>Instruction-issue – initiate execution</a:t>
            </a:r>
            <a:endParaRPr lang="vi-VN" dirty="0">
              <a:latin typeface="Arial"/>
              <a:cs typeface="Arial"/>
            </a:endParaRPr>
          </a:p>
          <a:p>
            <a:pPr marL="741045" lvl="1" indent="-245745"/>
            <a:r>
              <a:rPr lang="en-US" altLang="vi-VN" dirty="0"/>
              <a:t>Instruction lookahead capability – fetch, decode and issue instructions beyond the current instruction</a:t>
            </a:r>
            <a:endParaRPr lang="en-US" altLang="vi-VN" dirty="0">
              <a:cs typeface="Calibri"/>
            </a:endParaRPr>
          </a:p>
          <a:p>
            <a:pPr marL="287020" indent="-287020"/>
            <a:r>
              <a:rPr lang="en-US" altLang="vi-VN" dirty="0"/>
              <a:t>Instruction-completion – complete execution</a:t>
            </a:r>
            <a:endParaRPr lang="en-US" altLang="vi-VN" dirty="0">
              <a:cs typeface="Calibri"/>
            </a:endParaRPr>
          </a:p>
          <a:p>
            <a:pPr marL="741045" lvl="1" indent="-245745"/>
            <a:r>
              <a:rPr lang="en-US" altLang="vi-VN" dirty="0"/>
              <a:t>Processor lookahead capability – complete issued instructions beyond the current instruction</a:t>
            </a:r>
            <a:endParaRPr lang="en-US" altLang="vi-VN" dirty="0">
              <a:cs typeface="Calibri"/>
            </a:endParaRPr>
          </a:p>
          <a:p>
            <a:pPr marL="287020" indent="-287020"/>
            <a:r>
              <a:rPr lang="en-US" altLang="vi-VN" dirty="0"/>
              <a:t>Instruction-commit – write back results to the </a:t>
            </a:r>
            <a:r>
              <a:rPr lang="en-US" altLang="vi-VN" dirty="0" err="1"/>
              <a:t>RegFile</a:t>
            </a:r>
            <a:r>
              <a:rPr lang="en-US" altLang="vi-VN" dirty="0"/>
              <a:t> or D$ (i.e., change the machine state)</a:t>
            </a:r>
            <a:endParaRPr lang="en-US" altLang="vi-VN" dirty="0">
              <a:cs typeface="Calibri"/>
            </a:endParaRPr>
          </a:p>
          <a:p>
            <a:pPr marL="741045" lvl="1" indent="-287020"/>
            <a:r>
              <a:rPr lang="en-US" altLang="vi-VN" dirty="0"/>
              <a:t>In-order issue with in-order completion</a:t>
            </a:r>
            <a:endParaRPr lang="en-US" altLang="vi-VN" dirty="0">
              <a:cs typeface="Calibri"/>
            </a:endParaRPr>
          </a:p>
          <a:p>
            <a:pPr marL="741045" lvl="1" indent="-287020"/>
            <a:r>
              <a:rPr lang="en-US" altLang="vi-VN" dirty="0"/>
              <a:t>In-order issue with out-of-order completion</a:t>
            </a:r>
            <a:endParaRPr lang="en-US" altLang="vi-VN" dirty="0">
              <a:cs typeface="Calibri"/>
            </a:endParaRPr>
          </a:p>
          <a:p>
            <a:pPr marL="741045" lvl="1" indent="-287020"/>
            <a:r>
              <a:rPr lang="en-US" altLang="vi-VN" dirty="0"/>
              <a:t>Out-of-order issue with out-of-order completion</a:t>
            </a:r>
            <a:endParaRPr lang="en-US" altLang="vi-VN" dirty="0">
              <a:cs typeface="Calibri"/>
            </a:endParaRPr>
          </a:p>
          <a:p>
            <a:pPr marL="741045" lvl="1" indent="-287020"/>
            <a:r>
              <a:rPr lang="en-US" altLang="vi-VN" dirty="0"/>
              <a:t>Out-of-order issue with out-of-order completion and in-order commit</a:t>
            </a:r>
            <a:endParaRPr lang="en-US" altLang="vi-VN" dirty="0">
              <a:cs typeface="Calibri"/>
            </a:endParaRPr>
          </a:p>
        </p:txBody>
      </p:sp>
    </p:spTree>
    <p:extLst>
      <p:ext uri="{BB962C8B-B14F-4D97-AF65-F5344CB8AC3E}">
        <p14:creationId xmlns:p14="http://schemas.microsoft.com/office/powerpoint/2010/main" val="14588032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In-Order Issue with In-Order Completion</a:t>
            </a:r>
            <a:endParaRPr lang="en-US" dirty="0">
              <a:ea typeface="+mj-lt"/>
              <a:cs typeface="+mj-lt"/>
            </a:endParaRPr>
          </a:p>
        </p:txBody>
      </p:sp>
      <p:pic>
        <p:nvPicPr>
          <p:cNvPr id="3" name="Hình ảnh 6" descr="Ảnh có chứa văn bản&#10;&#10;Mô tả được tạo với mức tin cậy rất cao">
            <a:extLst>
              <a:ext uri="{FF2B5EF4-FFF2-40B4-BE49-F238E27FC236}">
                <a16:creationId xmlns:a16="http://schemas.microsoft.com/office/drawing/2014/main" id="{C0AD78C1-7541-4F9F-89C8-8ECB70972B80}"/>
              </a:ext>
            </a:extLst>
          </p:cNvPr>
          <p:cNvPicPr>
            <a:picLocks noChangeAspect="1"/>
          </p:cNvPicPr>
          <p:nvPr/>
        </p:nvPicPr>
        <p:blipFill>
          <a:blip r:embed="rId2"/>
          <a:stretch>
            <a:fillRect/>
          </a:stretch>
        </p:blipFill>
        <p:spPr>
          <a:xfrm>
            <a:off x="1190968" y="1250247"/>
            <a:ext cx="8982746" cy="4549807"/>
          </a:xfrm>
          <a:prstGeom prst="rect">
            <a:avLst/>
          </a:prstGeom>
        </p:spPr>
      </p:pic>
    </p:spTree>
    <p:extLst>
      <p:ext uri="{BB962C8B-B14F-4D97-AF65-F5344CB8AC3E}">
        <p14:creationId xmlns:p14="http://schemas.microsoft.com/office/powerpoint/2010/main" val="34971800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In-Order Issue with Out-of-Order Completion</a:t>
            </a:r>
            <a:endParaRPr lang="en-US" dirty="0">
              <a:ea typeface="+mj-lt"/>
              <a:cs typeface="+mj-lt"/>
            </a:endParaRPr>
          </a:p>
        </p:txBody>
      </p:sp>
      <p:sp>
        <p:nvSpPr>
          <p:cNvPr id="4" name="Rectangle 3">
            <a:extLst>
              <a:ext uri="{FF2B5EF4-FFF2-40B4-BE49-F238E27FC236}">
                <a16:creationId xmlns:a16="http://schemas.microsoft.com/office/drawing/2014/main" id="{4005EB07-08F5-44C5-8A5F-8984F8ED57D3}"/>
              </a:ext>
            </a:extLst>
          </p:cNvPr>
          <p:cNvSpPr>
            <a:spLocks noGrp="1" noChangeArrowheads="1"/>
          </p:cNvSpPr>
          <p:nvPr/>
        </p:nvSpPr>
        <p:spPr bwMode="auto">
          <a:xfrm>
            <a:off x="1119862" y="1500866"/>
            <a:ext cx="8153400" cy="375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87338" indent="-287338" algn="l" rtl="0" eaLnBrk="0" fontAlgn="base" hangingPunct="0">
              <a:spcBef>
                <a:spcPct val="30000"/>
              </a:spcBef>
              <a:spcAft>
                <a:spcPct val="0"/>
              </a:spcAft>
              <a:buClr>
                <a:schemeClr val="accent1"/>
              </a:buClr>
              <a:buSzPct val="75000"/>
              <a:buFont typeface="Wingdings" panose="05000000000000000000" pitchFamily="2" charset="2"/>
              <a:buChar char="q"/>
              <a:defRPr sz="2400" kern="1200">
                <a:solidFill>
                  <a:schemeClr val="tx1"/>
                </a:solidFill>
                <a:latin typeface="+mn-lt"/>
                <a:ea typeface="+mn-ea"/>
                <a:cs typeface="+mn-cs"/>
              </a:defRPr>
            </a:lvl1pPr>
            <a:lvl2pPr marL="741363" indent="-246063" algn="l" rtl="0" eaLnBrk="0" fontAlgn="base" hangingPunct="0">
              <a:spcBef>
                <a:spcPct val="30000"/>
              </a:spcBef>
              <a:spcAft>
                <a:spcPct val="0"/>
              </a:spcAft>
              <a:buClr>
                <a:schemeClr val="accent1"/>
              </a:buClr>
              <a:buSzPct val="75000"/>
              <a:buFont typeface="Monotype Sorts" pitchFamily="2" charset="2"/>
              <a:buChar char="l"/>
              <a:defRPr sz="2000" kern="1200">
                <a:solidFill>
                  <a:schemeClr val="tx1"/>
                </a:solidFill>
                <a:latin typeface="+mn-lt"/>
                <a:ea typeface="+mn-ea"/>
                <a:cs typeface="+mn-cs"/>
              </a:defRPr>
            </a:lvl2pPr>
            <a:lvl3pPr marL="1146175" indent="-176213" algn="l" rtl="0" eaLnBrk="0" fontAlgn="base" hangingPunct="0">
              <a:spcBef>
                <a:spcPct val="30000"/>
              </a:spcBef>
              <a:spcAft>
                <a:spcPct val="0"/>
              </a:spcAft>
              <a:buClr>
                <a:schemeClr val="accent1"/>
              </a:buClr>
              <a:buSzPct val="100000"/>
              <a:buChar char="-"/>
              <a:defRPr kern="1200">
                <a:solidFill>
                  <a:schemeClr val="tx1"/>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vi-VN" dirty="0"/>
              <a:t>With out-of-order completion, a later instruction may complete </a:t>
            </a:r>
            <a:r>
              <a:rPr lang="en-US" altLang="vi-VN" dirty="0">
                <a:solidFill>
                  <a:schemeClr val="accent1"/>
                </a:solidFill>
              </a:rPr>
              <a:t>before</a:t>
            </a:r>
            <a:r>
              <a:rPr lang="en-US" altLang="vi-VN" dirty="0"/>
              <a:t> a previous instruction</a:t>
            </a:r>
          </a:p>
          <a:p>
            <a:pPr lvl="1"/>
            <a:r>
              <a:rPr lang="en-US" altLang="vi-VN" dirty="0"/>
              <a:t>Out-of-order completion is used in single-issue pipelined processors to improve the performance of long-latency operations such as divide</a:t>
            </a:r>
          </a:p>
          <a:p>
            <a:pPr lvl="1"/>
            <a:endParaRPr lang="en-US" altLang="vi-VN" dirty="0"/>
          </a:p>
          <a:p>
            <a:r>
              <a:rPr lang="en-US" altLang="vi-VN" dirty="0"/>
              <a:t>When using out-of-order completion instruction issue is </a:t>
            </a:r>
            <a:r>
              <a:rPr lang="en-US" altLang="vi-VN" dirty="0">
                <a:solidFill>
                  <a:schemeClr val="accent1"/>
                </a:solidFill>
              </a:rPr>
              <a:t>stalled</a:t>
            </a:r>
            <a:r>
              <a:rPr lang="en-US" altLang="vi-VN" dirty="0"/>
              <a:t> when there is a resource conflict (e.g., for a functional unit) or when the instructions ready to issue need a result that has not yet been computed</a:t>
            </a:r>
          </a:p>
        </p:txBody>
      </p:sp>
    </p:spTree>
    <p:extLst>
      <p:ext uri="{BB962C8B-B14F-4D97-AF65-F5344CB8AC3E}">
        <p14:creationId xmlns:p14="http://schemas.microsoft.com/office/powerpoint/2010/main" val="27086693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IOI-OOC Example</a:t>
            </a:r>
            <a:endParaRPr lang="en-US" dirty="0">
              <a:ea typeface="+mj-lt"/>
              <a:cs typeface="+mj-lt"/>
            </a:endParaRPr>
          </a:p>
        </p:txBody>
      </p:sp>
      <p:pic>
        <p:nvPicPr>
          <p:cNvPr id="3" name="Hình ảnh 6" descr="Ảnh có chứa văn bản&#10;&#10;Mô tả được tạo với mức tin cậy rất cao">
            <a:extLst>
              <a:ext uri="{FF2B5EF4-FFF2-40B4-BE49-F238E27FC236}">
                <a16:creationId xmlns:a16="http://schemas.microsoft.com/office/drawing/2014/main" id="{FE1E8FFD-3F5B-4C61-9F37-98619B541431}"/>
              </a:ext>
            </a:extLst>
          </p:cNvPr>
          <p:cNvPicPr>
            <a:picLocks noChangeAspect="1"/>
          </p:cNvPicPr>
          <p:nvPr/>
        </p:nvPicPr>
        <p:blipFill>
          <a:blip r:embed="rId2"/>
          <a:stretch>
            <a:fillRect/>
          </a:stretch>
        </p:blipFill>
        <p:spPr>
          <a:xfrm>
            <a:off x="1121956" y="1277957"/>
            <a:ext cx="8982746" cy="4549807"/>
          </a:xfrm>
          <a:prstGeom prst="rect">
            <a:avLst/>
          </a:prstGeom>
        </p:spPr>
      </p:pic>
    </p:spTree>
    <p:extLst>
      <p:ext uri="{BB962C8B-B14F-4D97-AF65-F5344CB8AC3E}">
        <p14:creationId xmlns:p14="http://schemas.microsoft.com/office/powerpoint/2010/main" val="28606937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Handling Output Dependencies</a:t>
            </a:r>
            <a:endParaRPr lang="en-US" dirty="0">
              <a:ea typeface="+mj-lt"/>
              <a:cs typeface="+mj-lt"/>
            </a:endParaRPr>
          </a:p>
        </p:txBody>
      </p:sp>
      <p:sp>
        <p:nvSpPr>
          <p:cNvPr id="5" name="Rectangle 3">
            <a:extLst>
              <a:ext uri="{FF2B5EF4-FFF2-40B4-BE49-F238E27FC236}">
                <a16:creationId xmlns:a16="http://schemas.microsoft.com/office/drawing/2014/main" id="{2B7203CC-D211-4488-AE00-E8FFBC4EF496}"/>
              </a:ext>
            </a:extLst>
          </p:cNvPr>
          <p:cNvSpPr>
            <a:spLocks noGrp="1" noChangeArrowheads="1"/>
          </p:cNvSpPr>
          <p:nvPr/>
        </p:nvSpPr>
        <p:spPr bwMode="auto">
          <a:xfrm>
            <a:off x="1112729" y="1226708"/>
            <a:ext cx="10693400" cy="420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87338" indent="-287338" algn="l" rtl="0" eaLnBrk="0" fontAlgn="base" hangingPunct="0">
              <a:spcBef>
                <a:spcPct val="30000"/>
              </a:spcBef>
              <a:spcAft>
                <a:spcPct val="0"/>
              </a:spcAft>
              <a:buClr>
                <a:schemeClr val="accent1"/>
              </a:buClr>
              <a:buSzPct val="75000"/>
              <a:buFont typeface="Wingdings" panose="05000000000000000000" pitchFamily="2" charset="2"/>
              <a:buChar char="q"/>
              <a:defRPr sz="2400" kern="1200">
                <a:solidFill>
                  <a:schemeClr val="tx1"/>
                </a:solidFill>
                <a:latin typeface="+mn-lt"/>
                <a:ea typeface="+mn-ea"/>
                <a:cs typeface="+mn-cs"/>
              </a:defRPr>
            </a:lvl1pPr>
            <a:lvl2pPr marL="741363" indent="-246063" algn="l" rtl="0" eaLnBrk="0" fontAlgn="base" hangingPunct="0">
              <a:spcBef>
                <a:spcPct val="30000"/>
              </a:spcBef>
              <a:spcAft>
                <a:spcPct val="0"/>
              </a:spcAft>
              <a:buClr>
                <a:schemeClr val="accent1"/>
              </a:buClr>
              <a:buSzPct val="75000"/>
              <a:buFont typeface="Monotype Sorts" pitchFamily="2" charset="2"/>
              <a:buChar char="l"/>
              <a:defRPr sz="2000" kern="1200">
                <a:solidFill>
                  <a:schemeClr val="tx1"/>
                </a:solidFill>
                <a:latin typeface="+mn-lt"/>
                <a:ea typeface="+mn-ea"/>
                <a:cs typeface="+mn-cs"/>
              </a:defRPr>
            </a:lvl2pPr>
            <a:lvl3pPr marL="1146175" indent="-176213" algn="l" rtl="0" eaLnBrk="0" fontAlgn="base" hangingPunct="0">
              <a:spcBef>
                <a:spcPct val="30000"/>
              </a:spcBef>
              <a:spcAft>
                <a:spcPct val="0"/>
              </a:spcAft>
              <a:buClr>
                <a:schemeClr val="accent1"/>
              </a:buClr>
              <a:buSzPct val="100000"/>
              <a:buChar char="-"/>
              <a:defRPr kern="1200">
                <a:solidFill>
                  <a:schemeClr val="tx1"/>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vi-VN" dirty="0"/>
              <a:t>There is one more situation that stalls instruction issuing with IOI-OOC, assume</a:t>
            </a:r>
          </a:p>
        </p:txBody>
      </p:sp>
      <p:sp>
        <p:nvSpPr>
          <p:cNvPr id="6" name="Text Box 4">
            <a:extLst>
              <a:ext uri="{FF2B5EF4-FFF2-40B4-BE49-F238E27FC236}">
                <a16:creationId xmlns:a16="http://schemas.microsoft.com/office/drawing/2014/main" id="{D7F0C4E2-C8B4-4ACA-A238-FD6EC0109140}"/>
              </a:ext>
            </a:extLst>
          </p:cNvPr>
          <p:cNvSpPr txBox="1">
            <a:spLocks noChangeArrowheads="1"/>
          </p:cNvSpPr>
          <p:nvPr/>
        </p:nvSpPr>
        <p:spPr bwMode="auto">
          <a:xfrm>
            <a:off x="4876960" y="1672016"/>
            <a:ext cx="264583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286000" algn="l" defTabSz="914400" rtl="0" eaLnBrk="1" latinLnBrk="0" hangingPunct="1">
              <a:defRPr kern="1200">
                <a:solidFill>
                  <a:schemeClr val="accent1"/>
                </a:solidFill>
                <a:latin typeface="Arial" panose="020B0604020202020204" pitchFamily="34" charset="0"/>
                <a:ea typeface="+mn-ea"/>
                <a:cs typeface="+mn-cs"/>
              </a:defRPr>
            </a:lvl6pPr>
            <a:lvl7pPr marL="2743200" algn="l" defTabSz="914400" rtl="0" eaLnBrk="1" latinLnBrk="0" hangingPunct="1">
              <a:defRPr kern="1200">
                <a:solidFill>
                  <a:schemeClr val="accent1"/>
                </a:solidFill>
                <a:latin typeface="Arial" panose="020B0604020202020204" pitchFamily="34" charset="0"/>
                <a:ea typeface="+mn-ea"/>
                <a:cs typeface="+mn-cs"/>
              </a:defRPr>
            </a:lvl7pPr>
            <a:lvl8pPr marL="3200400" algn="l" defTabSz="914400" rtl="0" eaLnBrk="1" latinLnBrk="0" hangingPunct="1">
              <a:defRPr kern="1200">
                <a:solidFill>
                  <a:schemeClr val="accent1"/>
                </a:solidFill>
                <a:latin typeface="Arial" panose="020B0604020202020204" pitchFamily="34" charset="0"/>
                <a:ea typeface="+mn-ea"/>
                <a:cs typeface="+mn-cs"/>
              </a:defRPr>
            </a:lvl8pPr>
            <a:lvl9pPr marL="3657600" algn="l" defTabSz="914400" rtl="0" eaLnBrk="1" latinLnBrk="0" hangingPunct="1">
              <a:defRPr kern="1200">
                <a:solidFill>
                  <a:schemeClr val="accent1"/>
                </a:solidFill>
                <a:latin typeface="Arial" panose="020B0604020202020204" pitchFamily="34" charset="0"/>
                <a:ea typeface="+mn-ea"/>
                <a:cs typeface="+mn-cs"/>
              </a:defRPr>
            </a:lvl9pPr>
          </a:lstStyle>
          <a:p>
            <a:r>
              <a:rPr lang="en-US" altLang="vi-VN" sz="2000" dirty="0">
                <a:solidFill>
                  <a:schemeClr val="tx1"/>
                </a:solidFill>
              </a:rPr>
              <a:t>I1 – writes to R3</a:t>
            </a:r>
          </a:p>
          <a:p>
            <a:r>
              <a:rPr lang="en-US" altLang="vi-VN" sz="2000" dirty="0">
                <a:solidFill>
                  <a:schemeClr val="tx1"/>
                </a:solidFill>
              </a:rPr>
              <a:t>I2 – writes to R3</a:t>
            </a:r>
          </a:p>
          <a:p>
            <a:r>
              <a:rPr lang="en-US" altLang="vi-VN" sz="2000" dirty="0">
                <a:solidFill>
                  <a:schemeClr val="tx1"/>
                </a:solidFill>
              </a:rPr>
              <a:t>I5 – reads R3</a:t>
            </a:r>
          </a:p>
        </p:txBody>
      </p:sp>
      <p:sp>
        <p:nvSpPr>
          <p:cNvPr id="7" name="Rectangle 5">
            <a:extLst>
              <a:ext uri="{FF2B5EF4-FFF2-40B4-BE49-F238E27FC236}">
                <a16:creationId xmlns:a16="http://schemas.microsoft.com/office/drawing/2014/main" id="{6576A176-2F9C-49C9-B330-195CCDF821E1}"/>
              </a:ext>
            </a:extLst>
          </p:cNvPr>
          <p:cNvSpPr>
            <a:spLocks noChangeArrowheads="1"/>
          </p:cNvSpPr>
          <p:nvPr/>
        </p:nvSpPr>
        <p:spPr bwMode="auto">
          <a:xfrm>
            <a:off x="1511780" y="2684382"/>
            <a:ext cx="10905066" cy="1897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25400" rIns="63500" bIns="25400" anchor="t">
            <a:spAutoFit/>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286000" algn="l" defTabSz="914400" rtl="0" eaLnBrk="1" latinLnBrk="0" hangingPunct="1">
              <a:defRPr kern="1200">
                <a:solidFill>
                  <a:schemeClr val="accent1"/>
                </a:solidFill>
                <a:latin typeface="Arial" panose="020B0604020202020204" pitchFamily="34" charset="0"/>
                <a:ea typeface="+mn-ea"/>
                <a:cs typeface="+mn-cs"/>
              </a:defRPr>
            </a:lvl6pPr>
            <a:lvl7pPr marL="2743200" algn="l" defTabSz="914400" rtl="0" eaLnBrk="1" latinLnBrk="0" hangingPunct="1">
              <a:defRPr kern="1200">
                <a:solidFill>
                  <a:schemeClr val="accent1"/>
                </a:solidFill>
                <a:latin typeface="Arial" panose="020B0604020202020204" pitchFamily="34" charset="0"/>
                <a:ea typeface="+mn-ea"/>
                <a:cs typeface="+mn-cs"/>
              </a:defRPr>
            </a:lvl7pPr>
            <a:lvl8pPr marL="3200400" algn="l" defTabSz="914400" rtl="0" eaLnBrk="1" latinLnBrk="0" hangingPunct="1">
              <a:defRPr kern="1200">
                <a:solidFill>
                  <a:schemeClr val="accent1"/>
                </a:solidFill>
                <a:latin typeface="Arial" panose="020B0604020202020204" pitchFamily="34" charset="0"/>
                <a:ea typeface="+mn-ea"/>
                <a:cs typeface="+mn-cs"/>
              </a:defRPr>
            </a:lvl8pPr>
            <a:lvl9pPr marL="3657600" algn="l" defTabSz="914400" rtl="0" eaLnBrk="1" latinLnBrk="0" hangingPunct="1">
              <a:defRPr kern="1200">
                <a:solidFill>
                  <a:schemeClr val="accent1"/>
                </a:solidFill>
                <a:latin typeface="Arial" panose="020B0604020202020204" pitchFamily="34" charset="0"/>
                <a:ea typeface="+mn-ea"/>
                <a:cs typeface="+mn-cs"/>
              </a:defRPr>
            </a:lvl9pPr>
          </a:lstStyle>
          <a:p>
            <a:pPr lvl="1"/>
            <a:r>
              <a:rPr lang="en-US" altLang="vi-VN" dirty="0">
                <a:latin typeface="Arial"/>
                <a:cs typeface="Arial"/>
              </a:rPr>
              <a:t>I</a:t>
            </a:r>
            <a:r>
              <a:rPr lang="en-US" altLang="vi-VN" sz="2400" dirty="0">
                <a:solidFill>
                  <a:schemeClr val="tx1"/>
                </a:solidFill>
                <a:latin typeface="+mn-lt"/>
              </a:rPr>
              <a:t>f the I1 write occurs after the I2 write, then I5 reads an incorrect value for R3</a:t>
            </a:r>
          </a:p>
          <a:p>
            <a:pPr lvl="1"/>
            <a:r>
              <a:rPr lang="en-US" altLang="vi-VN" sz="2400" dirty="0">
                <a:solidFill>
                  <a:schemeClr val="tx1"/>
                </a:solidFill>
                <a:latin typeface="+mn-lt"/>
              </a:rPr>
              <a:t>I2 has an output dependency on I1 – write before write</a:t>
            </a:r>
            <a:endParaRPr lang="en-US" altLang="vi-VN" sz="2400" dirty="0">
              <a:solidFill>
                <a:schemeClr val="tx1"/>
              </a:solidFill>
              <a:latin typeface="+mn-lt"/>
              <a:cs typeface="Calibri"/>
            </a:endParaRPr>
          </a:p>
          <a:p>
            <a:pPr lvl="2"/>
            <a:r>
              <a:rPr lang="en-US" altLang="vi-VN" sz="2400" dirty="0">
                <a:solidFill>
                  <a:schemeClr val="tx1"/>
                </a:solidFill>
                <a:latin typeface="+mn-lt"/>
              </a:rPr>
              <a:t>The issuing of I2 would have to be stalled if its result might later be overwritten by an previous instruction (i.e., I1) that takes longer to complete – the stall happens before instruction issue</a:t>
            </a:r>
            <a:endParaRPr lang="en-US" altLang="vi-VN" sz="2400" dirty="0">
              <a:solidFill>
                <a:schemeClr val="tx1"/>
              </a:solidFill>
              <a:latin typeface="+mn-lt"/>
              <a:cs typeface="Calibri"/>
            </a:endParaRPr>
          </a:p>
        </p:txBody>
      </p:sp>
      <p:sp>
        <p:nvSpPr>
          <p:cNvPr id="8" name="Rectangle 6">
            <a:extLst>
              <a:ext uri="{FF2B5EF4-FFF2-40B4-BE49-F238E27FC236}">
                <a16:creationId xmlns:a16="http://schemas.microsoft.com/office/drawing/2014/main" id="{DAED1F9F-613E-4321-9ECC-FBE11125183B}"/>
              </a:ext>
            </a:extLst>
          </p:cNvPr>
          <p:cNvSpPr>
            <a:spLocks noChangeArrowheads="1"/>
          </p:cNvSpPr>
          <p:nvPr/>
        </p:nvSpPr>
        <p:spPr bwMode="auto">
          <a:xfrm>
            <a:off x="1173114" y="4595742"/>
            <a:ext cx="10693400" cy="1639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3500" tIns="25400" rIns="63500" bIns="25400" anchor="t">
            <a:spAutoFit/>
          </a:bodyPr>
          <a:lstStyle>
            <a:defPPr>
              <a:defRPr lang="en-US"/>
            </a:defPPr>
            <a:lvl1pPr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accent1"/>
                </a:solidFill>
                <a:latin typeface="Arial" panose="020B0604020202020204" pitchFamily="34" charset="0"/>
                <a:ea typeface="+mn-ea"/>
                <a:cs typeface="+mn-cs"/>
              </a:defRPr>
            </a:lvl5pPr>
            <a:lvl6pPr marL="2286000" algn="l" defTabSz="914400" rtl="0" eaLnBrk="1" latinLnBrk="0" hangingPunct="1">
              <a:defRPr kern="1200">
                <a:solidFill>
                  <a:schemeClr val="accent1"/>
                </a:solidFill>
                <a:latin typeface="Arial" panose="020B0604020202020204" pitchFamily="34" charset="0"/>
                <a:ea typeface="+mn-ea"/>
                <a:cs typeface="+mn-cs"/>
              </a:defRPr>
            </a:lvl6pPr>
            <a:lvl7pPr marL="2743200" algn="l" defTabSz="914400" rtl="0" eaLnBrk="1" latinLnBrk="0" hangingPunct="1">
              <a:defRPr kern="1200">
                <a:solidFill>
                  <a:schemeClr val="accent1"/>
                </a:solidFill>
                <a:latin typeface="Arial" panose="020B0604020202020204" pitchFamily="34" charset="0"/>
                <a:ea typeface="+mn-ea"/>
                <a:cs typeface="+mn-cs"/>
              </a:defRPr>
            </a:lvl7pPr>
            <a:lvl8pPr marL="3200400" algn="l" defTabSz="914400" rtl="0" eaLnBrk="1" latinLnBrk="0" hangingPunct="1">
              <a:defRPr kern="1200">
                <a:solidFill>
                  <a:schemeClr val="accent1"/>
                </a:solidFill>
                <a:latin typeface="Arial" panose="020B0604020202020204" pitchFamily="34" charset="0"/>
                <a:ea typeface="+mn-ea"/>
                <a:cs typeface="+mn-cs"/>
              </a:defRPr>
            </a:lvl8pPr>
            <a:lvl9pPr marL="3657600" algn="l" defTabSz="914400" rtl="0" eaLnBrk="1" latinLnBrk="0" hangingPunct="1">
              <a:defRPr kern="1200">
                <a:solidFill>
                  <a:schemeClr val="accent1"/>
                </a:solidFill>
                <a:latin typeface="Arial" panose="020B0604020202020204" pitchFamily="34" charset="0"/>
                <a:ea typeface="+mn-ea"/>
                <a:cs typeface="+mn-cs"/>
              </a:defRPr>
            </a:lvl9pPr>
          </a:lstStyle>
          <a:p>
            <a:pPr marL="287020" indent="-287020">
              <a:spcBef>
                <a:spcPct val="30000"/>
              </a:spcBef>
              <a:buClr>
                <a:schemeClr val="accent1"/>
              </a:buClr>
              <a:buSzPct val="75000"/>
              <a:buFont typeface="Wingdings" panose="05000000000000000000" pitchFamily="2" charset="2"/>
              <a:buChar char="q"/>
            </a:pPr>
            <a:r>
              <a:rPr lang="en-US" altLang="vi-VN" sz="2400" dirty="0">
                <a:solidFill>
                  <a:schemeClr val="tx1"/>
                </a:solidFill>
                <a:latin typeface="+mn-lt"/>
              </a:rPr>
              <a:t>While IOI-OOC yields higher performance, it requires more dependency checking hardware</a:t>
            </a:r>
            <a:endParaRPr lang="vi-VN" dirty="0">
              <a:solidFill>
                <a:schemeClr val="tx1"/>
              </a:solidFill>
            </a:endParaRPr>
          </a:p>
          <a:p>
            <a:pPr marL="457200" lvl="2">
              <a:spcBef>
                <a:spcPct val="30000"/>
              </a:spcBef>
              <a:buClr>
                <a:schemeClr val="accent1"/>
              </a:buClr>
              <a:buSzPct val="75000"/>
            </a:pPr>
            <a:r>
              <a:rPr lang="en-US" altLang="vi-VN" sz="2400" dirty="0">
                <a:solidFill>
                  <a:schemeClr val="tx1"/>
                </a:solidFill>
                <a:latin typeface="+mn-lt"/>
              </a:rPr>
              <a:t> Dependency checking needed to resolve both  read before write   and   write before write</a:t>
            </a:r>
            <a:endParaRPr lang="en-US" altLang="vi-VN" sz="2400" dirty="0">
              <a:solidFill>
                <a:schemeClr val="tx1"/>
              </a:solidFill>
              <a:latin typeface="+mn-lt"/>
              <a:cs typeface="Calibri"/>
            </a:endParaRPr>
          </a:p>
        </p:txBody>
      </p:sp>
    </p:spTree>
    <p:extLst>
      <p:ext uri="{BB962C8B-B14F-4D97-AF65-F5344CB8AC3E}">
        <p14:creationId xmlns:p14="http://schemas.microsoft.com/office/powerpoint/2010/main" val="38521145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a:xfrm>
            <a:off x="976517" y="855945"/>
            <a:ext cx="10058400" cy="702303"/>
          </a:xfrm>
        </p:spPr>
        <p:txBody>
          <a:bodyPr>
            <a:normAutofit fontScale="90000"/>
          </a:bodyPr>
          <a:lstStyle/>
          <a:p>
            <a:r>
              <a:rPr lang="en-US" b="1" dirty="0">
                <a:ea typeface="+mj-lt"/>
                <a:cs typeface="+mj-lt"/>
              </a:rPr>
              <a:t>Out-of-Order Issue with Out-of-Order Completion</a:t>
            </a:r>
            <a:endParaRPr lang="en-US" dirty="0">
              <a:ea typeface="+mj-lt"/>
              <a:cs typeface="+mj-lt"/>
            </a:endParaRPr>
          </a:p>
        </p:txBody>
      </p:sp>
      <p:sp>
        <p:nvSpPr>
          <p:cNvPr id="9" name="Rectangle 3">
            <a:extLst>
              <a:ext uri="{FF2B5EF4-FFF2-40B4-BE49-F238E27FC236}">
                <a16:creationId xmlns:a16="http://schemas.microsoft.com/office/drawing/2014/main" id="{88D6C866-5149-41FC-8345-435A344FD074}"/>
              </a:ext>
            </a:extLst>
          </p:cNvPr>
          <p:cNvSpPr>
            <a:spLocks noGrp="1" noChangeArrowheads="1"/>
          </p:cNvSpPr>
          <p:nvPr/>
        </p:nvSpPr>
        <p:spPr bwMode="auto">
          <a:xfrm>
            <a:off x="1263929" y="1801283"/>
            <a:ext cx="9571566" cy="3935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87338" indent="-287338" algn="l" rtl="0" eaLnBrk="0" fontAlgn="base" hangingPunct="0">
              <a:spcBef>
                <a:spcPct val="30000"/>
              </a:spcBef>
              <a:spcAft>
                <a:spcPct val="0"/>
              </a:spcAft>
              <a:buClr>
                <a:schemeClr val="accent1"/>
              </a:buClr>
              <a:buSzPct val="75000"/>
              <a:buFont typeface="Wingdings" panose="05000000000000000000" pitchFamily="2" charset="2"/>
              <a:buChar char="q"/>
              <a:defRPr sz="2400" kern="1200">
                <a:solidFill>
                  <a:schemeClr val="tx1"/>
                </a:solidFill>
                <a:latin typeface="+mn-lt"/>
                <a:ea typeface="+mn-ea"/>
                <a:cs typeface="+mn-cs"/>
              </a:defRPr>
            </a:lvl1pPr>
            <a:lvl2pPr marL="741363" indent="-246063" algn="l" rtl="0" eaLnBrk="0" fontAlgn="base" hangingPunct="0">
              <a:spcBef>
                <a:spcPct val="30000"/>
              </a:spcBef>
              <a:spcAft>
                <a:spcPct val="0"/>
              </a:spcAft>
              <a:buClr>
                <a:schemeClr val="accent1"/>
              </a:buClr>
              <a:buSzPct val="75000"/>
              <a:buFont typeface="Monotype Sorts" pitchFamily="2" charset="2"/>
              <a:buChar char="l"/>
              <a:defRPr sz="2000" kern="1200">
                <a:solidFill>
                  <a:schemeClr val="tx1"/>
                </a:solidFill>
                <a:latin typeface="+mn-lt"/>
                <a:ea typeface="+mn-ea"/>
                <a:cs typeface="+mn-cs"/>
              </a:defRPr>
            </a:lvl2pPr>
            <a:lvl3pPr marL="1146175" indent="-176213" algn="l" rtl="0" eaLnBrk="0" fontAlgn="base" hangingPunct="0">
              <a:spcBef>
                <a:spcPct val="30000"/>
              </a:spcBef>
              <a:spcAft>
                <a:spcPct val="0"/>
              </a:spcAft>
              <a:buClr>
                <a:schemeClr val="accent1"/>
              </a:buClr>
              <a:buSzPct val="100000"/>
              <a:buChar char="-"/>
              <a:defRPr kern="1200">
                <a:solidFill>
                  <a:schemeClr val="tx1"/>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vi-VN" dirty="0"/>
              <a:t>With in-order issue the processor stops decoding instructions whenever a decoded instruction has a resource conflict or a data dependency on an issued, but uncompleted instruction</a:t>
            </a:r>
          </a:p>
          <a:p>
            <a:pPr lvl="1"/>
            <a:r>
              <a:rPr lang="en-US" altLang="vi-VN" dirty="0"/>
              <a:t>The processor is not able to </a:t>
            </a:r>
            <a:r>
              <a:rPr lang="en-US" altLang="vi-VN" i="1" dirty="0"/>
              <a:t>look beyond</a:t>
            </a:r>
            <a:r>
              <a:rPr lang="en-US" altLang="vi-VN" dirty="0"/>
              <a:t> the conflicted instruction even though more downstream instructions might have no conflicts and thus be </a:t>
            </a:r>
            <a:r>
              <a:rPr lang="en-US" altLang="vi-VN" dirty="0" err="1"/>
              <a:t>issueable</a:t>
            </a:r>
            <a:endParaRPr lang="en-US" altLang="vi-VN" dirty="0"/>
          </a:p>
          <a:p>
            <a:r>
              <a:rPr lang="en-US" altLang="vi-VN" dirty="0"/>
              <a:t>Fetch and decode instructions </a:t>
            </a:r>
            <a:r>
              <a:rPr lang="en-US" altLang="vi-VN" i="1" dirty="0"/>
              <a:t>beyond</a:t>
            </a:r>
            <a:r>
              <a:rPr lang="en-US" altLang="vi-VN" dirty="0"/>
              <a:t> the conflicted one, store them in an </a:t>
            </a:r>
            <a:r>
              <a:rPr lang="en-US" altLang="vi-VN" dirty="0">
                <a:solidFill>
                  <a:schemeClr val="accent1"/>
                </a:solidFill>
              </a:rPr>
              <a:t>instruction buffer</a:t>
            </a:r>
            <a:r>
              <a:rPr lang="en-US" altLang="vi-VN" dirty="0"/>
              <a:t> (as long as there’s room), and flag those instructions in the buffer that don’t have resource conflicts or data dependencies</a:t>
            </a:r>
          </a:p>
          <a:p>
            <a:r>
              <a:rPr lang="en-US" altLang="vi-VN" dirty="0"/>
              <a:t>Flagged instructions are then issued from the buffer without regard to their program order</a:t>
            </a:r>
          </a:p>
        </p:txBody>
      </p:sp>
    </p:spTree>
    <p:extLst>
      <p:ext uri="{BB962C8B-B14F-4D97-AF65-F5344CB8AC3E}">
        <p14:creationId xmlns:p14="http://schemas.microsoft.com/office/powerpoint/2010/main" val="27847732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OOI-OOC Example</a:t>
            </a:r>
            <a:endParaRPr lang="en-US" dirty="0">
              <a:ea typeface="+mj-lt"/>
              <a:cs typeface="+mj-lt"/>
            </a:endParaRPr>
          </a:p>
        </p:txBody>
      </p:sp>
      <p:pic>
        <p:nvPicPr>
          <p:cNvPr id="5" name="Hình ảnh 5" descr="Ảnh có chứa văn bản&#10;&#10;Mô tả được tạo với mức tin cậy rất cao">
            <a:extLst>
              <a:ext uri="{FF2B5EF4-FFF2-40B4-BE49-F238E27FC236}">
                <a16:creationId xmlns:a16="http://schemas.microsoft.com/office/drawing/2014/main" id="{2EAF0312-3835-4874-BCDE-9698B183597C}"/>
              </a:ext>
            </a:extLst>
          </p:cNvPr>
          <p:cNvPicPr>
            <a:picLocks noChangeAspect="1"/>
          </p:cNvPicPr>
          <p:nvPr/>
        </p:nvPicPr>
        <p:blipFill>
          <a:blip r:embed="rId2" cstate="print"/>
          <a:stretch>
            <a:fillRect/>
          </a:stretch>
        </p:blipFill>
        <p:spPr>
          <a:xfrm>
            <a:off x="898407" y="1301147"/>
            <a:ext cx="7013767" cy="4528820"/>
          </a:xfrm>
          <a:prstGeom prst="rect">
            <a:avLst/>
          </a:prstGeom>
        </p:spPr>
      </p:pic>
    </p:spTree>
    <p:extLst>
      <p:ext uri="{BB962C8B-B14F-4D97-AF65-F5344CB8AC3E}">
        <p14:creationId xmlns:p14="http://schemas.microsoft.com/office/powerpoint/2010/main" val="29495230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VLIW</a:t>
            </a:r>
            <a:endParaRPr lang="vi-VN" dirty="0"/>
          </a:p>
        </p:txBody>
      </p:sp>
      <p:sp>
        <p:nvSpPr>
          <p:cNvPr id="3" name="Rectangle 3">
            <a:extLst>
              <a:ext uri="{FF2B5EF4-FFF2-40B4-BE49-F238E27FC236}">
                <a16:creationId xmlns:a16="http://schemas.microsoft.com/office/drawing/2014/main" id="{1A1F45D2-39DB-4A19-8A77-B11EBE62A01D}"/>
              </a:ext>
            </a:extLst>
          </p:cNvPr>
          <p:cNvSpPr>
            <a:spLocks noGrp="1" noChangeArrowheads="1"/>
          </p:cNvSpPr>
          <p:nvPr/>
        </p:nvSpPr>
        <p:spPr bwMode="auto">
          <a:xfrm>
            <a:off x="927494" y="1654635"/>
            <a:ext cx="9571566" cy="4507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87338" indent="-287338" algn="l" rtl="0" eaLnBrk="0" fontAlgn="base" hangingPunct="0">
              <a:spcBef>
                <a:spcPct val="30000"/>
              </a:spcBef>
              <a:spcAft>
                <a:spcPct val="0"/>
              </a:spcAft>
              <a:buClr>
                <a:schemeClr val="accent1"/>
              </a:buClr>
              <a:buSzPct val="75000"/>
              <a:buFont typeface="Wingdings" panose="05000000000000000000" pitchFamily="2" charset="2"/>
              <a:buChar char="q"/>
              <a:defRPr sz="2400" kern="1200">
                <a:solidFill>
                  <a:schemeClr val="tx1"/>
                </a:solidFill>
                <a:latin typeface="+mn-lt"/>
                <a:ea typeface="+mn-ea"/>
                <a:cs typeface="+mn-cs"/>
              </a:defRPr>
            </a:lvl1pPr>
            <a:lvl2pPr marL="741363" indent="-246063" algn="l" rtl="0" eaLnBrk="0" fontAlgn="base" hangingPunct="0">
              <a:spcBef>
                <a:spcPct val="30000"/>
              </a:spcBef>
              <a:spcAft>
                <a:spcPct val="0"/>
              </a:spcAft>
              <a:buClr>
                <a:schemeClr val="accent1"/>
              </a:buClr>
              <a:buSzPct val="75000"/>
              <a:buFont typeface="Monotype Sorts" pitchFamily="2" charset="2"/>
              <a:buChar char="l"/>
              <a:defRPr sz="2000" kern="1200">
                <a:solidFill>
                  <a:schemeClr val="tx1"/>
                </a:solidFill>
                <a:latin typeface="+mn-lt"/>
                <a:ea typeface="+mn-ea"/>
                <a:cs typeface="+mn-cs"/>
              </a:defRPr>
            </a:lvl2pPr>
            <a:lvl3pPr marL="1146175" indent="-176213" algn="l" rtl="0" eaLnBrk="0" fontAlgn="base" hangingPunct="0">
              <a:spcBef>
                <a:spcPct val="30000"/>
              </a:spcBef>
              <a:spcAft>
                <a:spcPct val="0"/>
              </a:spcAft>
              <a:buClr>
                <a:schemeClr val="accent1"/>
              </a:buClr>
              <a:buSzPct val="100000"/>
              <a:buChar char="-"/>
              <a:defRPr kern="1200">
                <a:solidFill>
                  <a:schemeClr val="tx1"/>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020" indent="-287020"/>
            <a:r>
              <a:rPr lang="en-US" dirty="0">
                <a:ea typeface="+mn-lt"/>
                <a:cs typeface="+mn-lt"/>
              </a:rPr>
              <a:t>Very long instruction word or VLIW refers to a processor architecture designed to take advantage of instruction level parallelism </a:t>
            </a:r>
            <a:endParaRPr lang="vi-VN" dirty="0">
              <a:latin typeface="Arial"/>
              <a:cs typeface="Arial"/>
            </a:endParaRPr>
          </a:p>
          <a:p>
            <a:pPr marL="741045" lvl="1" indent="-245745"/>
            <a:r>
              <a:rPr lang="en-US" dirty="0">
                <a:ea typeface="+mn-lt"/>
                <a:cs typeface="+mn-lt"/>
              </a:rPr>
              <a:t>Instruction of a VLIW processor consists of multiple independent operations grouped together. </a:t>
            </a:r>
            <a:endParaRPr lang="en-US" altLang="vi-VN" dirty="0">
              <a:cs typeface="Calibri"/>
            </a:endParaRPr>
          </a:p>
          <a:p>
            <a:pPr marL="741045" lvl="1" indent="-245745"/>
            <a:r>
              <a:rPr lang="en-US" dirty="0">
                <a:ea typeface="+mn-lt"/>
                <a:cs typeface="+mn-lt"/>
              </a:rPr>
              <a:t>There are Multiple Independent Functional Units in VLIW processor architecture </a:t>
            </a:r>
            <a:endParaRPr lang="en-US" dirty="0">
              <a:cs typeface="Calibri"/>
            </a:endParaRPr>
          </a:p>
          <a:p>
            <a:pPr marL="741045" lvl="1" indent="-245745"/>
            <a:r>
              <a:rPr lang="en-US" dirty="0">
                <a:ea typeface="+mn-lt"/>
                <a:cs typeface="+mn-lt"/>
              </a:rPr>
              <a:t>Each operation in the instruction is aligned to a functional unit. </a:t>
            </a:r>
            <a:endParaRPr lang="en-US" dirty="0">
              <a:cs typeface="Calibri"/>
            </a:endParaRPr>
          </a:p>
          <a:p>
            <a:pPr marL="741045" lvl="1" indent="-245745"/>
            <a:r>
              <a:rPr lang="en-US" dirty="0">
                <a:ea typeface="+mn-lt"/>
                <a:cs typeface="+mn-lt"/>
              </a:rPr>
              <a:t>All functional units share the use of a common large register file. </a:t>
            </a:r>
            <a:endParaRPr lang="en-US" dirty="0">
              <a:cs typeface="Calibri"/>
            </a:endParaRPr>
          </a:p>
          <a:p>
            <a:pPr marL="287020" lvl="1" indent="-287020">
              <a:buFont typeface="Wingdings" panose="05000000000000000000" pitchFamily="2" charset="2"/>
              <a:buChar char="q"/>
            </a:pPr>
            <a:r>
              <a:rPr lang="en-US" sz="2400" dirty="0">
                <a:ea typeface="+mn-lt"/>
                <a:cs typeface="+mn-lt"/>
              </a:rPr>
              <a:t>This type of processor architecture is intended to allow higher performance without the inherent complexity of some other approaches. </a:t>
            </a:r>
          </a:p>
          <a:p>
            <a:pPr marL="287020" lvl="1" indent="-287020">
              <a:buFont typeface="Wingdings" panose="05000000000000000000" pitchFamily="2" charset="2"/>
              <a:buChar char="q"/>
            </a:pPr>
            <a:endParaRPr lang="en-US" sz="2400" dirty="0">
              <a:ea typeface="+mn-lt"/>
              <a:cs typeface="+mn-lt"/>
            </a:endParaRPr>
          </a:p>
          <a:p>
            <a:pPr marL="287020" indent="-287020"/>
            <a:endParaRPr lang="en-US" altLang="vi-VN" dirty="0">
              <a:ea typeface="+mn-lt"/>
              <a:cs typeface="+mn-lt"/>
            </a:endParaRPr>
          </a:p>
        </p:txBody>
      </p:sp>
    </p:spTree>
    <p:extLst>
      <p:ext uri="{BB962C8B-B14F-4D97-AF65-F5344CB8AC3E}">
        <p14:creationId xmlns:p14="http://schemas.microsoft.com/office/powerpoint/2010/main" val="26668715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VLIW Compiler </a:t>
            </a:r>
            <a:endParaRPr lang="vi-VN" dirty="0"/>
          </a:p>
        </p:txBody>
      </p:sp>
      <p:sp>
        <p:nvSpPr>
          <p:cNvPr id="3" name="Rectangle 3">
            <a:extLst>
              <a:ext uri="{FF2B5EF4-FFF2-40B4-BE49-F238E27FC236}">
                <a16:creationId xmlns:a16="http://schemas.microsoft.com/office/drawing/2014/main" id="{1A1F45D2-39DB-4A19-8A77-B11EBE62A01D}"/>
              </a:ext>
            </a:extLst>
          </p:cNvPr>
          <p:cNvSpPr>
            <a:spLocks noGrp="1" noChangeArrowheads="1"/>
          </p:cNvSpPr>
          <p:nvPr/>
        </p:nvSpPr>
        <p:spPr bwMode="auto">
          <a:xfrm>
            <a:off x="1056896" y="1602876"/>
            <a:ext cx="9571566" cy="429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87338" indent="-287338" algn="l" rtl="0" eaLnBrk="0" fontAlgn="base" hangingPunct="0">
              <a:spcBef>
                <a:spcPct val="30000"/>
              </a:spcBef>
              <a:spcAft>
                <a:spcPct val="0"/>
              </a:spcAft>
              <a:buClr>
                <a:schemeClr val="accent1"/>
              </a:buClr>
              <a:buSzPct val="75000"/>
              <a:buFont typeface="Wingdings" panose="05000000000000000000" pitchFamily="2" charset="2"/>
              <a:buChar char="q"/>
              <a:defRPr sz="2400" kern="1200">
                <a:solidFill>
                  <a:schemeClr val="tx1"/>
                </a:solidFill>
                <a:latin typeface="+mn-lt"/>
                <a:ea typeface="+mn-ea"/>
                <a:cs typeface="+mn-cs"/>
              </a:defRPr>
            </a:lvl1pPr>
            <a:lvl2pPr marL="741363" indent="-246063" algn="l" rtl="0" eaLnBrk="0" fontAlgn="base" hangingPunct="0">
              <a:spcBef>
                <a:spcPct val="30000"/>
              </a:spcBef>
              <a:spcAft>
                <a:spcPct val="0"/>
              </a:spcAft>
              <a:buClr>
                <a:schemeClr val="accent1"/>
              </a:buClr>
              <a:buSzPct val="75000"/>
              <a:buFont typeface="Monotype Sorts" pitchFamily="2" charset="2"/>
              <a:buChar char="l"/>
              <a:defRPr sz="2000" kern="1200">
                <a:solidFill>
                  <a:schemeClr val="tx1"/>
                </a:solidFill>
                <a:latin typeface="+mn-lt"/>
                <a:ea typeface="+mn-ea"/>
                <a:cs typeface="+mn-cs"/>
              </a:defRPr>
            </a:lvl2pPr>
            <a:lvl3pPr marL="1146175" indent="-176213" algn="l" rtl="0" eaLnBrk="0" fontAlgn="base" hangingPunct="0">
              <a:spcBef>
                <a:spcPct val="30000"/>
              </a:spcBef>
              <a:spcAft>
                <a:spcPct val="0"/>
              </a:spcAft>
              <a:buClr>
                <a:schemeClr val="accent1"/>
              </a:buClr>
              <a:buSzPct val="100000"/>
              <a:buChar char="-"/>
              <a:defRPr kern="1200">
                <a:solidFill>
                  <a:schemeClr val="tx1"/>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020" indent="-287020"/>
            <a:r>
              <a:rPr lang="en-US" dirty="0">
                <a:ea typeface="+mn-lt"/>
                <a:cs typeface="+mn-lt"/>
              </a:rPr>
              <a:t>Compiler is responsible for static scheduling of instructions in VLIW processor</a:t>
            </a:r>
            <a:r>
              <a:rPr lang="en-US" sz="2400" dirty="0">
                <a:ea typeface="+mn-lt"/>
                <a:cs typeface="+mn-lt"/>
              </a:rPr>
              <a:t>. </a:t>
            </a:r>
            <a:endParaRPr lang="vi-VN" sz="2400" dirty="0">
              <a:ea typeface="+mn-lt"/>
              <a:cs typeface="+mn-lt"/>
            </a:endParaRPr>
          </a:p>
          <a:p>
            <a:pPr marL="287020" indent="-287020"/>
            <a:r>
              <a:rPr lang="en-US" dirty="0">
                <a:ea typeface="+mn-lt"/>
                <a:cs typeface="+mn-lt"/>
              </a:rPr>
              <a:t>Compiler finds out which operations can be executed in parallel in the program. </a:t>
            </a:r>
          </a:p>
          <a:p>
            <a:pPr marL="287020" indent="-287020"/>
            <a:r>
              <a:rPr lang="en-US" dirty="0">
                <a:ea typeface="+mn-lt"/>
                <a:cs typeface="+mn-lt"/>
              </a:rPr>
              <a:t>It groups together these operations in single instruction which is the very large instruction word. </a:t>
            </a:r>
          </a:p>
          <a:p>
            <a:pPr marL="287020" indent="-287020"/>
            <a:r>
              <a:rPr lang="en-US" dirty="0">
                <a:ea typeface="+mn-lt"/>
                <a:cs typeface="+mn-lt"/>
              </a:rPr>
              <a:t>Compiler ensures that an operation is not issued before its operands are ready. </a:t>
            </a:r>
          </a:p>
          <a:p>
            <a:pPr marL="0" indent="0">
              <a:buNone/>
            </a:pPr>
            <a:endParaRPr lang="en-US" sz="2400" dirty="0">
              <a:ea typeface="+mn-lt"/>
              <a:cs typeface="+mn-lt"/>
            </a:endParaRPr>
          </a:p>
          <a:p>
            <a:pPr marL="287020" indent="-287020"/>
            <a:endParaRPr lang="en-US" altLang="vi-VN" dirty="0">
              <a:ea typeface="+mn-lt"/>
              <a:cs typeface="+mn-lt"/>
            </a:endParaRPr>
          </a:p>
        </p:txBody>
      </p:sp>
    </p:spTree>
    <p:extLst>
      <p:ext uri="{BB962C8B-B14F-4D97-AF65-F5344CB8AC3E}">
        <p14:creationId xmlns:p14="http://schemas.microsoft.com/office/powerpoint/2010/main" val="1779452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56AD-41E2-5546-AB88-C5B13287E0E0}"/>
              </a:ext>
            </a:extLst>
          </p:cNvPr>
          <p:cNvSpPr>
            <a:spLocks noGrp="1"/>
          </p:cNvSpPr>
          <p:nvPr>
            <p:ph type="title"/>
          </p:nvPr>
        </p:nvSpPr>
        <p:spPr/>
        <p:txBody>
          <a:bodyPr>
            <a:normAutofit fontScale="90000"/>
          </a:bodyPr>
          <a:lstStyle/>
          <a:p>
            <a:r>
              <a:rPr lang="en-US" dirty="0" err="1"/>
              <a:t>Simd</a:t>
            </a:r>
            <a:r>
              <a:rPr lang="en-US" dirty="0"/>
              <a:t> extensions</a:t>
            </a:r>
          </a:p>
        </p:txBody>
      </p:sp>
      <p:sp>
        <p:nvSpPr>
          <p:cNvPr id="3" name="Content Placeholder 2">
            <a:extLst>
              <a:ext uri="{FF2B5EF4-FFF2-40B4-BE49-F238E27FC236}">
                <a16:creationId xmlns:a16="http://schemas.microsoft.com/office/drawing/2014/main" id="{82C65891-FE24-7A4F-9622-33D349E89151}"/>
              </a:ext>
            </a:extLst>
          </p:cNvPr>
          <p:cNvSpPr>
            <a:spLocks noGrp="1"/>
          </p:cNvSpPr>
          <p:nvPr>
            <p:ph idx="1"/>
          </p:nvPr>
        </p:nvSpPr>
        <p:spPr/>
        <p:txBody>
          <a:bodyPr>
            <a:normAutofit/>
          </a:bodyPr>
          <a:lstStyle/>
          <a:p>
            <a:r>
              <a:rPr lang="en-US" sz="3000" dirty="0"/>
              <a:t>Media applications operate on data types narrower than the native word size</a:t>
            </a:r>
          </a:p>
          <a:p>
            <a:pPr lvl="1"/>
            <a:r>
              <a:rPr lang="en-US" sz="3000" dirty="0"/>
              <a:t>Example: disconnect carry chains to “partition” adder</a:t>
            </a:r>
          </a:p>
          <a:p>
            <a:r>
              <a:rPr lang="en-US" sz="3000" dirty="0"/>
              <a:t>Limitations, compared to vector instructions:</a:t>
            </a:r>
          </a:p>
          <a:p>
            <a:pPr lvl="1"/>
            <a:r>
              <a:rPr lang="en-US" sz="3000" dirty="0"/>
              <a:t>Number of data operands encoded into op code</a:t>
            </a:r>
          </a:p>
          <a:p>
            <a:pPr lvl="1"/>
            <a:r>
              <a:rPr lang="en-US" sz="3000" dirty="0"/>
              <a:t>No sophisticated addressing modes(e.g. stride, scatter-gather)</a:t>
            </a:r>
          </a:p>
          <a:p>
            <a:pPr lvl="1"/>
            <a:r>
              <a:rPr lang="en-US" sz="3000" dirty="0"/>
              <a:t>No mask registers</a:t>
            </a:r>
          </a:p>
        </p:txBody>
      </p:sp>
      <p:sp>
        <p:nvSpPr>
          <p:cNvPr id="4" name="Slide Number Placeholder 3">
            <a:extLst>
              <a:ext uri="{FF2B5EF4-FFF2-40B4-BE49-F238E27FC236}">
                <a16:creationId xmlns:a16="http://schemas.microsoft.com/office/drawing/2014/main" id="{C9632C58-1FF2-0845-8786-194803E68BB3}"/>
              </a:ext>
            </a:extLst>
          </p:cNvPr>
          <p:cNvSpPr>
            <a:spLocks noGrp="1"/>
          </p:cNvSpPr>
          <p:nvPr>
            <p:ph type="sldNum" sz="quarter" idx="12"/>
          </p:nvPr>
        </p:nvSpPr>
        <p:spPr/>
        <p:txBody>
          <a:bodyPr/>
          <a:lstStyle/>
          <a:p>
            <a:fld id="{BFC9D464-DD04-3C40-96E2-DD85F8D02596}" type="slidenum">
              <a:rPr lang="en-US" smtClean="0"/>
              <a:pPr/>
              <a:t>14</a:t>
            </a:fld>
            <a:endParaRPr lang="en-US"/>
          </a:p>
        </p:txBody>
      </p:sp>
    </p:spTree>
    <p:extLst>
      <p:ext uri="{BB962C8B-B14F-4D97-AF65-F5344CB8AC3E}">
        <p14:creationId xmlns:p14="http://schemas.microsoft.com/office/powerpoint/2010/main" val="3554714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VLIW Instruction </a:t>
            </a:r>
            <a:endParaRPr lang="vi-VN" dirty="0"/>
          </a:p>
        </p:txBody>
      </p:sp>
      <p:sp>
        <p:nvSpPr>
          <p:cNvPr id="3" name="Rectangle 3">
            <a:extLst>
              <a:ext uri="{FF2B5EF4-FFF2-40B4-BE49-F238E27FC236}">
                <a16:creationId xmlns:a16="http://schemas.microsoft.com/office/drawing/2014/main" id="{1A1F45D2-39DB-4A19-8A77-B11EBE62A01D}"/>
              </a:ext>
            </a:extLst>
          </p:cNvPr>
          <p:cNvSpPr>
            <a:spLocks noGrp="1" noChangeArrowheads="1"/>
          </p:cNvSpPr>
          <p:nvPr/>
        </p:nvSpPr>
        <p:spPr bwMode="auto">
          <a:xfrm>
            <a:off x="1160412" y="1551117"/>
            <a:ext cx="9571566" cy="3929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87338" indent="-287338" algn="l" rtl="0" eaLnBrk="0" fontAlgn="base" hangingPunct="0">
              <a:spcBef>
                <a:spcPct val="30000"/>
              </a:spcBef>
              <a:spcAft>
                <a:spcPct val="0"/>
              </a:spcAft>
              <a:buClr>
                <a:schemeClr val="accent1"/>
              </a:buClr>
              <a:buSzPct val="75000"/>
              <a:buFont typeface="Wingdings" panose="05000000000000000000" pitchFamily="2" charset="2"/>
              <a:buChar char="q"/>
              <a:defRPr sz="2400" kern="1200">
                <a:solidFill>
                  <a:schemeClr val="tx1"/>
                </a:solidFill>
                <a:latin typeface="+mn-lt"/>
                <a:ea typeface="+mn-ea"/>
                <a:cs typeface="+mn-cs"/>
              </a:defRPr>
            </a:lvl1pPr>
            <a:lvl2pPr marL="741363" indent="-246063" algn="l" rtl="0" eaLnBrk="0" fontAlgn="base" hangingPunct="0">
              <a:spcBef>
                <a:spcPct val="30000"/>
              </a:spcBef>
              <a:spcAft>
                <a:spcPct val="0"/>
              </a:spcAft>
              <a:buClr>
                <a:schemeClr val="accent1"/>
              </a:buClr>
              <a:buSzPct val="75000"/>
              <a:buFont typeface="Monotype Sorts" pitchFamily="2" charset="2"/>
              <a:buChar char="l"/>
              <a:defRPr sz="2000" kern="1200">
                <a:solidFill>
                  <a:schemeClr val="tx1"/>
                </a:solidFill>
                <a:latin typeface="+mn-lt"/>
                <a:ea typeface="+mn-ea"/>
                <a:cs typeface="+mn-cs"/>
              </a:defRPr>
            </a:lvl2pPr>
            <a:lvl3pPr marL="1146175" indent="-176213" algn="l" rtl="0" eaLnBrk="0" fontAlgn="base" hangingPunct="0">
              <a:spcBef>
                <a:spcPct val="30000"/>
              </a:spcBef>
              <a:spcAft>
                <a:spcPct val="0"/>
              </a:spcAft>
              <a:buClr>
                <a:schemeClr val="accent1"/>
              </a:buClr>
              <a:buSzPct val="100000"/>
              <a:buChar char="-"/>
              <a:defRPr kern="1200">
                <a:solidFill>
                  <a:schemeClr val="tx1"/>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020" indent="-287020"/>
            <a:r>
              <a:rPr lang="en-US" dirty="0">
                <a:ea typeface="+mn-lt"/>
                <a:cs typeface="+mn-lt"/>
              </a:rPr>
              <a:t>One VLIW instruction word encodes multiple operations which allows them to be initiated in a single clock cycle. </a:t>
            </a:r>
            <a:endParaRPr lang="vi-VN" sz="2400" dirty="0">
              <a:ea typeface="+mn-lt"/>
              <a:cs typeface="+mn-lt"/>
            </a:endParaRPr>
          </a:p>
          <a:p>
            <a:pPr marL="287020" indent="-287020"/>
            <a:r>
              <a:rPr lang="en-US" dirty="0">
                <a:ea typeface="+mn-lt"/>
                <a:cs typeface="+mn-lt"/>
              </a:rPr>
              <a:t>The operands and the operation to be performed by the various functional units are specified in the instruction itself. </a:t>
            </a:r>
          </a:p>
          <a:p>
            <a:pPr marL="287020" indent="-287020"/>
            <a:r>
              <a:rPr lang="en-US" dirty="0">
                <a:ea typeface="+mn-lt"/>
                <a:cs typeface="+mn-lt"/>
              </a:rPr>
              <a:t>One instruction encodes at least one operation for each execution unit of the device. </a:t>
            </a:r>
          </a:p>
          <a:p>
            <a:pPr marL="287020" indent="-287020"/>
            <a:r>
              <a:rPr lang="en-US" dirty="0">
                <a:ea typeface="+mn-lt"/>
                <a:cs typeface="+mn-lt"/>
              </a:rPr>
              <a:t>So length of the instruction increases with the number of execution units </a:t>
            </a:r>
          </a:p>
          <a:p>
            <a:pPr marL="287020" indent="-287020"/>
            <a:endParaRPr lang="en-US" dirty="0">
              <a:ea typeface="+mn-lt"/>
              <a:cs typeface="+mn-lt"/>
            </a:endParaRPr>
          </a:p>
          <a:p>
            <a:pPr marL="287020" indent="-287020"/>
            <a:endParaRPr lang="en-US" dirty="0">
              <a:ea typeface="+mn-lt"/>
              <a:cs typeface="+mn-lt"/>
            </a:endParaRPr>
          </a:p>
        </p:txBody>
      </p:sp>
    </p:spTree>
    <p:extLst>
      <p:ext uri="{BB962C8B-B14F-4D97-AF65-F5344CB8AC3E}">
        <p14:creationId xmlns:p14="http://schemas.microsoft.com/office/powerpoint/2010/main" val="18205506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Block Diagram </a:t>
            </a:r>
            <a:endParaRPr lang="vi-VN" dirty="0"/>
          </a:p>
        </p:txBody>
      </p:sp>
      <p:pic>
        <p:nvPicPr>
          <p:cNvPr id="4" name="Hình ảnh 4" descr="Ảnh có chứa vẽ&#10;&#10;Mô tả được tạo với mức tin cậy rất cao">
            <a:extLst>
              <a:ext uri="{FF2B5EF4-FFF2-40B4-BE49-F238E27FC236}">
                <a16:creationId xmlns:a16="http://schemas.microsoft.com/office/drawing/2014/main" id="{37326F3F-1B45-4BEE-AE2F-E29178CBEF01}"/>
              </a:ext>
            </a:extLst>
          </p:cNvPr>
          <p:cNvPicPr>
            <a:picLocks noChangeAspect="1"/>
          </p:cNvPicPr>
          <p:nvPr/>
        </p:nvPicPr>
        <p:blipFill>
          <a:blip r:embed="rId2" cstate="print"/>
          <a:stretch>
            <a:fillRect/>
          </a:stretch>
        </p:blipFill>
        <p:spPr>
          <a:xfrm>
            <a:off x="1912189" y="1185029"/>
            <a:ext cx="5902035" cy="4527022"/>
          </a:xfrm>
          <a:prstGeom prst="rect">
            <a:avLst/>
          </a:prstGeom>
        </p:spPr>
      </p:pic>
    </p:spTree>
    <p:extLst>
      <p:ext uri="{BB962C8B-B14F-4D97-AF65-F5344CB8AC3E}">
        <p14:creationId xmlns:p14="http://schemas.microsoft.com/office/powerpoint/2010/main" val="34603075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Diagram (Conceptual Instruction Execution) </a:t>
            </a:r>
            <a:endParaRPr lang="vi-VN" dirty="0"/>
          </a:p>
        </p:txBody>
      </p:sp>
      <p:pic>
        <p:nvPicPr>
          <p:cNvPr id="3" name="Hình ảnh 4">
            <a:extLst>
              <a:ext uri="{FF2B5EF4-FFF2-40B4-BE49-F238E27FC236}">
                <a16:creationId xmlns:a16="http://schemas.microsoft.com/office/drawing/2014/main" id="{1B8CC0A2-C2DF-4278-A4CB-BF4347000ED2}"/>
              </a:ext>
            </a:extLst>
          </p:cNvPr>
          <p:cNvPicPr>
            <a:picLocks noChangeAspect="1"/>
          </p:cNvPicPr>
          <p:nvPr/>
        </p:nvPicPr>
        <p:blipFill>
          <a:blip r:embed="rId2" cstate="print"/>
          <a:stretch>
            <a:fillRect/>
          </a:stretch>
        </p:blipFill>
        <p:spPr>
          <a:xfrm>
            <a:off x="1260764" y="1449780"/>
            <a:ext cx="7107381" cy="4452790"/>
          </a:xfrm>
          <a:prstGeom prst="rect">
            <a:avLst/>
          </a:prstGeom>
        </p:spPr>
      </p:pic>
    </p:spTree>
    <p:extLst>
      <p:ext uri="{BB962C8B-B14F-4D97-AF65-F5344CB8AC3E}">
        <p14:creationId xmlns:p14="http://schemas.microsoft.com/office/powerpoint/2010/main" val="23882237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Working </a:t>
            </a:r>
            <a:endParaRPr lang="vi-VN" dirty="0"/>
          </a:p>
        </p:txBody>
      </p:sp>
      <p:sp>
        <p:nvSpPr>
          <p:cNvPr id="5" name="Rectangle 3">
            <a:extLst>
              <a:ext uri="{FF2B5EF4-FFF2-40B4-BE49-F238E27FC236}">
                <a16:creationId xmlns:a16="http://schemas.microsoft.com/office/drawing/2014/main" id="{2E4B1CC9-A909-4A3B-8646-C58D28190ADB}"/>
              </a:ext>
            </a:extLst>
          </p:cNvPr>
          <p:cNvSpPr>
            <a:spLocks noGrp="1" noChangeArrowheads="1"/>
          </p:cNvSpPr>
          <p:nvPr/>
        </p:nvSpPr>
        <p:spPr bwMode="auto">
          <a:xfrm>
            <a:off x="1022387" y="1249193"/>
            <a:ext cx="9571566" cy="429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87338" indent="-287338" algn="l" rtl="0" eaLnBrk="0" fontAlgn="base" hangingPunct="0">
              <a:spcBef>
                <a:spcPct val="30000"/>
              </a:spcBef>
              <a:spcAft>
                <a:spcPct val="0"/>
              </a:spcAft>
              <a:buClr>
                <a:schemeClr val="accent1"/>
              </a:buClr>
              <a:buSzPct val="75000"/>
              <a:buFont typeface="Wingdings" panose="05000000000000000000" pitchFamily="2" charset="2"/>
              <a:buChar char="q"/>
              <a:defRPr sz="2400" kern="1200">
                <a:solidFill>
                  <a:schemeClr val="tx1"/>
                </a:solidFill>
                <a:latin typeface="+mn-lt"/>
                <a:ea typeface="+mn-ea"/>
                <a:cs typeface="+mn-cs"/>
              </a:defRPr>
            </a:lvl1pPr>
            <a:lvl2pPr marL="741363" indent="-246063" algn="l" rtl="0" eaLnBrk="0" fontAlgn="base" hangingPunct="0">
              <a:spcBef>
                <a:spcPct val="30000"/>
              </a:spcBef>
              <a:spcAft>
                <a:spcPct val="0"/>
              </a:spcAft>
              <a:buClr>
                <a:schemeClr val="accent1"/>
              </a:buClr>
              <a:buSzPct val="75000"/>
              <a:buFont typeface="Monotype Sorts" pitchFamily="2" charset="2"/>
              <a:buChar char="l"/>
              <a:defRPr sz="2000" kern="1200">
                <a:solidFill>
                  <a:schemeClr val="tx1"/>
                </a:solidFill>
                <a:latin typeface="+mn-lt"/>
                <a:ea typeface="+mn-ea"/>
                <a:cs typeface="+mn-cs"/>
              </a:defRPr>
            </a:lvl2pPr>
            <a:lvl3pPr marL="1146175" indent="-176213" algn="l" rtl="0" eaLnBrk="0" fontAlgn="base" hangingPunct="0">
              <a:spcBef>
                <a:spcPct val="30000"/>
              </a:spcBef>
              <a:spcAft>
                <a:spcPct val="0"/>
              </a:spcAft>
              <a:buClr>
                <a:schemeClr val="accent1"/>
              </a:buClr>
              <a:buSzPct val="100000"/>
              <a:buChar char="-"/>
              <a:defRPr kern="1200">
                <a:solidFill>
                  <a:schemeClr val="tx1"/>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020" indent="-287020"/>
            <a:r>
              <a:rPr lang="en-US" dirty="0">
                <a:ea typeface="+mn-lt"/>
                <a:cs typeface="+mn-lt"/>
              </a:rPr>
              <a:t>Long instruction words are fetched from the memory</a:t>
            </a:r>
          </a:p>
          <a:p>
            <a:pPr marL="287020" indent="-287020"/>
            <a:r>
              <a:rPr lang="en-US" dirty="0">
                <a:ea typeface="+mn-lt"/>
                <a:cs typeface="+mn-lt"/>
              </a:rPr>
              <a:t>A common multi-ported register file for fetching the operands and storing the results. </a:t>
            </a:r>
            <a:endParaRPr lang="en-US" dirty="0">
              <a:cs typeface="Calibri" panose="020F0502020204030204"/>
            </a:endParaRPr>
          </a:p>
          <a:p>
            <a:pPr marL="287020" indent="-287020"/>
            <a:r>
              <a:rPr lang="en-US" dirty="0">
                <a:ea typeface="+mn-lt"/>
                <a:cs typeface="+mn-lt"/>
              </a:rPr>
              <a:t>Parallel random access to the register file is possible through the read/write cross bar. </a:t>
            </a:r>
          </a:p>
          <a:p>
            <a:pPr marL="287020" indent="-287020"/>
            <a:r>
              <a:rPr lang="en-US" dirty="0">
                <a:ea typeface="+mn-lt"/>
                <a:cs typeface="+mn-lt"/>
              </a:rPr>
              <a:t>Execution in the functional units is carried out concurrently with the load/store operation of data between RAM and the register file. </a:t>
            </a:r>
          </a:p>
          <a:p>
            <a:pPr marL="287020" indent="-287020"/>
            <a:r>
              <a:rPr lang="en-US" dirty="0">
                <a:ea typeface="+mn-lt"/>
                <a:cs typeface="+mn-lt"/>
              </a:rPr>
              <a:t>One or multiple register files for FX and FP data. </a:t>
            </a:r>
          </a:p>
          <a:p>
            <a:pPr marL="287020" indent="-287020"/>
            <a:r>
              <a:rPr lang="en-US" dirty="0">
                <a:ea typeface="+mn-lt"/>
                <a:cs typeface="+mn-lt"/>
              </a:rPr>
              <a:t>Rely on compiler to find parallelism and schedule dependency free program code. </a:t>
            </a:r>
          </a:p>
        </p:txBody>
      </p:sp>
    </p:spTree>
    <p:extLst>
      <p:ext uri="{BB962C8B-B14F-4D97-AF65-F5344CB8AC3E}">
        <p14:creationId xmlns:p14="http://schemas.microsoft.com/office/powerpoint/2010/main" val="145123007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Advantages of VLIW </a:t>
            </a:r>
            <a:endParaRPr lang="vi-VN" dirty="0"/>
          </a:p>
        </p:txBody>
      </p:sp>
      <p:sp>
        <p:nvSpPr>
          <p:cNvPr id="5" name="Rectangle 3">
            <a:extLst>
              <a:ext uri="{FF2B5EF4-FFF2-40B4-BE49-F238E27FC236}">
                <a16:creationId xmlns:a16="http://schemas.microsoft.com/office/drawing/2014/main" id="{2E4B1CC9-A909-4A3B-8646-C58D28190ADB}"/>
              </a:ext>
            </a:extLst>
          </p:cNvPr>
          <p:cNvSpPr>
            <a:spLocks noGrp="1" noChangeArrowheads="1"/>
          </p:cNvSpPr>
          <p:nvPr/>
        </p:nvSpPr>
        <p:spPr bwMode="auto">
          <a:xfrm>
            <a:off x="962004" y="1413096"/>
            <a:ext cx="9458705" cy="4107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87338" indent="-287338" algn="l" rtl="0" eaLnBrk="0" fontAlgn="base" hangingPunct="0">
              <a:spcBef>
                <a:spcPct val="30000"/>
              </a:spcBef>
              <a:spcAft>
                <a:spcPct val="0"/>
              </a:spcAft>
              <a:buClr>
                <a:schemeClr val="accent1"/>
              </a:buClr>
              <a:buSzPct val="75000"/>
              <a:buFont typeface="Wingdings" panose="05000000000000000000" pitchFamily="2" charset="2"/>
              <a:buChar char="q"/>
              <a:defRPr sz="2400" kern="1200">
                <a:solidFill>
                  <a:schemeClr val="tx1"/>
                </a:solidFill>
                <a:latin typeface="+mn-lt"/>
                <a:ea typeface="+mn-ea"/>
                <a:cs typeface="+mn-cs"/>
              </a:defRPr>
            </a:lvl1pPr>
            <a:lvl2pPr marL="741363" indent="-246063" algn="l" rtl="0" eaLnBrk="0" fontAlgn="base" hangingPunct="0">
              <a:spcBef>
                <a:spcPct val="30000"/>
              </a:spcBef>
              <a:spcAft>
                <a:spcPct val="0"/>
              </a:spcAft>
              <a:buClr>
                <a:schemeClr val="accent1"/>
              </a:buClr>
              <a:buSzPct val="75000"/>
              <a:buFont typeface="Monotype Sorts" pitchFamily="2" charset="2"/>
              <a:buChar char="l"/>
              <a:defRPr sz="2000" kern="1200">
                <a:solidFill>
                  <a:schemeClr val="tx1"/>
                </a:solidFill>
                <a:latin typeface="+mn-lt"/>
                <a:ea typeface="+mn-ea"/>
                <a:cs typeface="+mn-cs"/>
              </a:defRPr>
            </a:lvl2pPr>
            <a:lvl3pPr marL="1146175" indent="-176213" algn="l" rtl="0" eaLnBrk="0" fontAlgn="base" hangingPunct="0">
              <a:spcBef>
                <a:spcPct val="30000"/>
              </a:spcBef>
              <a:spcAft>
                <a:spcPct val="0"/>
              </a:spcAft>
              <a:buClr>
                <a:schemeClr val="accent1"/>
              </a:buClr>
              <a:buSzPct val="100000"/>
              <a:buChar char="-"/>
              <a:defRPr kern="1200">
                <a:solidFill>
                  <a:schemeClr val="tx1"/>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020" indent="-287020"/>
            <a:r>
              <a:rPr lang="en-US" dirty="0">
                <a:ea typeface="+mn-lt"/>
                <a:cs typeface="+mn-lt"/>
              </a:rPr>
              <a:t>Dependencies are determined by compiler and used to schedule according to function unit latencies . </a:t>
            </a:r>
            <a:endParaRPr lang="vi-VN" dirty="0">
              <a:ea typeface="+mn-lt"/>
              <a:cs typeface="+mn-lt"/>
            </a:endParaRPr>
          </a:p>
          <a:p>
            <a:pPr marL="287020" indent="-287020"/>
            <a:r>
              <a:rPr lang="en-US" dirty="0">
                <a:ea typeface="+mn-lt"/>
                <a:cs typeface="+mn-lt"/>
              </a:rPr>
              <a:t>Function units are assigned by compiler and correspond to the position within the instruction packet. </a:t>
            </a:r>
          </a:p>
          <a:p>
            <a:pPr marL="287020" indent="-287020"/>
            <a:r>
              <a:rPr lang="en-US" dirty="0">
                <a:ea typeface="+mn-lt"/>
                <a:cs typeface="+mn-lt"/>
              </a:rPr>
              <a:t>Reduces hardware complexity. </a:t>
            </a:r>
          </a:p>
          <a:p>
            <a:pPr marL="741045" lvl="1" indent="-245745"/>
            <a:r>
              <a:rPr lang="en-US" dirty="0">
                <a:ea typeface="+mn-lt"/>
                <a:cs typeface="+mn-lt"/>
              </a:rPr>
              <a:t>Tasks such as decoding, data dependency detection, instruction issues etc. becoming simple </a:t>
            </a:r>
          </a:p>
          <a:p>
            <a:pPr marL="741045" lvl="1" indent="-245745"/>
            <a:r>
              <a:rPr lang="en-US" dirty="0">
                <a:ea typeface="+mn-lt"/>
                <a:cs typeface="+mn-lt"/>
              </a:rPr>
              <a:t>Ensures potentially higher Clock Rate. </a:t>
            </a:r>
          </a:p>
          <a:p>
            <a:pPr marL="741045" lvl="1" indent="-245745"/>
            <a:r>
              <a:rPr lang="en-US" dirty="0">
                <a:ea typeface="+mn-lt"/>
                <a:cs typeface="+mn-lt"/>
              </a:rPr>
              <a:t>Ensures Low power consumption </a:t>
            </a:r>
          </a:p>
          <a:p>
            <a:pPr marL="287020" indent="-287020"/>
            <a:endParaRPr lang="en-US" dirty="0">
              <a:ea typeface="+mn-lt"/>
              <a:cs typeface="+mn-lt"/>
            </a:endParaRPr>
          </a:p>
        </p:txBody>
      </p:sp>
    </p:spTree>
    <p:extLst>
      <p:ext uri="{BB962C8B-B14F-4D97-AF65-F5344CB8AC3E}">
        <p14:creationId xmlns:p14="http://schemas.microsoft.com/office/powerpoint/2010/main" val="16691734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Disadvantages of VLIW </a:t>
            </a:r>
            <a:endParaRPr lang="vi-VN" dirty="0">
              <a:ea typeface="+mj-lt"/>
              <a:cs typeface="+mj-lt"/>
            </a:endParaRPr>
          </a:p>
        </p:txBody>
      </p:sp>
      <p:sp>
        <p:nvSpPr>
          <p:cNvPr id="5" name="Rectangle 3">
            <a:extLst>
              <a:ext uri="{FF2B5EF4-FFF2-40B4-BE49-F238E27FC236}">
                <a16:creationId xmlns:a16="http://schemas.microsoft.com/office/drawing/2014/main" id="{2E4B1CC9-A909-4A3B-8646-C58D28190ADB}"/>
              </a:ext>
            </a:extLst>
          </p:cNvPr>
          <p:cNvSpPr>
            <a:spLocks noGrp="1" noChangeArrowheads="1"/>
          </p:cNvSpPr>
          <p:nvPr/>
        </p:nvSpPr>
        <p:spPr bwMode="auto">
          <a:xfrm>
            <a:off x="1074148" y="1206060"/>
            <a:ext cx="9571566" cy="429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500" tIns="25400" rIns="63500" bIns="25400" numCol="1" anchor="t" anchorCtr="0" compatLnSpc="1">
            <a:prstTxWarp prst="textNoShape">
              <a:avLst/>
            </a:prstTxWarp>
            <a:spAutoFit/>
          </a:bodyPr>
          <a:lstStyle>
            <a:lvl1pPr marL="287338" indent="-287338" algn="l" rtl="0" eaLnBrk="0" fontAlgn="base" hangingPunct="0">
              <a:spcBef>
                <a:spcPct val="30000"/>
              </a:spcBef>
              <a:spcAft>
                <a:spcPct val="0"/>
              </a:spcAft>
              <a:buClr>
                <a:schemeClr val="accent1"/>
              </a:buClr>
              <a:buSzPct val="75000"/>
              <a:buFont typeface="Wingdings" panose="05000000000000000000" pitchFamily="2" charset="2"/>
              <a:buChar char="q"/>
              <a:defRPr sz="2400" kern="1200">
                <a:solidFill>
                  <a:schemeClr val="tx1"/>
                </a:solidFill>
                <a:latin typeface="+mn-lt"/>
                <a:ea typeface="+mn-ea"/>
                <a:cs typeface="+mn-cs"/>
              </a:defRPr>
            </a:lvl1pPr>
            <a:lvl2pPr marL="741363" indent="-246063" algn="l" rtl="0" eaLnBrk="0" fontAlgn="base" hangingPunct="0">
              <a:spcBef>
                <a:spcPct val="30000"/>
              </a:spcBef>
              <a:spcAft>
                <a:spcPct val="0"/>
              </a:spcAft>
              <a:buClr>
                <a:schemeClr val="accent1"/>
              </a:buClr>
              <a:buSzPct val="75000"/>
              <a:buFont typeface="Monotype Sorts" pitchFamily="2" charset="2"/>
              <a:buChar char="l"/>
              <a:defRPr sz="2000" kern="1200">
                <a:solidFill>
                  <a:schemeClr val="tx1"/>
                </a:solidFill>
                <a:latin typeface="+mn-lt"/>
                <a:ea typeface="+mn-ea"/>
                <a:cs typeface="+mn-cs"/>
              </a:defRPr>
            </a:lvl2pPr>
            <a:lvl3pPr marL="1146175" indent="-176213" algn="l" rtl="0" eaLnBrk="0" fontAlgn="base" hangingPunct="0">
              <a:spcBef>
                <a:spcPct val="30000"/>
              </a:spcBef>
              <a:spcAft>
                <a:spcPct val="0"/>
              </a:spcAft>
              <a:buClr>
                <a:schemeClr val="accent1"/>
              </a:buClr>
              <a:buSzPct val="100000"/>
              <a:buChar char="-"/>
              <a:defRPr kern="1200">
                <a:solidFill>
                  <a:schemeClr val="tx1"/>
                </a:solidFill>
                <a:latin typeface="+mn-lt"/>
                <a:ea typeface="+mn-ea"/>
                <a:cs typeface="+mn-cs"/>
              </a:defRPr>
            </a:lvl3pPr>
            <a:lvl4pPr marL="17145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4pPr>
            <a:lvl5pPr marL="2171700" indent="-342900" algn="l" rtl="0" eaLnBrk="0" fontAlgn="base" hangingPunct="0">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020" indent="-287020"/>
            <a:r>
              <a:rPr lang="en-US" dirty="0">
                <a:ea typeface="+mn-lt"/>
                <a:cs typeface="+mn-lt"/>
              </a:rPr>
              <a:t>Higher complexity of the compiler </a:t>
            </a:r>
            <a:endParaRPr lang="vi-VN" dirty="0">
              <a:ea typeface="+mn-lt"/>
              <a:cs typeface="+mn-lt"/>
            </a:endParaRPr>
          </a:p>
          <a:p>
            <a:pPr marL="287020" indent="-287020"/>
            <a:r>
              <a:rPr lang="en-US" dirty="0">
                <a:ea typeface="+mn-lt"/>
                <a:cs typeface="+mn-lt"/>
              </a:rPr>
              <a:t>Compatibility across implementations : Compiler optimization needs to consider technology dependent parameters such as latencies and load-use time of cache. </a:t>
            </a:r>
            <a:endParaRPr lang="en-US" dirty="0">
              <a:cs typeface="Calibri"/>
            </a:endParaRPr>
          </a:p>
          <a:p>
            <a:pPr marL="287020" indent="-287020"/>
            <a:r>
              <a:rPr lang="en-US" dirty="0">
                <a:ea typeface="+mn-lt"/>
                <a:cs typeface="+mn-lt"/>
              </a:rPr>
              <a:t>Unscheduled events (e.g. cache miss) stall entire processor .</a:t>
            </a:r>
            <a:br>
              <a:rPr lang="en-US" dirty="0">
                <a:ea typeface="+mn-lt"/>
                <a:cs typeface="+mn-lt"/>
              </a:rPr>
            </a:br>
            <a:r>
              <a:rPr lang="en-US" dirty="0">
                <a:ea typeface="+mn-lt"/>
                <a:cs typeface="+mn-lt"/>
              </a:rPr>
              <a:t> </a:t>
            </a:r>
            <a:endParaRPr lang="en-US" dirty="0">
              <a:cs typeface="Calibri"/>
            </a:endParaRPr>
          </a:p>
          <a:p>
            <a:pPr marL="287020" indent="-287020"/>
            <a:r>
              <a:rPr lang="en-US" dirty="0">
                <a:ea typeface="+mn-lt"/>
                <a:cs typeface="+mn-lt"/>
              </a:rPr>
              <a:t>Code density: In case of un-filled opcodes in a VLIW, memory space and instruction bandwidth are wasted i.e. low slot utilization. </a:t>
            </a:r>
            <a:endParaRPr lang="en-US" dirty="0">
              <a:cs typeface="Calibri"/>
            </a:endParaRPr>
          </a:p>
          <a:p>
            <a:pPr marL="287020" indent="-287020"/>
            <a:r>
              <a:rPr lang="en-US" dirty="0">
                <a:ea typeface="+mn-lt"/>
                <a:cs typeface="+mn-lt"/>
              </a:rPr>
              <a:t>Code expansion: Causes high power consumption </a:t>
            </a:r>
            <a:endParaRPr lang="en-US" dirty="0">
              <a:cs typeface="Calibri"/>
            </a:endParaRPr>
          </a:p>
          <a:p>
            <a:pPr marL="287020" indent="-287020"/>
            <a:endParaRPr lang="en-US" dirty="0">
              <a:ea typeface="+mn-lt"/>
              <a:cs typeface="+mn-lt"/>
            </a:endParaRPr>
          </a:p>
        </p:txBody>
      </p:sp>
    </p:spTree>
    <p:extLst>
      <p:ext uri="{BB962C8B-B14F-4D97-AF65-F5344CB8AC3E}">
        <p14:creationId xmlns:p14="http://schemas.microsoft.com/office/powerpoint/2010/main" val="34345185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B9E9-782F-5643-B5C0-F2CBED6FD942}"/>
              </a:ext>
            </a:extLst>
          </p:cNvPr>
          <p:cNvSpPr>
            <a:spLocks noGrp="1"/>
          </p:cNvSpPr>
          <p:nvPr>
            <p:ph type="title"/>
          </p:nvPr>
        </p:nvSpPr>
        <p:spPr/>
        <p:txBody>
          <a:bodyPr>
            <a:normAutofit/>
          </a:bodyPr>
          <a:lstStyle/>
          <a:p>
            <a:r>
              <a:rPr lang="en-US" sz="5400" dirty="0"/>
              <a:t>Reading Assignment 3</a:t>
            </a:r>
            <a:endParaRPr lang="en-US" sz="5000" dirty="0"/>
          </a:p>
        </p:txBody>
      </p:sp>
      <p:sp>
        <p:nvSpPr>
          <p:cNvPr id="3" name="Text Placeholder 2">
            <a:extLst>
              <a:ext uri="{FF2B5EF4-FFF2-40B4-BE49-F238E27FC236}">
                <a16:creationId xmlns:a16="http://schemas.microsoft.com/office/drawing/2014/main" id="{AF5722E5-1D17-A744-82D1-1189B3E6EDF1}"/>
              </a:ext>
            </a:extLst>
          </p:cNvPr>
          <p:cNvSpPr>
            <a:spLocks noGrp="1"/>
          </p:cNvSpPr>
          <p:nvPr>
            <p:ph type="body" idx="1"/>
          </p:nvPr>
        </p:nvSpPr>
        <p:spPr/>
        <p:txBody>
          <a:bodyPr>
            <a:normAutofit/>
          </a:bodyPr>
          <a:lstStyle/>
          <a:p>
            <a:pPr>
              <a:buFont typeface="Arial" charset="0"/>
              <a:buChar char="•"/>
            </a:pPr>
            <a:endParaRPr lang="en-US" dirty="0"/>
          </a:p>
        </p:txBody>
      </p:sp>
      <p:sp>
        <p:nvSpPr>
          <p:cNvPr id="5" name="TextBox 4">
            <a:extLst>
              <a:ext uri="{FF2B5EF4-FFF2-40B4-BE49-F238E27FC236}">
                <a16:creationId xmlns:a16="http://schemas.microsoft.com/office/drawing/2014/main" id="{09816F77-4F5C-3849-9823-434B3237CA50}"/>
              </a:ext>
            </a:extLst>
          </p:cNvPr>
          <p:cNvSpPr txBox="1"/>
          <p:nvPr/>
        </p:nvSpPr>
        <p:spPr>
          <a:xfrm>
            <a:off x="1321496" y="2696847"/>
            <a:ext cx="309700" cy="369332"/>
          </a:xfrm>
          <a:prstGeom prst="rect">
            <a:avLst/>
          </a:prstGeom>
          <a:noFill/>
        </p:spPr>
        <p:txBody>
          <a:bodyPr wrap="none" rtlCol="0">
            <a:spAutoFit/>
          </a:bodyPr>
          <a:lstStyle/>
          <a:p>
            <a:r>
              <a:rPr lang="en-US" dirty="0">
                <a:solidFill>
                  <a:schemeClr val="bg1"/>
                </a:solidFill>
              </a:rPr>
              <a:t>2</a:t>
            </a:r>
          </a:p>
        </p:txBody>
      </p:sp>
    </p:spTree>
    <p:extLst>
      <p:ext uri="{BB962C8B-B14F-4D97-AF65-F5344CB8AC3E}">
        <p14:creationId xmlns:p14="http://schemas.microsoft.com/office/powerpoint/2010/main" val="26917179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dirty="0"/>
              <a:t>Cache Coherence</a:t>
            </a:r>
            <a:endParaRPr lang="en-US" sz="6000" dirty="0">
              <a:cs typeface="Calibri Light" panose="020F0302020204030204"/>
            </a:endParaRPr>
          </a:p>
        </p:txBody>
      </p:sp>
      <p:sp>
        <p:nvSpPr>
          <p:cNvPr id="3" name="Subtitle 2"/>
          <p:cNvSpPr>
            <a:spLocks noGrp="1"/>
          </p:cNvSpPr>
          <p:nvPr>
            <p:ph type="subTitle" idx="1"/>
          </p:nvPr>
        </p:nvSpPr>
        <p:spPr>
          <a:xfrm>
            <a:off x="4833852" y="4427911"/>
            <a:ext cx="6807163" cy="1406236"/>
          </a:xfrm>
        </p:spPr>
        <p:txBody>
          <a:bodyPr vert="horz" lIns="91440" tIns="45720" rIns="91440" bIns="45720" rtlCol="0" anchor="t">
            <a:normAutofit fontScale="70000" lnSpcReduction="20000"/>
          </a:bodyPr>
          <a:lstStyle/>
          <a:p>
            <a:r>
              <a:rPr lang="en-US" b="1" dirty="0" err="1">
                <a:ea typeface="+mj-lt"/>
                <a:cs typeface="+mj-lt"/>
              </a:rPr>
              <a:t>Nhóm</a:t>
            </a:r>
            <a:r>
              <a:rPr lang="en-US" b="1" dirty="0">
                <a:ea typeface="+mj-lt"/>
                <a:cs typeface="+mj-lt"/>
              </a:rPr>
              <a:t> 1 </a:t>
            </a:r>
          </a:p>
          <a:p>
            <a:r>
              <a:rPr lang="en-US" b="1" dirty="0">
                <a:ea typeface="+mj-lt"/>
                <a:cs typeface="+mj-lt"/>
              </a:rPr>
              <a:t>1870583 Chu </a:t>
            </a:r>
            <a:r>
              <a:rPr lang="en-US" b="1" dirty="0" err="1">
                <a:ea typeface="+mj-lt"/>
                <a:cs typeface="+mj-lt"/>
              </a:rPr>
              <a:t>XuânTình</a:t>
            </a:r>
            <a:endParaRPr lang="en-US" b="1" dirty="0">
              <a:cs typeface="Calibri Light"/>
            </a:endParaRPr>
          </a:p>
          <a:p>
            <a:r>
              <a:rPr lang="en-US" b="1" dirty="0">
                <a:ea typeface="+mj-lt"/>
                <a:cs typeface="+mj-lt"/>
              </a:rPr>
              <a:t>1870584 </a:t>
            </a:r>
            <a:r>
              <a:rPr lang="en-US" b="1" dirty="0" err="1">
                <a:ea typeface="+mj-lt"/>
                <a:cs typeface="+mj-lt"/>
              </a:rPr>
              <a:t>Trần</a:t>
            </a:r>
            <a:r>
              <a:rPr lang="en-US" b="1" dirty="0">
                <a:ea typeface="+mj-lt"/>
                <a:cs typeface="+mj-lt"/>
              </a:rPr>
              <a:t> </a:t>
            </a:r>
            <a:r>
              <a:rPr lang="en-US" b="1" dirty="0" err="1">
                <a:ea typeface="+mj-lt"/>
                <a:cs typeface="+mj-lt"/>
              </a:rPr>
              <a:t>ThànhĐạt</a:t>
            </a:r>
            <a:endParaRPr lang="en-US" b="1" dirty="0">
              <a:cs typeface="Calibri Light"/>
            </a:endParaRPr>
          </a:p>
          <a:p>
            <a:r>
              <a:rPr lang="en-US" b="1" dirty="0">
                <a:ea typeface="+mj-lt"/>
                <a:cs typeface="+mj-lt"/>
              </a:rPr>
              <a:t>1870387 </a:t>
            </a:r>
            <a:r>
              <a:rPr lang="en-US" b="1" dirty="0" err="1">
                <a:ea typeface="+mj-lt"/>
                <a:cs typeface="+mj-lt"/>
              </a:rPr>
              <a:t>Lê</a:t>
            </a:r>
            <a:r>
              <a:rPr lang="en-US" b="1" dirty="0">
                <a:ea typeface="+mj-lt"/>
                <a:cs typeface="+mj-lt"/>
              </a:rPr>
              <a:t> </a:t>
            </a:r>
            <a:r>
              <a:rPr lang="en-US" b="1" dirty="0" err="1">
                <a:ea typeface="+mj-lt"/>
                <a:cs typeface="+mj-lt"/>
              </a:rPr>
              <a:t>vănDuẫn</a:t>
            </a:r>
            <a:endParaRPr lang="en-US" b="1" dirty="0">
              <a:cs typeface="Calibri Light" panose="020F0302020204030204"/>
            </a:endParaRPr>
          </a:p>
        </p:txBody>
      </p:sp>
      <p:sp>
        <p:nvSpPr>
          <p:cNvPr id="5" name="Subtitle 2">
            <a:extLst>
              <a:ext uri="{FF2B5EF4-FFF2-40B4-BE49-F238E27FC236}">
                <a16:creationId xmlns:a16="http://schemas.microsoft.com/office/drawing/2014/main" id="{8D8428CC-BC58-4C39-B9C2-AA1CCB25CE2E}"/>
              </a:ext>
            </a:extLst>
          </p:cNvPr>
          <p:cNvSpPr txBox="1">
            <a:spLocks/>
          </p:cNvSpPr>
          <p:nvPr/>
        </p:nvSpPr>
        <p:spPr>
          <a:xfrm>
            <a:off x="8027324" y="4427911"/>
            <a:ext cx="4800600" cy="1406236"/>
          </a:xfrm>
          <a:prstGeom prst="rect">
            <a:avLst/>
          </a:prstGeom>
        </p:spPr>
        <p:txBody>
          <a:bodyPr vert="horz" lIns="91440" tIns="45720" rIns="91440" bIns="45720" rtlCol="0" anchor="t">
            <a:normAutofit fontScale="70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endParaRPr lang="en-US" b="1" dirty="0">
              <a:ea typeface="+mj-lt"/>
              <a:cs typeface="+mj-lt"/>
            </a:endParaRPr>
          </a:p>
          <a:p>
            <a:r>
              <a:rPr lang="en-US" b="1" dirty="0">
                <a:ea typeface="+mj-lt"/>
                <a:cs typeface="+mj-lt"/>
              </a:rPr>
              <a:t>1970017 PHAN VĂN HƯNG</a:t>
            </a:r>
          </a:p>
          <a:p>
            <a:r>
              <a:rPr lang="en-US" b="1" dirty="0">
                <a:ea typeface="+mj-lt"/>
                <a:cs typeface="+mj-lt"/>
              </a:rPr>
              <a:t>1670967 NGUYỄN NGỌC THÀNH</a:t>
            </a:r>
          </a:p>
          <a:p>
            <a:r>
              <a:rPr lang="en-US" b="1" dirty="0">
                <a:ea typeface="+mj-lt"/>
                <a:cs typeface="+mj-lt"/>
              </a:rPr>
              <a:t>1970133 TRẦN QUỐC TRÍ</a:t>
            </a:r>
          </a:p>
          <a:p>
            <a:endParaRPr lang="en-US" b="1" dirty="0">
              <a:cs typeface="Calibri Light" panose="020F0302020204030204"/>
            </a:endParaRPr>
          </a:p>
        </p:txBody>
      </p:sp>
    </p:spTree>
    <p:extLst>
      <p:ext uri="{BB962C8B-B14F-4D97-AF65-F5344CB8AC3E}">
        <p14:creationId xmlns:p14="http://schemas.microsoft.com/office/powerpoint/2010/main" val="1098572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normAutofit fontScale="90000"/>
          </a:bodyPr>
          <a:lstStyle/>
          <a:p>
            <a:r>
              <a:rPr lang="en-US" dirty="0">
                <a:ea typeface="ＭＳ Ｐゴシック" pitchFamily="34" charset="-128"/>
              </a:rPr>
              <a:t>Shared Memory Model</a:t>
            </a:r>
          </a:p>
        </p:txBody>
      </p:sp>
      <p:sp>
        <p:nvSpPr>
          <p:cNvPr id="3" name="Content Placeholder 2"/>
          <p:cNvSpPr>
            <a:spLocks noGrp="1"/>
          </p:cNvSpPr>
          <p:nvPr>
            <p:ph idx="1"/>
          </p:nvPr>
        </p:nvSpPr>
        <p:spPr>
          <a:xfrm>
            <a:off x="992038" y="996950"/>
            <a:ext cx="8764437" cy="5194300"/>
          </a:xfrm>
        </p:spPr>
        <p:txBody>
          <a:bodyPr/>
          <a:lstStyle/>
          <a:p>
            <a:r>
              <a:rPr lang="en-US" sz="2000" dirty="0">
                <a:ea typeface="ＭＳ Ｐゴシック" pitchFamily="34" charset="-128"/>
              </a:rPr>
              <a:t>Many parallel programs communicate through </a:t>
            </a:r>
            <a:r>
              <a:rPr lang="en-US" sz="2000" i="1" dirty="0">
                <a:ea typeface="ＭＳ Ｐゴシック" pitchFamily="34" charset="-128"/>
              </a:rPr>
              <a:t>shared memory</a:t>
            </a:r>
            <a:endParaRPr lang="en-US" sz="2000" dirty="0">
              <a:ea typeface="ＭＳ Ｐゴシック" pitchFamily="34" charset="-128"/>
            </a:endParaRPr>
          </a:p>
          <a:p>
            <a:r>
              <a:rPr lang="en-US" sz="2000" dirty="0">
                <a:ea typeface="ＭＳ Ｐゴシック" pitchFamily="34" charset="-128"/>
              </a:rPr>
              <a:t>Proc 0 writes to an address, followed by Proc 1 reading</a:t>
            </a:r>
          </a:p>
          <a:p>
            <a:pPr lvl="1"/>
            <a:r>
              <a:rPr lang="en-US" sz="2000" dirty="0">
                <a:ea typeface="ＭＳ Ｐゴシック" pitchFamily="34" charset="-128"/>
              </a:rPr>
              <a:t>This implies communication between the two</a:t>
            </a:r>
          </a:p>
          <a:p>
            <a:pPr lvl="1"/>
            <a:endParaRPr lang="en-US" sz="2000" dirty="0">
              <a:ea typeface="ＭＳ Ｐゴシック" pitchFamily="34" charset="-128"/>
            </a:endParaRPr>
          </a:p>
          <a:p>
            <a:pPr lvl="1"/>
            <a:endParaRPr lang="en-US" sz="2000" dirty="0">
              <a:ea typeface="ＭＳ Ｐゴシック" pitchFamily="34" charset="-128"/>
            </a:endParaRPr>
          </a:p>
          <a:p>
            <a:pPr lvl="1"/>
            <a:endParaRPr lang="en-US" sz="2000" dirty="0">
              <a:ea typeface="ＭＳ Ｐゴシック" pitchFamily="34" charset="-128"/>
            </a:endParaRPr>
          </a:p>
          <a:p>
            <a:pPr lvl="1"/>
            <a:endParaRPr lang="en-US" sz="2000" dirty="0">
              <a:ea typeface="ＭＳ Ｐゴシック" pitchFamily="34" charset="-128"/>
            </a:endParaRPr>
          </a:p>
          <a:p>
            <a:pPr lvl="1"/>
            <a:endParaRPr lang="en-US" sz="2000" dirty="0">
              <a:ea typeface="ＭＳ Ｐゴシック" pitchFamily="34" charset="-128"/>
            </a:endParaRPr>
          </a:p>
          <a:p>
            <a:pPr lvl="1"/>
            <a:endParaRPr lang="en-US" sz="2000" dirty="0">
              <a:ea typeface="ＭＳ Ｐゴシック" pitchFamily="34" charset="-128"/>
            </a:endParaRPr>
          </a:p>
          <a:p>
            <a:pPr lvl="1"/>
            <a:endParaRPr lang="en-US" sz="2000" dirty="0">
              <a:ea typeface="ＭＳ Ｐゴシック" pitchFamily="34" charset="-128"/>
            </a:endParaRPr>
          </a:p>
          <a:p>
            <a:r>
              <a:rPr lang="en-US" sz="2000" dirty="0">
                <a:ea typeface="ＭＳ Ｐゴシック" pitchFamily="34" charset="-128"/>
              </a:rPr>
              <a:t>Each read should receive the value last written by anyone</a:t>
            </a:r>
          </a:p>
          <a:p>
            <a:pPr lvl="1"/>
            <a:r>
              <a:rPr lang="en-US" sz="2000" dirty="0">
                <a:ea typeface="ＭＳ Ｐゴシック" pitchFamily="34" charset="-128"/>
              </a:rPr>
              <a:t>This requires synchronization (what does last written mean?)</a:t>
            </a:r>
          </a:p>
          <a:p>
            <a:r>
              <a:rPr lang="en-US" sz="2000" dirty="0">
                <a:ea typeface="ＭＳ Ｐゴシック" pitchFamily="34" charset="-128"/>
              </a:rPr>
              <a:t>What if </a:t>
            </a:r>
            <a:r>
              <a:rPr lang="en-US" sz="2000" dirty="0" err="1">
                <a:ea typeface="ＭＳ Ｐゴシック" pitchFamily="34" charset="-128"/>
              </a:rPr>
              <a:t>Mem</a:t>
            </a:r>
            <a:r>
              <a:rPr lang="en-US" sz="2000" dirty="0">
                <a:ea typeface="ＭＳ Ｐゴシック" pitchFamily="34" charset="-128"/>
              </a:rPr>
              <a:t>[A] is cached (at either end)?</a:t>
            </a:r>
          </a:p>
        </p:txBody>
      </p:sp>
      <p:sp>
        <p:nvSpPr>
          <p:cNvPr id="48132" name="Slide Number Placeholder 3"/>
          <p:cNvSpPr>
            <a:spLocks noGrp="1"/>
          </p:cNvSpPr>
          <p:nvPr>
            <p:ph type="sldNum" sz="quarter" idx="11"/>
          </p:nvPr>
        </p:nvSpPr>
        <p:spPr>
          <a:noFill/>
        </p:spPr>
        <p:txBody>
          <a:bodyPr/>
          <a:lstStyle/>
          <a:p>
            <a:fld id="{C75A35F2-B99A-48F7-A93E-24B40397EA44}" type="slidenum">
              <a:rPr lang="en-US"/>
              <a:pPr/>
              <a:t>148</a:t>
            </a:fld>
            <a:endParaRPr lang="en-US"/>
          </a:p>
        </p:txBody>
      </p:sp>
      <p:sp>
        <p:nvSpPr>
          <p:cNvPr id="5" name="TextBox 4"/>
          <p:cNvSpPr txBox="1">
            <a:spLocks noChangeArrowheads="1"/>
          </p:cNvSpPr>
          <p:nvPr/>
        </p:nvSpPr>
        <p:spPr bwMode="auto">
          <a:xfrm>
            <a:off x="1479551" y="2919413"/>
            <a:ext cx="1370888" cy="646331"/>
          </a:xfrm>
          <a:prstGeom prst="rect">
            <a:avLst/>
          </a:prstGeom>
          <a:noFill/>
          <a:ln w="9525">
            <a:noFill/>
            <a:miter lim="800000"/>
            <a:headEnd/>
            <a:tailEnd/>
          </a:ln>
        </p:spPr>
        <p:txBody>
          <a:bodyPr wrap="none">
            <a:spAutoFit/>
          </a:bodyPr>
          <a:lstStyle/>
          <a:p>
            <a:r>
              <a:rPr lang="en-US" b="1" u="sng">
                <a:solidFill>
                  <a:srgbClr val="000000"/>
                </a:solidFill>
                <a:latin typeface="Tahoma" pitchFamily="34" charset="0"/>
              </a:rPr>
              <a:t>Proc 0</a:t>
            </a:r>
          </a:p>
          <a:p>
            <a:r>
              <a:rPr lang="en-US">
                <a:solidFill>
                  <a:srgbClr val="000000"/>
                </a:solidFill>
                <a:latin typeface="Courier" charset="0"/>
              </a:rPr>
              <a:t>Mem[A] = 1</a:t>
            </a:r>
          </a:p>
        </p:txBody>
      </p:sp>
      <p:sp>
        <p:nvSpPr>
          <p:cNvPr id="6" name="TextBox 5"/>
          <p:cNvSpPr txBox="1">
            <a:spLocks noChangeArrowheads="1"/>
          </p:cNvSpPr>
          <p:nvPr/>
        </p:nvSpPr>
        <p:spPr bwMode="auto">
          <a:xfrm>
            <a:off x="6007100" y="2919413"/>
            <a:ext cx="1518364" cy="1200329"/>
          </a:xfrm>
          <a:prstGeom prst="rect">
            <a:avLst/>
          </a:prstGeom>
          <a:noFill/>
          <a:ln w="9525">
            <a:noFill/>
            <a:miter lim="800000"/>
            <a:headEnd/>
            <a:tailEnd/>
          </a:ln>
        </p:spPr>
        <p:txBody>
          <a:bodyPr wrap="none">
            <a:spAutoFit/>
          </a:bodyPr>
          <a:lstStyle/>
          <a:p>
            <a:r>
              <a:rPr lang="en-US" b="1" u="sng">
                <a:solidFill>
                  <a:srgbClr val="000000"/>
                </a:solidFill>
                <a:latin typeface="Tahoma" pitchFamily="34" charset="0"/>
              </a:rPr>
              <a:t>Proc 1</a:t>
            </a:r>
          </a:p>
          <a:p>
            <a:r>
              <a:rPr lang="en-US">
                <a:solidFill>
                  <a:srgbClr val="000000"/>
                </a:solidFill>
                <a:latin typeface="Courier" charset="0"/>
              </a:rPr>
              <a:t>…</a:t>
            </a:r>
          </a:p>
          <a:p>
            <a:endParaRPr lang="en-US" i="1" u="sng">
              <a:solidFill>
                <a:srgbClr val="000000"/>
              </a:solidFill>
              <a:latin typeface="Courier" charset="0"/>
            </a:endParaRPr>
          </a:p>
          <a:p>
            <a:r>
              <a:rPr lang="en-US">
                <a:solidFill>
                  <a:srgbClr val="000000"/>
                </a:solidFill>
                <a:latin typeface="Courier" charset="0"/>
              </a:rPr>
              <a:t>Print Mem[A]</a:t>
            </a:r>
          </a:p>
        </p:txBody>
      </p:sp>
      <p:cxnSp>
        <p:nvCxnSpPr>
          <p:cNvPr id="8" name="Straight Connector 7"/>
          <p:cNvCxnSpPr>
            <a:cxnSpLocks noChangeShapeType="1"/>
          </p:cNvCxnSpPr>
          <p:nvPr/>
        </p:nvCxnSpPr>
        <p:spPr bwMode="auto">
          <a:xfrm>
            <a:off x="1610784" y="3768726"/>
            <a:ext cx="6722533" cy="15875"/>
          </a:xfrm>
          <a:prstGeom prst="line">
            <a:avLst/>
          </a:prstGeom>
          <a:noFill/>
          <a:ln w="9525">
            <a:solidFill>
              <a:schemeClr val="tx1"/>
            </a:solidFill>
            <a:prstDash val="dash"/>
            <a:round/>
            <a:headEnd/>
            <a:tailEnd/>
          </a:ln>
        </p:spPr>
      </p:cxnSp>
      <p:cxnSp>
        <p:nvCxnSpPr>
          <p:cNvPr id="10" name="Straight Connector 9"/>
          <p:cNvCxnSpPr>
            <a:cxnSpLocks noChangeShapeType="1"/>
          </p:cNvCxnSpPr>
          <p:nvPr/>
        </p:nvCxnSpPr>
        <p:spPr bwMode="auto">
          <a:xfrm>
            <a:off x="3589868" y="3370264"/>
            <a:ext cx="2417233" cy="574675"/>
          </a:xfrm>
          <a:prstGeom prst="line">
            <a:avLst/>
          </a:prstGeom>
          <a:noFill/>
          <a:ln w="9525">
            <a:solidFill>
              <a:schemeClr val="tx1"/>
            </a:solidFill>
            <a:round/>
            <a:headEnd/>
            <a:tailEnd type="triangle" w="med" len="med"/>
          </a:ln>
        </p:spPr>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normAutofit fontScale="90000"/>
          </a:bodyPr>
          <a:lstStyle/>
          <a:p>
            <a:r>
              <a:rPr lang="en-US" dirty="0">
                <a:ea typeface="ＭＳ Ｐゴシック" pitchFamily="34" charset="-128"/>
              </a:rPr>
              <a:t>Cache Coherence </a:t>
            </a:r>
          </a:p>
        </p:txBody>
      </p:sp>
      <p:sp>
        <p:nvSpPr>
          <p:cNvPr id="49155" name="Content Placeholder 2"/>
          <p:cNvSpPr>
            <a:spLocks noGrp="1"/>
          </p:cNvSpPr>
          <p:nvPr>
            <p:ph idx="1"/>
          </p:nvPr>
        </p:nvSpPr>
        <p:spPr>
          <a:xfrm>
            <a:off x="1009290" y="996950"/>
            <a:ext cx="10205049" cy="780092"/>
          </a:xfrm>
        </p:spPr>
        <p:txBody>
          <a:bodyPr/>
          <a:lstStyle/>
          <a:p>
            <a:r>
              <a:rPr lang="en-US" dirty="0">
                <a:ea typeface="ＭＳ Ｐゴシック" pitchFamily="34" charset="-128"/>
              </a:rPr>
              <a:t>Basic question: </a:t>
            </a:r>
            <a:r>
              <a:rPr lang="en-US" dirty="0">
                <a:solidFill>
                  <a:srgbClr val="0000FF"/>
                </a:solidFill>
                <a:ea typeface="ＭＳ Ｐゴシック" pitchFamily="34" charset="-128"/>
              </a:rPr>
              <a:t>If multiple processors cache the same block, how do they ensure they all see a consistent state?</a:t>
            </a:r>
          </a:p>
        </p:txBody>
      </p:sp>
      <p:sp>
        <p:nvSpPr>
          <p:cNvPr id="49156" name="Slide Number Placeholder 3"/>
          <p:cNvSpPr>
            <a:spLocks noGrp="1"/>
          </p:cNvSpPr>
          <p:nvPr>
            <p:ph type="sldNum" sz="quarter" idx="11"/>
          </p:nvPr>
        </p:nvSpPr>
        <p:spPr>
          <a:noFill/>
        </p:spPr>
        <p:txBody>
          <a:bodyPr/>
          <a:lstStyle/>
          <a:p>
            <a:fld id="{5D55D67A-F44C-4CB0-8C16-6DFD1C298A71}" type="slidenum">
              <a:rPr lang="en-US"/>
              <a:pPr/>
              <a:t>149</a:t>
            </a:fld>
            <a:endParaRPr lang="en-US"/>
          </a:p>
        </p:txBody>
      </p:sp>
      <p:sp>
        <p:nvSpPr>
          <p:cNvPr id="49157" name="Oval 3"/>
          <p:cNvSpPr>
            <a:spLocks noChangeArrowheads="1"/>
          </p:cNvSpPr>
          <p:nvPr/>
        </p:nvSpPr>
        <p:spPr bwMode="auto">
          <a:xfrm>
            <a:off x="7526867" y="1947863"/>
            <a:ext cx="999067" cy="74930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cs typeface="Arial" pitchFamily="34" charset="0"/>
            </a:endParaRPr>
          </a:p>
        </p:txBody>
      </p:sp>
      <p:sp>
        <p:nvSpPr>
          <p:cNvPr id="49158" name="Rectangle 4"/>
          <p:cNvSpPr>
            <a:spLocks noChangeArrowheads="1"/>
          </p:cNvSpPr>
          <p:nvPr/>
        </p:nvSpPr>
        <p:spPr bwMode="auto">
          <a:xfrm>
            <a:off x="7425267" y="2938463"/>
            <a:ext cx="1202267" cy="749300"/>
          </a:xfrm>
          <a:prstGeom prst="rect">
            <a:avLst/>
          </a:prstGeom>
          <a:solidFill>
            <a:schemeClr val="bg1"/>
          </a:solidFill>
          <a:ln w="12700">
            <a:solidFill>
              <a:schemeClr val="tx1"/>
            </a:solidFill>
            <a:miter lim="800000"/>
            <a:headEnd/>
            <a:tailEnd/>
          </a:ln>
        </p:spPr>
        <p:txBody>
          <a:bodyPr wrap="none" anchor="ctr"/>
          <a:lstStyle/>
          <a:p>
            <a:endParaRPr lang="en-US">
              <a:solidFill>
                <a:srgbClr val="000000"/>
              </a:solidFill>
              <a:cs typeface="Arial" pitchFamily="34" charset="0"/>
            </a:endParaRPr>
          </a:p>
        </p:txBody>
      </p:sp>
      <p:sp>
        <p:nvSpPr>
          <p:cNvPr id="49159" name="Line 5"/>
          <p:cNvSpPr>
            <a:spLocks noChangeShapeType="1"/>
          </p:cNvSpPr>
          <p:nvPr/>
        </p:nvSpPr>
        <p:spPr bwMode="auto">
          <a:xfrm>
            <a:off x="8026400" y="2709863"/>
            <a:ext cx="0" cy="215900"/>
          </a:xfrm>
          <a:prstGeom prst="line">
            <a:avLst/>
          </a:prstGeom>
          <a:noFill/>
          <a:ln w="12700">
            <a:solidFill>
              <a:schemeClr val="tx1"/>
            </a:solidFill>
            <a:round/>
            <a:headEnd/>
            <a:tailEnd/>
          </a:ln>
        </p:spPr>
        <p:txBody>
          <a:bodyPr wrap="none" anchor="ctr"/>
          <a:lstStyle/>
          <a:p>
            <a:endParaRPr lang="en-US"/>
          </a:p>
        </p:txBody>
      </p:sp>
      <p:sp>
        <p:nvSpPr>
          <p:cNvPr id="49160" name="Line 6"/>
          <p:cNvSpPr>
            <a:spLocks noChangeShapeType="1"/>
          </p:cNvSpPr>
          <p:nvPr/>
        </p:nvSpPr>
        <p:spPr bwMode="auto">
          <a:xfrm>
            <a:off x="8026400" y="3700463"/>
            <a:ext cx="0" cy="368300"/>
          </a:xfrm>
          <a:prstGeom prst="line">
            <a:avLst/>
          </a:prstGeom>
          <a:noFill/>
          <a:ln w="12700">
            <a:solidFill>
              <a:schemeClr val="tx1"/>
            </a:solidFill>
            <a:round/>
            <a:headEnd/>
            <a:tailEnd/>
          </a:ln>
        </p:spPr>
        <p:txBody>
          <a:bodyPr wrap="none" anchor="ctr"/>
          <a:lstStyle/>
          <a:p>
            <a:endParaRPr lang="en-US"/>
          </a:p>
        </p:txBody>
      </p:sp>
      <p:sp>
        <p:nvSpPr>
          <p:cNvPr id="49161" name="Oval 7"/>
          <p:cNvSpPr>
            <a:spLocks noChangeArrowheads="1"/>
          </p:cNvSpPr>
          <p:nvPr/>
        </p:nvSpPr>
        <p:spPr bwMode="auto">
          <a:xfrm>
            <a:off x="3970867" y="1947863"/>
            <a:ext cx="999067" cy="74930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cs typeface="Arial" pitchFamily="34" charset="0"/>
            </a:endParaRPr>
          </a:p>
        </p:txBody>
      </p:sp>
      <p:sp>
        <p:nvSpPr>
          <p:cNvPr id="49162" name="Rectangle 8"/>
          <p:cNvSpPr>
            <a:spLocks noChangeArrowheads="1"/>
          </p:cNvSpPr>
          <p:nvPr/>
        </p:nvSpPr>
        <p:spPr bwMode="auto">
          <a:xfrm>
            <a:off x="3869267" y="2938463"/>
            <a:ext cx="1202267" cy="749300"/>
          </a:xfrm>
          <a:prstGeom prst="rect">
            <a:avLst/>
          </a:prstGeom>
          <a:solidFill>
            <a:schemeClr val="bg1"/>
          </a:solidFill>
          <a:ln w="12700">
            <a:solidFill>
              <a:schemeClr val="tx1"/>
            </a:solidFill>
            <a:miter lim="800000"/>
            <a:headEnd/>
            <a:tailEnd/>
          </a:ln>
        </p:spPr>
        <p:txBody>
          <a:bodyPr wrap="none" anchor="ctr"/>
          <a:lstStyle/>
          <a:p>
            <a:endParaRPr lang="en-US">
              <a:solidFill>
                <a:srgbClr val="000000"/>
              </a:solidFill>
              <a:cs typeface="Arial" pitchFamily="34" charset="0"/>
            </a:endParaRPr>
          </a:p>
        </p:txBody>
      </p:sp>
      <p:sp>
        <p:nvSpPr>
          <p:cNvPr id="49163" name="Line 9"/>
          <p:cNvSpPr>
            <a:spLocks noChangeShapeType="1"/>
          </p:cNvSpPr>
          <p:nvPr/>
        </p:nvSpPr>
        <p:spPr bwMode="auto">
          <a:xfrm>
            <a:off x="4470400" y="2709863"/>
            <a:ext cx="0" cy="215900"/>
          </a:xfrm>
          <a:prstGeom prst="line">
            <a:avLst/>
          </a:prstGeom>
          <a:noFill/>
          <a:ln w="12700">
            <a:solidFill>
              <a:schemeClr val="tx1"/>
            </a:solidFill>
            <a:round/>
            <a:headEnd/>
            <a:tailEnd/>
          </a:ln>
        </p:spPr>
        <p:txBody>
          <a:bodyPr wrap="none" anchor="ctr"/>
          <a:lstStyle/>
          <a:p>
            <a:endParaRPr lang="en-US"/>
          </a:p>
        </p:txBody>
      </p:sp>
      <p:sp>
        <p:nvSpPr>
          <p:cNvPr id="49164" name="Line 10"/>
          <p:cNvSpPr>
            <a:spLocks noChangeShapeType="1"/>
          </p:cNvSpPr>
          <p:nvPr/>
        </p:nvSpPr>
        <p:spPr bwMode="auto">
          <a:xfrm>
            <a:off x="4470400" y="3700463"/>
            <a:ext cx="0" cy="368300"/>
          </a:xfrm>
          <a:prstGeom prst="line">
            <a:avLst/>
          </a:prstGeom>
          <a:noFill/>
          <a:ln w="12700">
            <a:solidFill>
              <a:schemeClr val="tx1"/>
            </a:solidFill>
            <a:round/>
            <a:headEnd/>
            <a:tailEnd/>
          </a:ln>
        </p:spPr>
        <p:txBody>
          <a:bodyPr wrap="none" anchor="ctr"/>
          <a:lstStyle/>
          <a:p>
            <a:endParaRPr lang="en-US"/>
          </a:p>
        </p:txBody>
      </p:sp>
      <p:sp>
        <p:nvSpPr>
          <p:cNvPr id="49165" name="Rectangle 11"/>
          <p:cNvSpPr>
            <a:spLocks noChangeArrowheads="1"/>
          </p:cNvSpPr>
          <p:nvPr/>
        </p:nvSpPr>
        <p:spPr bwMode="auto">
          <a:xfrm>
            <a:off x="4080934" y="5078413"/>
            <a:ext cx="4741333" cy="1193800"/>
          </a:xfrm>
          <a:prstGeom prst="rect">
            <a:avLst/>
          </a:prstGeom>
          <a:solidFill>
            <a:schemeClr val="bg1"/>
          </a:solidFill>
          <a:ln w="25400">
            <a:solidFill>
              <a:schemeClr val="tx1"/>
            </a:solidFill>
            <a:miter lim="800000"/>
            <a:headEnd/>
            <a:tailEnd/>
          </a:ln>
        </p:spPr>
        <p:txBody>
          <a:bodyPr wrap="none" anchor="ctr"/>
          <a:lstStyle/>
          <a:p>
            <a:endParaRPr lang="en-US">
              <a:solidFill>
                <a:srgbClr val="000000"/>
              </a:solidFill>
              <a:cs typeface="Arial" pitchFamily="34" charset="0"/>
            </a:endParaRPr>
          </a:p>
        </p:txBody>
      </p:sp>
      <p:sp>
        <p:nvSpPr>
          <p:cNvPr id="49166" name="Rectangle 12"/>
          <p:cNvSpPr>
            <a:spLocks noChangeArrowheads="1"/>
          </p:cNvSpPr>
          <p:nvPr/>
        </p:nvSpPr>
        <p:spPr bwMode="auto">
          <a:xfrm>
            <a:off x="4885267" y="5581650"/>
            <a:ext cx="1202267" cy="63500"/>
          </a:xfrm>
          <a:prstGeom prst="rect">
            <a:avLst/>
          </a:prstGeom>
          <a:solidFill>
            <a:schemeClr val="accent2"/>
          </a:solidFill>
          <a:ln w="12700">
            <a:solidFill>
              <a:schemeClr val="accent2"/>
            </a:solidFill>
            <a:miter lim="800000"/>
            <a:headEnd/>
            <a:tailEnd/>
          </a:ln>
        </p:spPr>
        <p:txBody>
          <a:bodyPr wrap="none" anchor="ctr"/>
          <a:lstStyle/>
          <a:p>
            <a:endParaRPr lang="en-US">
              <a:solidFill>
                <a:srgbClr val="000000"/>
              </a:solidFill>
              <a:cs typeface="Arial" pitchFamily="34" charset="0"/>
            </a:endParaRPr>
          </a:p>
        </p:txBody>
      </p:sp>
      <p:sp>
        <p:nvSpPr>
          <p:cNvPr id="49167" name="Rectangle 13"/>
          <p:cNvSpPr>
            <a:spLocks noChangeArrowheads="1"/>
          </p:cNvSpPr>
          <p:nvPr/>
        </p:nvSpPr>
        <p:spPr bwMode="auto">
          <a:xfrm>
            <a:off x="4146552" y="2149475"/>
            <a:ext cx="418385"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P1</a:t>
            </a:r>
          </a:p>
        </p:txBody>
      </p:sp>
      <p:sp>
        <p:nvSpPr>
          <p:cNvPr id="49168" name="Rectangle 14"/>
          <p:cNvSpPr>
            <a:spLocks noChangeArrowheads="1"/>
          </p:cNvSpPr>
          <p:nvPr/>
        </p:nvSpPr>
        <p:spPr bwMode="auto">
          <a:xfrm>
            <a:off x="7702552" y="2147889"/>
            <a:ext cx="418385"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P2</a:t>
            </a:r>
          </a:p>
        </p:txBody>
      </p:sp>
      <p:sp>
        <p:nvSpPr>
          <p:cNvPr id="49169" name="Rectangle 15"/>
          <p:cNvSpPr>
            <a:spLocks noChangeArrowheads="1"/>
          </p:cNvSpPr>
          <p:nvPr/>
        </p:nvSpPr>
        <p:spPr bwMode="auto">
          <a:xfrm>
            <a:off x="4552951" y="5426075"/>
            <a:ext cx="282130"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x</a:t>
            </a:r>
          </a:p>
        </p:txBody>
      </p:sp>
      <p:sp>
        <p:nvSpPr>
          <p:cNvPr id="49170" name="AutoShape 16"/>
          <p:cNvSpPr>
            <a:spLocks noChangeArrowheads="1"/>
          </p:cNvSpPr>
          <p:nvPr/>
        </p:nvSpPr>
        <p:spPr bwMode="auto">
          <a:xfrm>
            <a:off x="3666067" y="4081463"/>
            <a:ext cx="5367867" cy="596900"/>
          </a:xfrm>
          <a:prstGeom prst="roundRect">
            <a:avLst>
              <a:gd name="adj" fmla="val 12495"/>
            </a:avLst>
          </a:prstGeom>
          <a:solidFill>
            <a:schemeClr val="bg1"/>
          </a:solidFill>
          <a:ln w="12700">
            <a:solidFill>
              <a:schemeClr val="tx1"/>
            </a:solidFill>
            <a:round/>
            <a:headEnd/>
            <a:tailEnd/>
          </a:ln>
        </p:spPr>
        <p:txBody>
          <a:bodyPr wrap="none" anchor="ctr"/>
          <a:lstStyle/>
          <a:p>
            <a:endParaRPr lang="en-US">
              <a:solidFill>
                <a:srgbClr val="000000"/>
              </a:solidFill>
              <a:cs typeface="Arial" pitchFamily="34" charset="0"/>
            </a:endParaRPr>
          </a:p>
        </p:txBody>
      </p:sp>
      <p:sp>
        <p:nvSpPr>
          <p:cNvPr id="49171" name="Rectangle 17"/>
          <p:cNvSpPr>
            <a:spLocks noChangeArrowheads="1"/>
          </p:cNvSpPr>
          <p:nvPr/>
        </p:nvSpPr>
        <p:spPr bwMode="auto">
          <a:xfrm>
            <a:off x="4451351" y="4205289"/>
            <a:ext cx="2537106" cy="366767"/>
          </a:xfrm>
          <a:prstGeom prst="rect">
            <a:avLst/>
          </a:prstGeom>
          <a:noFill/>
          <a:ln w="12700">
            <a:noFill/>
            <a:miter lim="800000"/>
            <a:headEnd/>
            <a:tailEnd/>
          </a:ln>
        </p:spPr>
        <p:txBody>
          <a:bodyPr wrap="none" lIns="90488" tIns="44450" rIns="90488" bIns="44450">
            <a:spAutoFit/>
          </a:bodyPr>
          <a:lstStyle/>
          <a:p>
            <a:r>
              <a:rPr lang="en-US" dirty="0">
                <a:solidFill>
                  <a:srgbClr val="000000"/>
                </a:solidFill>
                <a:cs typeface="Arial" pitchFamily="34" charset="0"/>
              </a:rPr>
              <a:t>Interconnection Network</a:t>
            </a:r>
          </a:p>
        </p:txBody>
      </p:sp>
      <p:sp>
        <p:nvSpPr>
          <p:cNvPr id="49172" name="Line 18"/>
          <p:cNvSpPr>
            <a:spLocks noChangeShapeType="1"/>
          </p:cNvSpPr>
          <p:nvPr/>
        </p:nvSpPr>
        <p:spPr bwMode="auto">
          <a:xfrm>
            <a:off x="6197600" y="4691063"/>
            <a:ext cx="0" cy="368300"/>
          </a:xfrm>
          <a:prstGeom prst="line">
            <a:avLst/>
          </a:prstGeom>
          <a:noFill/>
          <a:ln w="12700">
            <a:solidFill>
              <a:schemeClr val="tx1"/>
            </a:solidFill>
            <a:round/>
            <a:headEnd/>
            <a:tailEnd/>
          </a:ln>
        </p:spPr>
        <p:txBody>
          <a:bodyPr wrap="none" anchor="ctr"/>
          <a:lstStyle/>
          <a:p>
            <a:endParaRPr lang="en-US"/>
          </a:p>
        </p:txBody>
      </p:sp>
      <p:sp>
        <p:nvSpPr>
          <p:cNvPr id="49173" name="Rectangle 19"/>
          <p:cNvSpPr>
            <a:spLocks noChangeArrowheads="1"/>
          </p:cNvSpPr>
          <p:nvPr/>
        </p:nvSpPr>
        <p:spPr bwMode="auto">
          <a:xfrm>
            <a:off x="5264152" y="5881689"/>
            <a:ext cx="1522405"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Main Memory</a:t>
            </a:r>
          </a:p>
        </p:txBody>
      </p:sp>
      <p:sp>
        <p:nvSpPr>
          <p:cNvPr id="49174" name="TextBox 21"/>
          <p:cNvSpPr txBox="1">
            <a:spLocks noChangeArrowheads="1"/>
          </p:cNvSpPr>
          <p:nvPr/>
        </p:nvSpPr>
        <p:spPr bwMode="auto">
          <a:xfrm>
            <a:off x="4984751" y="5276850"/>
            <a:ext cx="652743" cy="369332"/>
          </a:xfrm>
          <a:prstGeom prst="rect">
            <a:avLst/>
          </a:prstGeom>
          <a:noFill/>
          <a:ln w="9525">
            <a:noFill/>
            <a:miter lim="800000"/>
            <a:headEnd/>
            <a:tailEnd/>
          </a:ln>
        </p:spPr>
        <p:txBody>
          <a:bodyPr wrap="none">
            <a:spAutoFit/>
          </a:bodyPr>
          <a:lstStyle/>
          <a:p>
            <a:r>
              <a:rPr lang="en-US">
                <a:solidFill>
                  <a:srgbClr val="000000"/>
                </a:solidFill>
                <a:cs typeface="Arial" pitchFamily="34" charset="0"/>
              </a:rPr>
              <a:t>1000</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0F46C-2B39-CC4D-9B69-5EE3A549472B}"/>
              </a:ext>
            </a:extLst>
          </p:cNvPr>
          <p:cNvSpPr>
            <a:spLocks noGrp="1"/>
          </p:cNvSpPr>
          <p:nvPr>
            <p:ph type="title"/>
          </p:nvPr>
        </p:nvSpPr>
        <p:spPr/>
        <p:txBody>
          <a:bodyPr>
            <a:normAutofit fontScale="90000"/>
          </a:bodyPr>
          <a:lstStyle/>
          <a:p>
            <a:r>
              <a:rPr lang="en-US" dirty="0"/>
              <a:t>SIMD implementations</a:t>
            </a:r>
          </a:p>
        </p:txBody>
      </p:sp>
      <p:sp>
        <p:nvSpPr>
          <p:cNvPr id="3" name="Content Placeholder 2">
            <a:extLst>
              <a:ext uri="{FF2B5EF4-FFF2-40B4-BE49-F238E27FC236}">
                <a16:creationId xmlns:a16="http://schemas.microsoft.com/office/drawing/2014/main" id="{868B6260-69D5-794D-9054-CEFC3EFFDCAD}"/>
              </a:ext>
            </a:extLst>
          </p:cNvPr>
          <p:cNvSpPr>
            <a:spLocks noGrp="1"/>
          </p:cNvSpPr>
          <p:nvPr>
            <p:ph idx="1"/>
          </p:nvPr>
        </p:nvSpPr>
        <p:spPr/>
        <p:txBody>
          <a:bodyPr>
            <a:noAutofit/>
          </a:bodyPr>
          <a:lstStyle/>
          <a:p>
            <a:r>
              <a:rPr lang="en-US" sz="2400" dirty="0"/>
              <a:t>Implementations:</a:t>
            </a:r>
          </a:p>
          <a:p>
            <a:pPr lvl="1"/>
            <a:r>
              <a:rPr lang="en-US" sz="2400" dirty="0"/>
              <a:t>Intel MMX (1996)</a:t>
            </a:r>
          </a:p>
          <a:p>
            <a:pPr lvl="2"/>
            <a:r>
              <a:rPr lang="en-US" sz="2400" dirty="0"/>
              <a:t>Eight 8-bit integer ops or four 16-bit integer ops</a:t>
            </a:r>
          </a:p>
          <a:p>
            <a:pPr lvl="1"/>
            <a:r>
              <a:rPr lang="en-US" sz="2400" dirty="0"/>
              <a:t>Streaming SIMD Extensions (SSE) (1999)</a:t>
            </a:r>
          </a:p>
          <a:p>
            <a:pPr lvl="2"/>
            <a:r>
              <a:rPr lang="en-US" sz="2400" dirty="0"/>
              <a:t>Eight 16-bit integer ops</a:t>
            </a:r>
          </a:p>
          <a:p>
            <a:pPr lvl="2"/>
            <a:r>
              <a:rPr lang="en-US" sz="2400" dirty="0"/>
              <a:t>Four 32-bit integer/</a:t>
            </a:r>
            <a:r>
              <a:rPr lang="en-US" sz="2400" dirty="0" err="1"/>
              <a:t>fp</a:t>
            </a:r>
            <a:r>
              <a:rPr lang="en-US" sz="2400" dirty="0"/>
              <a:t> ops or two 64-bit integer/</a:t>
            </a:r>
            <a:r>
              <a:rPr lang="en-US" sz="2400" dirty="0" err="1"/>
              <a:t>fp</a:t>
            </a:r>
            <a:r>
              <a:rPr lang="en-US" sz="2400" dirty="0"/>
              <a:t> ops</a:t>
            </a:r>
          </a:p>
          <a:p>
            <a:pPr lvl="1"/>
            <a:r>
              <a:rPr lang="en-US" sz="2400" dirty="0"/>
              <a:t>Advanced Vector Extensions (AVX) (2010)</a:t>
            </a:r>
          </a:p>
          <a:p>
            <a:pPr lvl="2"/>
            <a:r>
              <a:rPr lang="en-US" sz="2400" dirty="0"/>
              <a:t>Four 64-bit integer/</a:t>
            </a:r>
            <a:r>
              <a:rPr lang="en-US" sz="2400" dirty="0" err="1"/>
              <a:t>fp</a:t>
            </a:r>
            <a:r>
              <a:rPr lang="en-US" sz="2400" dirty="0"/>
              <a:t> ops</a:t>
            </a:r>
          </a:p>
          <a:p>
            <a:pPr lvl="2"/>
            <a:r>
              <a:rPr lang="en-US" sz="2400" dirty="0"/>
              <a:t>256-bit registers</a:t>
            </a:r>
          </a:p>
          <a:p>
            <a:pPr lvl="2"/>
            <a:r>
              <a:rPr lang="en-US" sz="2400" dirty="0"/>
              <a:t>3-operand SIMD instructions</a:t>
            </a:r>
          </a:p>
          <a:p>
            <a:pPr lvl="2"/>
            <a:r>
              <a:rPr lang="en-US" sz="2400" dirty="0"/>
              <a:t>Only works on newest Oss(win7)</a:t>
            </a:r>
          </a:p>
          <a:p>
            <a:pPr lvl="1"/>
            <a:r>
              <a:rPr lang="en-US" sz="2400" dirty="0"/>
              <a:t>Operands must be consecutive and aligned memory locations</a:t>
            </a:r>
          </a:p>
        </p:txBody>
      </p:sp>
      <p:sp>
        <p:nvSpPr>
          <p:cNvPr id="4" name="Slide Number Placeholder 3">
            <a:extLst>
              <a:ext uri="{FF2B5EF4-FFF2-40B4-BE49-F238E27FC236}">
                <a16:creationId xmlns:a16="http://schemas.microsoft.com/office/drawing/2014/main" id="{9DEE8552-C6B6-114C-AEA2-B15DE0C441A9}"/>
              </a:ext>
            </a:extLst>
          </p:cNvPr>
          <p:cNvSpPr>
            <a:spLocks noGrp="1"/>
          </p:cNvSpPr>
          <p:nvPr>
            <p:ph type="sldNum" sz="quarter" idx="12"/>
          </p:nvPr>
        </p:nvSpPr>
        <p:spPr/>
        <p:txBody>
          <a:bodyPr/>
          <a:lstStyle/>
          <a:p>
            <a:fld id="{BFC9D464-DD04-3C40-96E2-DD85F8D02596}" type="slidenum">
              <a:rPr lang="en-US" smtClean="0"/>
              <a:pPr/>
              <a:t>15</a:t>
            </a:fld>
            <a:endParaRPr lang="en-US"/>
          </a:p>
        </p:txBody>
      </p:sp>
    </p:spTree>
    <p:extLst>
      <p:ext uri="{BB962C8B-B14F-4D97-AF65-F5344CB8AC3E}">
        <p14:creationId xmlns:p14="http://schemas.microsoft.com/office/powerpoint/2010/main" val="4719136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normAutofit fontScale="90000"/>
          </a:bodyPr>
          <a:lstStyle/>
          <a:p>
            <a:r>
              <a:rPr lang="en-US">
                <a:ea typeface="ＭＳ Ｐゴシック" pitchFamily="34" charset="-128"/>
              </a:rPr>
              <a:t>The Cache Coherence Problem</a:t>
            </a:r>
          </a:p>
        </p:txBody>
      </p:sp>
      <p:sp>
        <p:nvSpPr>
          <p:cNvPr id="50179" name="Content Placeholder 2"/>
          <p:cNvSpPr>
            <a:spLocks noGrp="1"/>
          </p:cNvSpPr>
          <p:nvPr>
            <p:ph idx="1"/>
          </p:nvPr>
        </p:nvSpPr>
        <p:spPr>
          <a:xfrm>
            <a:off x="1130060" y="996950"/>
            <a:ext cx="9618453" cy="5194300"/>
          </a:xfrm>
        </p:spPr>
        <p:txBody>
          <a:bodyPr/>
          <a:lstStyle/>
          <a:p>
            <a:endParaRPr lang="en-US" dirty="0">
              <a:ea typeface="ＭＳ Ｐゴシック" pitchFamily="34" charset="-128"/>
            </a:endParaRPr>
          </a:p>
        </p:txBody>
      </p:sp>
      <p:sp>
        <p:nvSpPr>
          <p:cNvPr id="50180" name="Slide Number Placeholder 3"/>
          <p:cNvSpPr>
            <a:spLocks noGrp="1"/>
          </p:cNvSpPr>
          <p:nvPr>
            <p:ph type="sldNum" sz="quarter" idx="11"/>
          </p:nvPr>
        </p:nvSpPr>
        <p:spPr>
          <a:noFill/>
        </p:spPr>
        <p:txBody>
          <a:bodyPr/>
          <a:lstStyle/>
          <a:p>
            <a:fld id="{6913E39E-4477-4FD7-A3CF-B64A91D8FF94}" type="slidenum">
              <a:rPr lang="en-US"/>
              <a:pPr/>
              <a:t>150</a:t>
            </a:fld>
            <a:endParaRPr lang="en-US"/>
          </a:p>
        </p:txBody>
      </p:sp>
      <p:sp>
        <p:nvSpPr>
          <p:cNvPr id="50181" name="Oval 3"/>
          <p:cNvSpPr>
            <a:spLocks noChangeArrowheads="1"/>
          </p:cNvSpPr>
          <p:nvPr/>
        </p:nvSpPr>
        <p:spPr bwMode="auto">
          <a:xfrm>
            <a:off x="7526867" y="1606550"/>
            <a:ext cx="999067" cy="74930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cs typeface="Arial" pitchFamily="34" charset="0"/>
            </a:endParaRPr>
          </a:p>
        </p:txBody>
      </p:sp>
      <p:sp>
        <p:nvSpPr>
          <p:cNvPr id="50182" name="Rectangle 4"/>
          <p:cNvSpPr>
            <a:spLocks noChangeArrowheads="1"/>
          </p:cNvSpPr>
          <p:nvPr/>
        </p:nvSpPr>
        <p:spPr bwMode="auto">
          <a:xfrm>
            <a:off x="7425267" y="2597150"/>
            <a:ext cx="1202267" cy="749300"/>
          </a:xfrm>
          <a:prstGeom prst="rect">
            <a:avLst/>
          </a:prstGeom>
          <a:solidFill>
            <a:schemeClr val="bg1"/>
          </a:solidFill>
          <a:ln w="12700">
            <a:solidFill>
              <a:schemeClr val="tx1"/>
            </a:solidFill>
            <a:miter lim="800000"/>
            <a:headEnd/>
            <a:tailEnd/>
          </a:ln>
        </p:spPr>
        <p:txBody>
          <a:bodyPr wrap="none" anchor="ctr"/>
          <a:lstStyle/>
          <a:p>
            <a:endParaRPr lang="en-US">
              <a:solidFill>
                <a:srgbClr val="000000"/>
              </a:solidFill>
              <a:cs typeface="Arial" pitchFamily="34" charset="0"/>
            </a:endParaRPr>
          </a:p>
        </p:txBody>
      </p:sp>
      <p:sp>
        <p:nvSpPr>
          <p:cNvPr id="50183" name="Line 5"/>
          <p:cNvSpPr>
            <a:spLocks noChangeShapeType="1"/>
          </p:cNvSpPr>
          <p:nvPr/>
        </p:nvSpPr>
        <p:spPr bwMode="auto">
          <a:xfrm>
            <a:off x="8026400" y="2368550"/>
            <a:ext cx="0" cy="215900"/>
          </a:xfrm>
          <a:prstGeom prst="line">
            <a:avLst/>
          </a:prstGeom>
          <a:noFill/>
          <a:ln w="12700">
            <a:solidFill>
              <a:schemeClr val="tx1"/>
            </a:solidFill>
            <a:round/>
            <a:headEnd/>
            <a:tailEnd/>
          </a:ln>
        </p:spPr>
        <p:txBody>
          <a:bodyPr wrap="none" anchor="ctr"/>
          <a:lstStyle/>
          <a:p>
            <a:endParaRPr lang="en-US"/>
          </a:p>
        </p:txBody>
      </p:sp>
      <p:sp>
        <p:nvSpPr>
          <p:cNvPr id="50184" name="Line 6"/>
          <p:cNvSpPr>
            <a:spLocks noChangeShapeType="1"/>
          </p:cNvSpPr>
          <p:nvPr/>
        </p:nvSpPr>
        <p:spPr bwMode="auto">
          <a:xfrm>
            <a:off x="8026400" y="3359150"/>
            <a:ext cx="0" cy="368300"/>
          </a:xfrm>
          <a:prstGeom prst="line">
            <a:avLst/>
          </a:prstGeom>
          <a:noFill/>
          <a:ln w="12700">
            <a:solidFill>
              <a:schemeClr val="tx1"/>
            </a:solidFill>
            <a:round/>
            <a:headEnd/>
            <a:tailEnd/>
          </a:ln>
        </p:spPr>
        <p:txBody>
          <a:bodyPr wrap="none" anchor="ctr"/>
          <a:lstStyle/>
          <a:p>
            <a:endParaRPr lang="en-US"/>
          </a:p>
        </p:txBody>
      </p:sp>
      <p:sp>
        <p:nvSpPr>
          <p:cNvPr id="50185" name="Oval 7"/>
          <p:cNvSpPr>
            <a:spLocks noChangeArrowheads="1"/>
          </p:cNvSpPr>
          <p:nvPr/>
        </p:nvSpPr>
        <p:spPr bwMode="auto">
          <a:xfrm>
            <a:off x="3970867" y="1606550"/>
            <a:ext cx="999067" cy="74930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cs typeface="Arial" pitchFamily="34" charset="0"/>
            </a:endParaRPr>
          </a:p>
        </p:txBody>
      </p:sp>
      <p:sp>
        <p:nvSpPr>
          <p:cNvPr id="50186" name="Rectangle 8"/>
          <p:cNvSpPr>
            <a:spLocks noChangeArrowheads="1"/>
          </p:cNvSpPr>
          <p:nvPr/>
        </p:nvSpPr>
        <p:spPr bwMode="auto">
          <a:xfrm>
            <a:off x="3869267" y="2597150"/>
            <a:ext cx="1202267" cy="749300"/>
          </a:xfrm>
          <a:prstGeom prst="rect">
            <a:avLst/>
          </a:prstGeom>
          <a:solidFill>
            <a:schemeClr val="bg1"/>
          </a:solidFill>
          <a:ln w="12700">
            <a:solidFill>
              <a:schemeClr val="tx1"/>
            </a:solidFill>
            <a:miter lim="800000"/>
            <a:headEnd/>
            <a:tailEnd/>
          </a:ln>
        </p:spPr>
        <p:txBody>
          <a:bodyPr wrap="none" anchor="ctr"/>
          <a:lstStyle/>
          <a:p>
            <a:endParaRPr lang="en-US">
              <a:solidFill>
                <a:srgbClr val="000000"/>
              </a:solidFill>
              <a:cs typeface="Arial" pitchFamily="34" charset="0"/>
            </a:endParaRPr>
          </a:p>
        </p:txBody>
      </p:sp>
      <p:sp>
        <p:nvSpPr>
          <p:cNvPr id="50187" name="Line 9"/>
          <p:cNvSpPr>
            <a:spLocks noChangeShapeType="1"/>
          </p:cNvSpPr>
          <p:nvPr/>
        </p:nvSpPr>
        <p:spPr bwMode="auto">
          <a:xfrm>
            <a:off x="4470400" y="2368550"/>
            <a:ext cx="0" cy="215900"/>
          </a:xfrm>
          <a:prstGeom prst="line">
            <a:avLst/>
          </a:prstGeom>
          <a:noFill/>
          <a:ln w="12700">
            <a:solidFill>
              <a:schemeClr val="tx1"/>
            </a:solidFill>
            <a:round/>
            <a:headEnd/>
            <a:tailEnd/>
          </a:ln>
        </p:spPr>
        <p:txBody>
          <a:bodyPr wrap="none" anchor="ctr"/>
          <a:lstStyle/>
          <a:p>
            <a:endParaRPr lang="en-US"/>
          </a:p>
        </p:txBody>
      </p:sp>
      <p:sp>
        <p:nvSpPr>
          <p:cNvPr id="50188" name="Line 10"/>
          <p:cNvSpPr>
            <a:spLocks noChangeShapeType="1"/>
          </p:cNvSpPr>
          <p:nvPr/>
        </p:nvSpPr>
        <p:spPr bwMode="auto">
          <a:xfrm>
            <a:off x="4470400" y="3359150"/>
            <a:ext cx="0" cy="368300"/>
          </a:xfrm>
          <a:prstGeom prst="line">
            <a:avLst/>
          </a:prstGeom>
          <a:noFill/>
          <a:ln w="12700">
            <a:solidFill>
              <a:schemeClr val="tx1"/>
            </a:solidFill>
            <a:round/>
            <a:headEnd/>
            <a:tailEnd/>
          </a:ln>
        </p:spPr>
        <p:txBody>
          <a:bodyPr wrap="none" anchor="ctr"/>
          <a:lstStyle/>
          <a:p>
            <a:endParaRPr lang="en-US"/>
          </a:p>
        </p:txBody>
      </p:sp>
      <p:sp>
        <p:nvSpPr>
          <p:cNvPr id="50189" name="Rectangle 11"/>
          <p:cNvSpPr>
            <a:spLocks noChangeArrowheads="1"/>
          </p:cNvSpPr>
          <p:nvPr/>
        </p:nvSpPr>
        <p:spPr bwMode="auto">
          <a:xfrm>
            <a:off x="4080934" y="4737100"/>
            <a:ext cx="4741333" cy="1193800"/>
          </a:xfrm>
          <a:prstGeom prst="rect">
            <a:avLst/>
          </a:prstGeom>
          <a:solidFill>
            <a:schemeClr val="bg1"/>
          </a:solidFill>
          <a:ln w="25400">
            <a:solidFill>
              <a:schemeClr val="tx1"/>
            </a:solidFill>
            <a:miter lim="800000"/>
            <a:headEnd/>
            <a:tailEnd/>
          </a:ln>
        </p:spPr>
        <p:txBody>
          <a:bodyPr wrap="none" anchor="ctr"/>
          <a:lstStyle/>
          <a:p>
            <a:endParaRPr lang="en-US">
              <a:solidFill>
                <a:srgbClr val="000000"/>
              </a:solidFill>
              <a:cs typeface="Arial" pitchFamily="34" charset="0"/>
            </a:endParaRPr>
          </a:p>
        </p:txBody>
      </p:sp>
      <p:sp>
        <p:nvSpPr>
          <p:cNvPr id="50190" name="Rectangle 12"/>
          <p:cNvSpPr>
            <a:spLocks noChangeArrowheads="1"/>
          </p:cNvSpPr>
          <p:nvPr/>
        </p:nvSpPr>
        <p:spPr bwMode="auto">
          <a:xfrm>
            <a:off x="4885267" y="5240338"/>
            <a:ext cx="1202267" cy="63500"/>
          </a:xfrm>
          <a:prstGeom prst="rect">
            <a:avLst/>
          </a:prstGeom>
          <a:solidFill>
            <a:schemeClr val="accent2"/>
          </a:solidFill>
          <a:ln w="12700">
            <a:solidFill>
              <a:schemeClr val="accent2"/>
            </a:solidFill>
            <a:miter lim="800000"/>
            <a:headEnd/>
            <a:tailEnd/>
          </a:ln>
        </p:spPr>
        <p:txBody>
          <a:bodyPr wrap="none" anchor="ctr"/>
          <a:lstStyle/>
          <a:p>
            <a:endParaRPr lang="en-US">
              <a:solidFill>
                <a:srgbClr val="000000"/>
              </a:solidFill>
              <a:cs typeface="Arial" pitchFamily="34" charset="0"/>
            </a:endParaRPr>
          </a:p>
        </p:txBody>
      </p:sp>
      <p:sp>
        <p:nvSpPr>
          <p:cNvPr id="50191" name="Rectangle 13"/>
          <p:cNvSpPr>
            <a:spLocks noChangeArrowheads="1"/>
          </p:cNvSpPr>
          <p:nvPr/>
        </p:nvSpPr>
        <p:spPr bwMode="auto">
          <a:xfrm>
            <a:off x="4146552" y="1808163"/>
            <a:ext cx="418385"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P1</a:t>
            </a:r>
          </a:p>
        </p:txBody>
      </p:sp>
      <p:sp>
        <p:nvSpPr>
          <p:cNvPr id="50192" name="Rectangle 14"/>
          <p:cNvSpPr>
            <a:spLocks noChangeArrowheads="1"/>
          </p:cNvSpPr>
          <p:nvPr/>
        </p:nvSpPr>
        <p:spPr bwMode="auto">
          <a:xfrm>
            <a:off x="7702552" y="1806575"/>
            <a:ext cx="418385"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P2</a:t>
            </a:r>
          </a:p>
        </p:txBody>
      </p:sp>
      <p:sp>
        <p:nvSpPr>
          <p:cNvPr id="50193" name="Rectangle 15"/>
          <p:cNvSpPr>
            <a:spLocks noChangeArrowheads="1"/>
          </p:cNvSpPr>
          <p:nvPr/>
        </p:nvSpPr>
        <p:spPr bwMode="auto">
          <a:xfrm>
            <a:off x="4552951" y="5084764"/>
            <a:ext cx="282130"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x</a:t>
            </a:r>
          </a:p>
        </p:txBody>
      </p:sp>
      <p:sp>
        <p:nvSpPr>
          <p:cNvPr id="50194" name="AutoShape 16"/>
          <p:cNvSpPr>
            <a:spLocks noChangeArrowheads="1"/>
          </p:cNvSpPr>
          <p:nvPr/>
        </p:nvSpPr>
        <p:spPr bwMode="auto">
          <a:xfrm>
            <a:off x="3666067" y="3740150"/>
            <a:ext cx="5367867" cy="596900"/>
          </a:xfrm>
          <a:prstGeom prst="roundRect">
            <a:avLst>
              <a:gd name="adj" fmla="val 12495"/>
            </a:avLst>
          </a:prstGeom>
          <a:solidFill>
            <a:schemeClr val="bg1"/>
          </a:solidFill>
          <a:ln w="12700">
            <a:solidFill>
              <a:schemeClr val="tx1"/>
            </a:solidFill>
            <a:round/>
            <a:headEnd/>
            <a:tailEnd/>
          </a:ln>
        </p:spPr>
        <p:txBody>
          <a:bodyPr wrap="none" anchor="ctr"/>
          <a:lstStyle/>
          <a:p>
            <a:endParaRPr lang="en-US">
              <a:solidFill>
                <a:srgbClr val="000000"/>
              </a:solidFill>
              <a:cs typeface="Arial" pitchFamily="34" charset="0"/>
            </a:endParaRPr>
          </a:p>
        </p:txBody>
      </p:sp>
      <p:sp>
        <p:nvSpPr>
          <p:cNvPr id="50195" name="Rectangle 17"/>
          <p:cNvSpPr>
            <a:spLocks noChangeArrowheads="1"/>
          </p:cNvSpPr>
          <p:nvPr/>
        </p:nvSpPr>
        <p:spPr bwMode="auto">
          <a:xfrm>
            <a:off x="4451351" y="3863975"/>
            <a:ext cx="2537106" cy="366767"/>
          </a:xfrm>
          <a:prstGeom prst="rect">
            <a:avLst/>
          </a:prstGeom>
          <a:noFill/>
          <a:ln w="12700">
            <a:noFill/>
            <a:miter lim="800000"/>
            <a:headEnd/>
            <a:tailEnd/>
          </a:ln>
        </p:spPr>
        <p:txBody>
          <a:bodyPr wrap="none" lIns="90488" tIns="44450" rIns="90488" bIns="44450">
            <a:spAutoFit/>
          </a:bodyPr>
          <a:lstStyle/>
          <a:p>
            <a:r>
              <a:rPr lang="en-US" dirty="0">
                <a:solidFill>
                  <a:srgbClr val="000000"/>
                </a:solidFill>
                <a:cs typeface="Arial" pitchFamily="34" charset="0"/>
              </a:rPr>
              <a:t>Interconnection Network</a:t>
            </a:r>
          </a:p>
        </p:txBody>
      </p:sp>
      <p:sp>
        <p:nvSpPr>
          <p:cNvPr id="50196" name="Line 18"/>
          <p:cNvSpPr>
            <a:spLocks noChangeShapeType="1"/>
          </p:cNvSpPr>
          <p:nvPr/>
        </p:nvSpPr>
        <p:spPr bwMode="auto">
          <a:xfrm>
            <a:off x="6197600" y="4349750"/>
            <a:ext cx="0" cy="368300"/>
          </a:xfrm>
          <a:prstGeom prst="line">
            <a:avLst/>
          </a:prstGeom>
          <a:noFill/>
          <a:ln w="12700">
            <a:solidFill>
              <a:schemeClr val="tx1"/>
            </a:solidFill>
            <a:round/>
            <a:headEnd/>
            <a:tailEnd/>
          </a:ln>
        </p:spPr>
        <p:txBody>
          <a:bodyPr wrap="none" anchor="ctr"/>
          <a:lstStyle/>
          <a:p>
            <a:endParaRPr lang="en-US"/>
          </a:p>
        </p:txBody>
      </p:sp>
      <p:sp>
        <p:nvSpPr>
          <p:cNvPr id="50197" name="Rectangle 19"/>
          <p:cNvSpPr>
            <a:spLocks noChangeArrowheads="1"/>
          </p:cNvSpPr>
          <p:nvPr/>
        </p:nvSpPr>
        <p:spPr bwMode="auto">
          <a:xfrm>
            <a:off x="5264152" y="5540375"/>
            <a:ext cx="1522405"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Main Memory</a:t>
            </a:r>
          </a:p>
        </p:txBody>
      </p:sp>
      <p:sp>
        <p:nvSpPr>
          <p:cNvPr id="50198" name="Rectangle 22"/>
          <p:cNvSpPr>
            <a:spLocks noChangeArrowheads="1"/>
          </p:cNvSpPr>
          <p:nvPr/>
        </p:nvSpPr>
        <p:spPr bwMode="auto">
          <a:xfrm>
            <a:off x="9135534" y="1851025"/>
            <a:ext cx="817533" cy="366767"/>
          </a:xfrm>
          <a:prstGeom prst="rect">
            <a:avLst/>
          </a:prstGeom>
          <a:noFill/>
          <a:ln w="12700">
            <a:noFill/>
            <a:miter lim="800000"/>
            <a:headEnd/>
            <a:tailEnd/>
          </a:ln>
        </p:spPr>
        <p:txBody>
          <a:bodyPr wrap="none" lIns="90488" tIns="44450" rIns="90488" bIns="44450">
            <a:spAutoFit/>
          </a:bodyPr>
          <a:lstStyle/>
          <a:p>
            <a:r>
              <a:rPr lang="en-US">
                <a:solidFill>
                  <a:srgbClr val="3B812F"/>
                </a:solidFill>
                <a:cs typeface="Arial" pitchFamily="34" charset="0"/>
              </a:rPr>
              <a:t>ld r2, x</a:t>
            </a:r>
          </a:p>
        </p:txBody>
      </p:sp>
      <p:sp>
        <p:nvSpPr>
          <p:cNvPr id="50199" name="Rectangle 23"/>
          <p:cNvSpPr>
            <a:spLocks noChangeArrowheads="1"/>
          </p:cNvSpPr>
          <p:nvPr/>
        </p:nvSpPr>
        <p:spPr bwMode="auto">
          <a:xfrm>
            <a:off x="7446434" y="2908300"/>
            <a:ext cx="1155700" cy="57150"/>
          </a:xfrm>
          <a:prstGeom prst="rect">
            <a:avLst/>
          </a:prstGeom>
          <a:solidFill>
            <a:schemeClr val="accent2"/>
          </a:solidFill>
          <a:ln w="12700">
            <a:solidFill>
              <a:schemeClr val="accent2"/>
            </a:solidFill>
            <a:miter lim="800000"/>
            <a:headEnd/>
            <a:tailEnd/>
          </a:ln>
        </p:spPr>
        <p:txBody>
          <a:bodyPr wrap="none" anchor="ctr"/>
          <a:lstStyle/>
          <a:p>
            <a:endParaRPr lang="en-US">
              <a:solidFill>
                <a:srgbClr val="000000"/>
              </a:solidFill>
              <a:cs typeface="Arial" pitchFamily="34" charset="0"/>
            </a:endParaRPr>
          </a:p>
        </p:txBody>
      </p:sp>
      <p:sp>
        <p:nvSpPr>
          <p:cNvPr id="50200" name="TextBox 23"/>
          <p:cNvSpPr txBox="1">
            <a:spLocks noChangeArrowheads="1"/>
          </p:cNvSpPr>
          <p:nvPr/>
        </p:nvSpPr>
        <p:spPr bwMode="auto">
          <a:xfrm>
            <a:off x="4984751" y="4933950"/>
            <a:ext cx="652743" cy="369332"/>
          </a:xfrm>
          <a:prstGeom prst="rect">
            <a:avLst/>
          </a:prstGeom>
          <a:noFill/>
          <a:ln w="9525">
            <a:noFill/>
            <a:miter lim="800000"/>
            <a:headEnd/>
            <a:tailEnd/>
          </a:ln>
        </p:spPr>
        <p:txBody>
          <a:bodyPr wrap="none">
            <a:spAutoFit/>
          </a:bodyPr>
          <a:lstStyle/>
          <a:p>
            <a:r>
              <a:rPr lang="en-US">
                <a:solidFill>
                  <a:srgbClr val="000000"/>
                </a:solidFill>
                <a:cs typeface="Arial" pitchFamily="34" charset="0"/>
              </a:rPr>
              <a:t>1000</a:t>
            </a:r>
          </a:p>
        </p:txBody>
      </p:sp>
      <p:sp>
        <p:nvSpPr>
          <p:cNvPr id="50201" name="TextBox 24"/>
          <p:cNvSpPr txBox="1">
            <a:spLocks noChangeArrowheads="1"/>
          </p:cNvSpPr>
          <p:nvPr/>
        </p:nvSpPr>
        <p:spPr bwMode="auto">
          <a:xfrm>
            <a:off x="7522634" y="2597150"/>
            <a:ext cx="652743" cy="369332"/>
          </a:xfrm>
          <a:prstGeom prst="rect">
            <a:avLst/>
          </a:prstGeom>
          <a:noFill/>
          <a:ln w="9525">
            <a:noFill/>
            <a:miter lim="800000"/>
            <a:headEnd/>
            <a:tailEnd/>
          </a:ln>
        </p:spPr>
        <p:txBody>
          <a:bodyPr wrap="none">
            <a:spAutoFit/>
          </a:bodyPr>
          <a:lstStyle/>
          <a:p>
            <a:r>
              <a:rPr lang="en-US">
                <a:solidFill>
                  <a:srgbClr val="000000"/>
                </a:solidFill>
                <a:cs typeface="Arial" pitchFamily="34" charset="0"/>
              </a:rPr>
              <a:t>1000</a:t>
            </a:r>
          </a:p>
        </p:txBody>
      </p:sp>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normAutofit fontScale="90000"/>
          </a:bodyPr>
          <a:lstStyle/>
          <a:p>
            <a:r>
              <a:rPr lang="en-US">
                <a:ea typeface="ＭＳ Ｐゴシック" pitchFamily="34" charset="-128"/>
              </a:rPr>
              <a:t>The Cache Coherence Problem</a:t>
            </a:r>
          </a:p>
        </p:txBody>
      </p:sp>
      <p:sp>
        <p:nvSpPr>
          <p:cNvPr id="51203" name="Content Placeholder 2"/>
          <p:cNvSpPr>
            <a:spLocks noGrp="1"/>
          </p:cNvSpPr>
          <p:nvPr>
            <p:ph idx="1"/>
          </p:nvPr>
        </p:nvSpPr>
        <p:spPr>
          <a:xfrm>
            <a:off x="304800" y="996950"/>
            <a:ext cx="11480800" cy="5194300"/>
          </a:xfrm>
        </p:spPr>
        <p:txBody>
          <a:bodyPr/>
          <a:lstStyle/>
          <a:p>
            <a:endParaRPr lang="en-US">
              <a:ea typeface="ＭＳ Ｐゴシック" pitchFamily="34" charset="-128"/>
            </a:endParaRPr>
          </a:p>
        </p:txBody>
      </p:sp>
      <p:sp>
        <p:nvSpPr>
          <p:cNvPr id="51204" name="Slide Number Placeholder 3"/>
          <p:cNvSpPr>
            <a:spLocks noGrp="1"/>
          </p:cNvSpPr>
          <p:nvPr>
            <p:ph type="sldNum" sz="quarter" idx="11"/>
          </p:nvPr>
        </p:nvSpPr>
        <p:spPr>
          <a:noFill/>
        </p:spPr>
        <p:txBody>
          <a:bodyPr/>
          <a:lstStyle/>
          <a:p>
            <a:fld id="{C7D67137-E63A-4AA0-8C84-E1AEB44038C0}" type="slidenum">
              <a:rPr lang="en-US"/>
              <a:pPr/>
              <a:t>151</a:t>
            </a:fld>
            <a:endParaRPr lang="en-US"/>
          </a:p>
        </p:txBody>
      </p:sp>
      <p:sp>
        <p:nvSpPr>
          <p:cNvPr id="51205" name="Oval 3"/>
          <p:cNvSpPr>
            <a:spLocks noChangeArrowheads="1"/>
          </p:cNvSpPr>
          <p:nvPr/>
        </p:nvSpPr>
        <p:spPr bwMode="auto">
          <a:xfrm>
            <a:off x="7526867" y="1606550"/>
            <a:ext cx="999067" cy="74930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cs typeface="Arial" pitchFamily="34" charset="0"/>
            </a:endParaRPr>
          </a:p>
        </p:txBody>
      </p:sp>
      <p:sp>
        <p:nvSpPr>
          <p:cNvPr id="51206" name="Rectangle 4"/>
          <p:cNvSpPr>
            <a:spLocks noChangeArrowheads="1"/>
          </p:cNvSpPr>
          <p:nvPr/>
        </p:nvSpPr>
        <p:spPr bwMode="auto">
          <a:xfrm>
            <a:off x="7425267" y="2597150"/>
            <a:ext cx="1202267" cy="749300"/>
          </a:xfrm>
          <a:prstGeom prst="rect">
            <a:avLst/>
          </a:prstGeom>
          <a:solidFill>
            <a:schemeClr val="bg1"/>
          </a:solidFill>
          <a:ln w="12700">
            <a:solidFill>
              <a:schemeClr val="tx1"/>
            </a:solidFill>
            <a:miter lim="800000"/>
            <a:headEnd/>
            <a:tailEnd/>
          </a:ln>
        </p:spPr>
        <p:txBody>
          <a:bodyPr wrap="none" anchor="ctr"/>
          <a:lstStyle/>
          <a:p>
            <a:endParaRPr lang="en-US">
              <a:solidFill>
                <a:srgbClr val="000000"/>
              </a:solidFill>
              <a:cs typeface="Arial" pitchFamily="34" charset="0"/>
            </a:endParaRPr>
          </a:p>
        </p:txBody>
      </p:sp>
      <p:sp>
        <p:nvSpPr>
          <p:cNvPr id="51207" name="Line 5"/>
          <p:cNvSpPr>
            <a:spLocks noChangeShapeType="1"/>
          </p:cNvSpPr>
          <p:nvPr/>
        </p:nvSpPr>
        <p:spPr bwMode="auto">
          <a:xfrm>
            <a:off x="8026400" y="2368550"/>
            <a:ext cx="0" cy="215900"/>
          </a:xfrm>
          <a:prstGeom prst="line">
            <a:avLst/>
          </a:prstGeom>
          <a:noFill/>
          <a:ln w="12700">
            <a:solidFill>
              <a:schemeClr val="tx1"/>
            </a:solidFill>
            <a:round/>
            <a:headEnd/>
            <a:tailEnd/>
          </a:ln>
        </p:spPr>
        <p:txBody>
          <a:bodyPr wrap="none" anchor="ctr"/>
          <a:lstStyle/>
          <a:p>
            <a:endParaRPr lang="en-US"/>
          </a:p>
        </p:txBody>
      </p:sp>
      <p:sp>
        <p:nvSpPr>
          <p:cNvPr id="51208" name="Line 6"/>
          <p:cNvSpPr>
            <a:spLocks noChangeShapeType="1"/>
          </p:cNvSpPr>
          <p:nvPr/>
        </p:nvSpPr>
        <p:spPr bwMode="auto">
          <a:xfrm>
            <a:off x="8026400" y="3359150"/>
            <a:ext cx="0" cy="368300"/>
          </a:xfrm>
          <a:prstGeom prst="line">
            <a:avLst/>
          </a:prstGeom>
          <a:noFill/>
          <a:ln w="12700">
            <a:solidFill>
              <a:schemeClr val="tx1"/>
            </a:solidFill>
            <a:round/>
            <a:headEnd/>
            <a:tailEnd/>
          </a:ln>
        </p:spPr>
        <p:txBody>
          <a:bodyPr wrap="none" anchor="ctr"/>
          <a:lstStyle/>
          <a:p>
            <a:endParaRPr lang="en-US"/>
          </a:p>
        </p:txBody>
      </p:sp>
      <p:sp>
        <p:nvSpPr>
          <p:cNvPr id="51209" name="Oval 7"/>
          <p:cNvSpPr>
            <a:spLocks noChangeArrowheads="1"/>
          </p:cNvSpPr>
          <p:nvPr/>
        </p:nvSpPr>
        <p:spPr bwMode="auto">
          <a:xfrm>
            <a:off x="3970867" y="1606550"/>
            <a:ext cx="999067" cy="74930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cs typeface="Arial" pitchFamily="34" charset="0"/>
            </a:endParaRPr>
          </a:p>
        </p:txBody>
      </p:sp>
      <p:sp>
        <p:nvSpPr>
          <p:cNvPr id="51210" name="Rectangle 8"/>
          <p:cNvSpPr>
            <a:spLocks noChangeArrowheads="1"/>
          </p:cNvSpPr>
          <p:nvPr/>
        </p:nvSpPr>
        <p:spPr bwMode="auto">
          <a:xfrm>
            <a:off x="3869267" y="2597150"/>
            <a:ext cx="1202267" cy="749300"/>
          </a:xfrm>
          <a:prstGeom prst="rect">
            <a:avLst/>
          </a:prstGeom>
          <a:solidFill>
            <a:schemeClr val="bg1"/>
          </a:solidFill>
          <a:ln w="12700">
            <a:solidFill>
              <a:schemeClr val="tx1"/>
            </a:solidFill>
            <a:miter lim="800000"/>
            <a:headEnd/>
            <a:tailEnd/>
          </a:ln>
        </p:spPr>
        <p:txBody>
          <a:bodyPr wrap="none" anchor="ctr"/>
          <a:lstStyle/>
          <a:p>
            <a:endParaRPr lang="en-US">
              <a:solidFill>
                <a:srgbClr val="000000"/>
              </a:solidFill>
              <a:cs typeface="Arial" pitchFamily="34" charset="0"/>
            </a:endParaRPr>
          </a:p>
        </p:txBody>
      </p:sp>
      <p:sp>
        <p:nvSpPr>
          <p:cNvPr id="51211" name="Line 9"/>
          <p:cNvSpPr>
            <a:spLocks noChangeShapeType="1"/>
          </p:cNvSpPr>
          <p:nvPr/>
        </p:nvSpPr>
        <p:spPr bwMode="auto">
          <a:xfrm>
            <a:off x="4470400" y="2368550"/>
            <a:ext cx="0" cy="215900"/>
          </a:xfrm>
          <a:prstGeom prst="line">
            <a:avLst/>
          </a:prstGeom>
          <a:noFill/>
          <a:ln w="12700">
            <a:solidFill>
              <a:schemeClr val="tx1"/>
            </a:solidFill>
            <a:round/>
            <a:headEnd/>
            <a:tailEnd/>
          </a:ln>
        </p:spPr>
        <p:txBody>
          <a:bodyPr wrap="none" anchor="ctr"/>
          <a:lstStyle/>
          <a:p>
            <a:endParaRPr lang="en-US"/>
          </a:p>
        </p:txBody>
      </p:sp>
      <p:sp>
        <p:nvSpPr>
          <p:cNvPr id="51212" name="Line 10"/>
          <p:cNvSpPr>
            <a:spLocks noChangeShapeType="1"/>
          </p:cNvSpPr>
          <p:nvPr/>
        </p:nvSpPr>
        <p:spPr bwMode="auto">
          <a:xfrm>
            <a:off x="4470400" y="3359150"/>
            <a:ext cx="0" cy="368300"/>
          </a:xfrm>
          <a:prstGeom prst="line">
            <a:avLst/>
          </a:prstGeom>
          <a:noFill/>
          <a:ln w="12700">
            <a:solidFill>
              <a:schemeClr val="tx1"/>
            </a:solidFill>
            <a:round/>
            <a:headEnd/>
            <a:tailEnd/>
          </a:ln>
        </p:spPr>
        <p:txBody>
          <a:bodyPr wrap="none" anchor="ctr"/>
          <a:lstStyle/>
          <a:p>
            <a:endParaRPr lang="en-US"/>
          </a:p>
        </p:txBody>
      </p:sp>
      <p:sp>
        <p:nvSpPr>
          <p:cNvPr id="51213" name="Rectangle 11"/>
          <p:cNvSpPr>
            <a:spLocks noChangeArrowheads="1"/>
          </p:cNvSpPr>
          <p:nvPr/>
        </p:nvSpPr>
        <p:spPr bwMode="auto">
          <a:xfrm>
            <a:off x="4080934" y="4737100"/>
            <a:ext cx="4741333" cy="1193800"/>
          </a:xfrm>
          <a:prstGeom prst="rect">
            <a:avLst/>
          </a:prstGeom>
          <a:solidFill>
            <a:schemeClr val="bg1"/>
          </a:solidFill>
          <a:ln w="25400">
            <a:solidFill>
              <a:schemeClr val="tx1"/>
            </a:solidFill>
            <a:miter lim="800000"/>
            <a:headEnd/>
            <a:tailEnd/>
          </a:ln>
        </p:spPr>
        <p:txBody>
          <a:bodyPr wrap="none" anchor="ctr"/>
          <a:lstStyle/>
          <a:p>
            <a:endParaRPr lang="en-US">
              <a:solidFill>
                <a:srgbClr val="000000"/>
              </a:solidFill>
              <a:cs typeface="Arial" pitchFamily="34" charset="0"/>
            </a:endParaRPr>
          </a:p>
        </p:txBody>
      </p:sp>
      <p:sp>
        <p:nvSpPr>
          <p:cNvPr id="51214" name="Rectangle 12"/>
          <p:cNvSpPr>
            <a:spLocks noChangeArrowheads="1"/>
          </p:cNvSpPr>
          <p:nvPr/>
        </p:nvSpPr>
        <p:spPr bwMode="auto">
          <a:xfrm>
            <a:off x="4885267" y="5240338"/>
            <a:ext cx="1202267" cy="63500"/>
          </a:xfrm>
          <a:prstGeom prst="rect">
            <a:avLst/>
          </a:prstGeom>
          <a:solidFill>
            <a:schemeClr val="accent2"/>
          </a:solidFill>
          <a:ln w="12700">
            <a:solidFill>
              <a:schemeClr val="accent2"/>
            </a:solidFill>
            <a:miter lim="800000"/>
            <a:headEnd/>
            <a:tailEnd/>
          </a:ln>
        </p:spPr>
        <p:txBody>
          <a:bodyPr wrap="none" anchor="ctr"/>
          <a:lstStyle/>
          <a:p>
            <a:endParaRPr lang="en-US">
              <a:solidFill>
                <a:srgbClr val="000000"/>
              </a:solidFill>
              <a:cs typeface="Arial" pitchFamily="34" charset="0"/>
            </a:endParaRPr>
          </a:p>
        </p:txBody>
      </p:sp>
      <p:sp>
        <p:nvSpPr>
          <p:cNvPr id="51215" name="Rectangle 13"/>
          <p:cNvSpPr>
            <a:spLocks noChangeArrowheads="1"/>
          </p:cNvSpPr>
          <p:nvPr/>
        </p:nvSpPr>
        <p:spPr bwMode="auto">
          <a:xfrm>
            <a:off x="4146552" y="1808163"/>
            <a:ext cx="418385"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P1</a:t>
            </a:r>
          </a:p>
        </p:txBody>
      </p:sp>
      <p:sp>
        <p:nvSpPr>
          <p:cNvPr id="51216" name="Rectangle 14"/>
          <p:cNvSpPr>
            <a:spLocks noChangeArrowheads="1"/>
          </p:cNvSpPr>
          <p:nvPr/>
        </p:nvSpPr>
        <p:spPr bwMode="auto">
          <a:xfrm>
            <a:off x="7702552" y="1806575"/>
            <a:ext cx="418385"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P2</a:t>
            </a:r>
          </a:p>
        </p:txBody>
      </p:sp>
      <p:sp>
        <p:nvSpPr>
          <p:cNvPr id="51217" name="Rectangle 15"/>
          <p:cNvSpPr>
            <a:spLocks noChangeArrowheads="1"/>
          </p:cNvSpPr>
          <p:nvPr/>
        </p:nvSpPr>
        <p:spPr bwMode="auto">
          <a:xfrm>
            <a:off x="4552951" y="5084764"/>
            <a:ext cx="282130"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x</a:t>
            </a:r>
          </a:p>
        </p:txBody>
      </p:sp>
      <p:sp>
        <p:nvSpPr>
          <p:cNvPr id="51218" name="AutoShape 16"/>
          <p:cNvSpPr>
            <a:spLocks noChangeArrowheads="1"/>
          </p:cNvSpPr>
          <p:nvPr/>
        </p:nvSpPr>
        <p:spPr bwMode="auto">
          <a:xfrm>
            <a:off x="3666067" y="3740150"/>
            <a:ext cx="5367867" cy="596900"/>
          </a:xfrm>
          <a:prstGeom prst="roundRect">
            <a:avLst>
              <a:gd name="adj" fmla="val 12495"/>
            </a:avLst>
          </a:prstGeom>
          <a:solidFill>
            <a:schemeClr val="bg1"/>
          </a:solidFill>
          <a:ln w="12700">
            <a:solidFill>
              <a:schemeClr val="tx1"/>
            </a:solidFill>
            <a:round/>
            <a:headEnd/>
            <a:tailEnd/>
          </a:ln>
        </p:spPr>
        <p:txBody>
          <a:bodyPr wrap="none" anchor="ctr"/>
          <a:lstStyle/>
          <a:p>
            <a:endParaRPr lang="en-US">
              <a:solidFill>
                <a:srgbClr val="000000"/>
              </a:solidFill>
              <a:cs typeface="Arial" pitchFamily="34" charset="0"/>
            </a:endParaRPr>
          </a:p>
        </p:txBody>
      </p:sp>
      <p:sp>
        <p:nvSpPr>
          <p:cNvPr id="51219" name="Rectangle 17"/>
          <p:cNvSpPr>
            <a:spLocks noChangeArrowheads="1"/>
          </p:cNvSpPr>
          <p:nvPr/>
        </p:nvSpPr>
        <p:spPr bwMode="auto">
          <a:xfrm>
            <a:off x="4451351" y="3863975"/>
            <a:ext cx="2537106"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Interconnection Network</a:t>
            </a:r>
          </a:p>
        </p:txBody>
      </p:sp>
      <p:sp>
        <p:nvSpPr>
          <p:cNvPr id="51220" name="Line 18"/>
          <p:cNvSpPr>
            <a:spLocks noChangeShapeType="1"/>
          </p:cNvSpPr>
          <p:nvPr/>
        </p:nvSpPr>
        <p:spPr bwMode="auto">
          <a:xfrm>
            <a:off x="6197600" y="4349750"/>
            <a:ext cx="0" cy="368300"/>
          </a:xfrm>
          <a:prstGeom prst="line">
            <a:avLst/>
          </a:prstGeom>
          <a:noFill/>
          <a:ln w="12700">
            <a:solidFill>
              <a:schemeClr val="tx1"/>
            </a:solidFill>
            <a:round/>
            <a:headEnd/>
            <a:tailEnd/>
          </a:ln>
        </p:spPr>
        <p:txBody>
          <a:bodyPr wrap="none" anchor="ctr"/>
          <a:lstStyle/>
          <a:p>
            <a:endParaRPr lang="en-US"/>
          </a:p>
        </p:txBody>
      </p:sp>
      <p:sp>
        <p:nvSpPr>
          <p:cNvPr id="51221" name="Rectangle 19"/>
          <p:cNvSpPr>
            <a:spLocks noChangeArrowheads="1"/>
          </p:cNvSpPr>
          <p:nvPr/>
        </p:nvSpPr>
        <p:spPr bwMode="auto">
          <a:xfrm>
            <a:off x="5264152" y="5540375"/>
            <a:ext cx="1522405"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Main Memory</a:t>
            </a:r>
          </a:p>
        </p:txBody>
      </p:sp>
      <p:sp>
        <p:nvSpPr>
          <p:cNvPr id="51222" name="Rectangle 20"/>
          <p:cNvSpPr>
            <a:spLocks noChangeArrowheads="1"/>
          </p:cNvSpPr>
          <p:nvPr/>
        </p:nvSpPr>
        <p:spPr bwMode="auto">
          <a:xfrm>
            <a:off x="1265767" y="2613025"/>
            <a:ext cx="817533" cy="366767"/>
          </a:xfrm>
          <a:prstGeom prst="rect">
            <a:avLst/>
          </a:prstGeom>
          <a:noFill/>
          <a:ln w="12700">
            <a:noFill/>
            <a:miter lim="800000"/>
            <a:headEnd/>
            <a:tailEnd/>
          </a:ln>
        </p:spPr>
        <p:txBody>
          <a:bodyPr wrap="none" lIns="90488" tIns="44450" rIns="90488" bIns="44450">
            <a:spAutoFit/>
          </a:bodyPr>
          <a:lstStyle/>
          <a:p>
            <a:r>
              <a:rPr lang="en-US">
                <a:solidFill>
                  <a:srgbClr val="3B812F"/>
                </a:solidFill>
                <a:cs typeface="Arial" pitchFamily="34" charset="0"/>
              </a:rPr>
              <a:t>ld r2, x</a:t>
            </a:r>
          </a:p>
        </p:txBody>
      </p:sp>
      <p:sp>
        <p:nvSpPr>
          <p:cNvPr id="51223" name="Rectangle 23"/>
          <p:cNvSpPr>
            <a:spLocks noChangeArrowheads="1"/>
          </p:cNvSpPr>
          <p:nvPr/>
        </p:nvSpPr>
        <p:spPr bwMode="auto">
          <a:xfrm>
            <a:off x="9135534" y="1851025"/>
            <a:ext cx="817533" cy="366767"/>
          </a:xfrm>
          <a:prstGeom prst="rect">
            <a:avLst/>
          </a:prstGeom>
          <a:noFill/>
          <a:ln w="12700">
            <a:noFill/>
            <a:miter lim="800000"/>
            <a:headEnd/>
            <a:tailEnd/>
          </a:ln>
        </p:spPr>
        <p:txBody>
          <a:bodyPr wrap="none" lIns="90488" tIns="44450" rIns="90488" bIns="44450">
            <a:spAutoFit/>
          </a:bodyPr>
          <a:lstStyle/>
          <a:p>
            <a:r>
              <a:rPr lang="en-US">
                <a:solidFill>
                  <a:srgbClr val="3B812F"/>
                </a:solidFill>
                <a:cs typeface="Arial" pitchFamily="34" charset="0"/>
              </a:rPr>
              <a:t>ld r2, x</a:t>
            </a:r>
          </a:p>
        </p:txBody>
      </p:sp>
      <p:sp>
        <p:nvSpPr>
          <p:cNvPr id="51224" name="Rectangle 24"/>
          <p:cNvSpPr>
            <a:spLocks noChangeArrowheads="1"/>
          </p:cNvSpPr>
          <p:nvPr/>
        </p:nvSpPr>
        <p:spPr bwMode="auto">
          <a:xfrm>
            <a:off x="7446434" y="2908300"/>
            <a:ext cx="1155700" cy="57150"/>
          </a:xfrm>
          <a:prstGeom prst="rect">
            <a:avLst/>
          </a:prstGeom>
          <a:solidFill>
            <a:schemeClr val="accent2"/>
          </a:solidFill>
          <a:ln w="12700">
            <a:solidFill>
              <a:schemeClr val="accent2"/>
            </a:solidFill>
            <a:miter lim="800000"/>
            <a:headEnd/>
            <a:tailEnd/>
          </a:ln>
        </p:spPr>
        <p:txBody>
          <a:bodyPr wrap="none" anchor="ctr"/>
          <a:lstStyle/>
          <a:p>
            <a:endParaRPr lang="en-US">
              <a:solidFill>
                <a:srgbClr val="000000"/>
              </a:solidFill>
              <a:cs typeface="Arial" pitchFamily="34" charset="0"/>
            </a:endParaRPr>
          </a:p>
        </p:txBody>
      </p:sp>
      <p:sp>
        <p:nvSpPr>
          <p:cNvPr id="51225" name="Rectangle 25"/>
          <p:cNvSpPr>
            <a:spLocks noChangeArrowheads="1"/>
          </p:cNvSpPr>
          <p:nvPr/>
        </p:nvSpPr>
        <p:spPr bwMode="auto">
          <a:xfrm>
            <a:off x="3898901" y="2935288"/>
            <a:ext cx="1155700" cy="57150"/>
          </a:xfrm>
          <a:prstGeom prst="rect">
            <a:avLst/>
          </a:prstGeom>
          <a:solidFill>
            <a:schemeClr val="accent2"/>
          </a:solidFill>
          <a:ln w="12700">
            <a:solidFill>
              <a:schemeClr val="accent2"/>
            </a:solidFill>
            <a:miter lim="800000"/>
            <a:headEnd/>
            <a:tailEnd/>
          </a:ln>
        </p:spPr>
        <p:txBody>
          <a:bodyPr wrap="none" anchor="ctr"/>
          <a:lstStyle/>
          <a:p>
            <a:endParaRPr lang="en-US">
              <a:solidFill>
                <a:srgbClr val="000000"/>
              </a:solidFill>
              <a:cs typeface="Arial" pitchFamily="34" charset="0"/>
            </a:endParaRPr>
          </a:p>
        </p:txBody>
      </p:sp>
      <p:sp>
        <p:nvSpPr>
          <p:cNvPr id="51226" name="TextBox 25"/>
          <p:cNvSpPr txBox="1">
            <a:spLocks noChangeArrowheads="1"/>
          </p:cNvSpPr>
          <p:nvPr/>
        </p:nvSpPr>
        <p:spPr bwMode="auto">
          <a:xfrm>
            <a:off x="4948768" y="4953000"/>
            <a:ext cx="652743" cy="369332"/>
          </a:xfrm>
          <a:prstGeom prst="rect">
            <a:avLst/>
          </a:prstGeom>
          <a:noFill/>
          <a:ln w="9525">
            <a:noFill/>
            <a:miter lim="800000"/>
            <a:headEnd/>
            <a:tailEnd/>
          </a:ln>
        </p:spPr>
        <p:txBody>
          <a:bodyPr wrap="none">
            <a:spAutoFit/>
          </a:bodyPr>
          <a:lstStyle/>
          <a:p>
            <a:r>
              <a:rPr lang="en-US">
                <a:solidFill>
                  <a:srgbClr val="000000"/>
                </a:solidFill>
                <a:cs typeface="Arial" pitchFamily="34" charset="0"/>
              </a:rPr>
              <a:t>1000</a:t>
            </a:r>
          </a:p>
        </p:txBody>
      </p:sp>
      <p:sp>
        <p:nvSpPr>
          <p:cNvPr id="51227" name="TextBox 26"/>
          <p:cNvSpPr txBox="1">
            <a:spLocks noChangeArrowheads="1"/>
          </p:cNvSpPr>
          <p:nvPr/>
        </p:nvSpPr>
        <p:spPr bwMode="auto">
          <a:xfrm>
            <a:off x="4017434" y="2622550"/>
            <a:ext cx="652743" cy="369332"/>
          </a:xfrm>
          <a:prstGeom prst="rect">
            <a:avLst/>
          </a:prstGeom>
          <a:noFill/>
          <a:ln w="9525">
            <a:noFill/>
            <a:miter lim="800000"/>
            <a:headEnd/>
            <a:tailEnd/>
          </a:ln>
        </p:spPr>
        <p:txBody>
          <a:bodyPr wrap="none">
            <a:spAutoFit/>
          </a:bodyPr>
          <a:lstStyle/>
          <a:p>
            <a:r>
              <a:rPr lang="en-US">
                <a:solidFill>
                  <a:srgbClr val="000000"/>
                </a:solidFill>
                <a:cs typeface="Arial" pitchFamily="34" charset="0"/>
              </a:rPr>
              <a:t>1000</a:t>
            </a:r>
          </a:p>
        </p:txBody>
      </p:sp>
      <p:sp>
        <p:nvSpPr>
          <p:cNvPr id="51228" name="TextBox 27"/>
          <p:cNvSpPr txBox="1">
            <a:spLocks noChangeArrowheads="1"/>
          </p:cNvSpPr>
          <p:nvPr/>
        </p:nvSpPr>
        <p:spPr bwMode="auto">
          <a:xfrm>
            <a:off x="7545918" y="2605088"/>
            <a:ext cx="652743" cy="369332"/>
          </a:xfrm>
          <a:prstGeom prst="rect">
            <a:avLst/>
          </a:prstGeom>
          <a:noFill/>
          <a:ln w="9525">
            <a:noFill/>
            <a:miter lim="800000"/>
            <a:headEnd/>
            <a:tailEnd/>
          </a:ln>
        </p:spPr>
        <p:txBody>
          <a:bodyPr wrap="none">
            <a:spAutoFit/>
          </a:bodyPr>
          <a:lstStyle/>
          <a:p>
            <a:r>
              <a:rPr lang="en-US">
                <a:solidFill>
                  <a:srgbClr val="000000"/>
                </a:solidFill>
                <a:cs typeface="Arial" pitchFamily="34" charset="0"/>
              </a:rPr>
              <a:t>1000</a:t>
            </a:r>
          </a:p>
        </p:txBody>
      </p:sp>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normAutofit fontScale="90000"/>
          </a:bodyPr>
          <a:lstStyle/>
          <a:p>
            <a:r>
              <a:rPr lang="en-US">
                <a:ea typeface="ＭＳ Ｐゴシック" pitchFamily="34" charset="-128"/>
              </a:rPr>
              <a:t>The Cache Coherence Problem</a:t>
            </a:r>
          </a:p>
        </p:txBody>
      </p:sp>
      <p:sp>
        <p:nvSpPr>
          <p:cNvPr id="52227" name="Content Placeholder 2"/>
          <p:cNvSpPr>
            <a:spLocks noGrp="1"/>
          </p:cNvSpPr>
          <p:nvPr>
            <p:ph idx="1"/>
          </p:nvPr>
        </p:nvSpPr>
        <p:spPr>
          <a:xfrm>
            <a:off x="1112808" y="996950"/>
            <a:ext cx="9954883" cy="5194300"/>
          </a:xfrm>
        </p:spPr>
        <p:txBody>
          <a:bodyPr/>
          <a:lstStyle/>
          <a:p>
            <a:endParaRPr lang="en-US" dirty="0">
              <a:ea typeface="ＭＳ Ｐゴシック" pitchFamily="34" charset="-128"/>
            </a:endParaRPr>
          </a:p>
        </p:txBody>
      </p:sp>
      <p:sp>
        <p:nvSpPr>
          <p:cNvPr id="52228" name="Slide Number Placeholder 3"/>
          <p:cNvSpPr>
            <a:spLocks noGrp="1"/>
          </p:cNvSpPr>
          <p:nvPr>
            <p:ph type="sldNum" sz="quarter" idx="11"/>
          </p:nvPr>
        </p:nvSpPr>
        <p:spPr>
          <a:noFill/>
        </p:spPr>
        <p:txBody>
          <a:bodyPr/>
          <a:lstStyle/>
          <a:p>
            <a:fld id="{14DFE35A-A785-48CA-AC3B-023632500453}" type="slidenum">
              <a:rPr lang="en-US"/>
              <a:pPr/>
              <a:t>152</a:t>
            </a:fld>
            <a:endParaRPr lang="en-US"/>
          </a:p>
        </p:txBody>
      </p:sp>
      <p:sp>
        <p:nvSpPr>
          <p:cNvPr id="52229" name="Oval 3"/>
          <p:cNvSpPr>
            <a:spLocks noChangeArrowheads="1"/>
          </p:cNvSpPr>
          <p:nvPr/>
        </p:nvSpPr>
        <p:spPr bwMode="auto">
          <a:xfrm>
            <a:off x="7526867" y="1606550"/>
            <a:ext cx="999067" cy="74930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cs typeface="Arial" pitchFamily="34" charset="0"/>
            </a:endParaRPr>
          </a:p>
        </p:txBody>
      </p:sp>
      <p:sp>
        <p:nvSpPr>
          <p:cNvPr id="52230" name="Rectangle 4"/>
          <p:cNvSpPr>
            <a:spLocks noChangeArrowheads="1"/>
          </p:cNvSpPr>
          <p:nvPr/>
        </p:nvSpPr>
        <p:spPr bwMode="auto">
          <a:xfrm>
            <a:off x="7425267" y="2597150"/>
            <a:ext cx="1202267" cy="749300"/>
          </a:xfrm>
          <a:prstGeom prst="rect">
            <a:avLst/>
          </a:prstGeom>
          <a:solidFill>
            <a:schemeClr val="bg1"/>
          </a:solidFill>
          <a:ln w="12700">
            <a:solidFill>
              <a:schemeClr val="tx1"/>
            </a:solidFill>
            <a:miter lim="800000"/>
            <a:headEnd/>
            <a:tailEnd/>
          </a:ln>
        </p:spPr>
        <p:txBody>
          <a:bodyPr wrap="none" anchor="ctr"/>
          <a:lstStyle/>
          <a:p>
            <a:endParaRPr lang="en-US">
              <a:solidFill>
                <a:srgbClr val="000000"/>
              </a:solidFill>
              <a:cs typeface="Arial" pitchFamily="34" charset="0"/>
            </a:endParaRPr>
          </a:p>
        </p:txBody>
      </p:sp>
      <p:sp>
        <p:nvSpPr>
          <p:cNvPr id="52231" name="Line 5"/>
          <p:cNvSpPr>
            <a:spLocks noChangeShapeType="1"/>
          </p:cNvSpPr>
          <p:nvPr/>
        </p:nvSpPr>
        <p:spPr bwMode="auto">
          <a:xfrm>
            <a:off x="8026400" y="2368550"/>
            <a:ext cx="0" cy="215900"/>
          </a:xfrm>
          <a:prstGeom prst="line">
            <a:avLst/>
          </a:prstGeom>
          <a:noFill/>
          <a:ln w="12700">
            <a:solidFill>
              <a:schemeClr val="tx1"/>
            </a:solidFill>
            <a:round/>
            <a:headEnd/>
            <a:tailEnd/>
          </a:ln>
        </p:spPr>
        <p:txBody>
          <a:bodyPr wrap="none" anchor="ctr"/>
          <a:lstStyle/>
          <a:p>
            <a:endParaRPr lang="en-US"/>
          </a:p>
        </p:txBody>
      </p:sp>
      <p:sp>
        <p:nvSpPr>
          <p:cNvPr id="52232" name="Line 6"/>
          <p:cNvSpPr>
            <a:spLocks noChangeShapeType="1"/>
          </p:cNvSpPr>
          <p:nvPr/>
        </p:nvSpPr>
        <p:spPr bwMode="auto">
          <a:xfrm>
            <a:off x="8026400" y="3359150"/>
            <a:ext cx="0" cy="368300"/>
          </a:xfrm>
          <a:prstGeom prst="line">
            <a:avLst/>
          </a:prstGeom>
          <a:noFill/>
          <a:ln w="12700">
            <a:solidFill>
              <a:schemeClr val="tx1"/>
            </a:solidFill>
            <a:round/>
            <a:headEnd/>
            <a:tailEnd/>
          </a:ln>
        </p:spPr>
        <p:txBody>
          <a:bodyPr wrap="none" anchor="ctr"/>
          <a:lstStyle/>
          <a:p>
            <a:endParaRPr lang="en-US"/>
          </a:p>
        </p:txBody>
      </p:sp>
      <p:sp>
        <p:nvSpPr>
          <p:cNvPr id="52233" name="Oval 7"/>
          <p:cNvSpPr>
            <a:spLocks noChangeArrowheads="1"/>
          </p:cNvSpPr>
          <p:nvPr/>
        </p:nvSpPr>
        <p:spPr bwMode="auto">
          <a:xfrm>
            <a:off x="3970867" y="1606550"/>
            <a:ext cx="999067" cy="74930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cs typeface="Arial" pitchFamily="34" charset="0"/>
            </a:endParaRPr>
          </a:p>
        </p:txBody>
      </p:sp>
      <p:sp>
        <p:nvSpPr>
          <p:cNvPr id="52234" name="Rectangle 8"/>
          <p:cNvSpPr>
            <a:spLocks noChangeArrowheads="1"/>
          </p:cNvSpPr>
          <p:nvPr/>
        </p:nvSpPr>
        <p:spPr bwMode="auto">
          <a:xfrm>
            <a:off x="3869267" y="2597150"/>
            <a:ext cx="1202267" cy="749300"/>
          </a:xfrm>
          <a:prstGeom prst="rect">
            <a:avLst/>
          </a:prstGeom>
          <a:solidFill>
            <a:schemeClr val="bg1"/>
          </a:solidFill>
          <a:ln w="12700">
            <a:solidFill>
              <a:schemeClr val="tx1"/>
            </a:solidFill>
            <a:miter lim="800000"/>
            <a:headEnd/>
            <a:tailEnd/>
          </a:ln>
        </p:spPr>
        <p:txBody>
          <a:bodyPr wrap="none" anchor="ctr"/>
          <a:lstStyle/>
          <a:p>
            <a:endParaRPr lang="en-US">
              <a:solidFill>
                <a:srgbClr val="000000"/>
              </a:solidFill>
              <a:cs typeface="Arial" pitchFamily="34" charset="0"/>
            </a:endParaRPr>
          </a:p>
        </p:txBody>
      </p:sp>
      <p:sp>
        <p:nvSpPr>
          <p:cNvPr id="52235" name="Line 9"/>
          <p:cNvSpPr>
            <a:spLocks noChangeShapeType="1"/>
          </p:cNvSpPr>
          <p:nvPr/>
        </p:nvSpPr>
        <p:spPr bwMode="auto">
          <a:xfrm>
            <a:off x="4470400" y="2368550"/>
            <a:ext cx="0" cy="215900"/>
          </a:xfrm>
          <a:prstGeom prst="line">
            <a:avLst/>
          </a:prstGeom>
          <a:noFill/>
          <a:ln w="12700">
            <a:solidFill>
              <a:schemeClr val="tx1"/>
            </a:solidFill>
            <a:round/>
            <a:headEnd/>
            <a:tailEnd/>
          </a:ln>
        </p:spPr>
        <p:txBody>
          <a:bodyPr wrap="none" anchor="ctr"/>
          <a:lstStyle/>
          <a:p>
            <a:endParaRPr lang="en-US"/>
          </a:p>
        </p:txBody>
      </p:sp>
      <p:sp>
        <p:nvSpPr>
          <p:cNvPr id="52236" name="Line 10"/>
          <p:cNvSpPr>
            <a:spLocks noChangeShapeType="1"/>
          </p:cNvSpPr>
          <p:nvPr/>
        </p:nvSpPr>
        <p:spPr bwMode="auto">
          <a:xfrm>
            <a:off x="4470400" y="3359150"/>
            <a:ext cx="0" cy="368300"/>
          </a:xfrm>
          <a:prstGeom prst="line">
            <a:avLst/>
          </a:prstGeom>
          <a:noFill/>
          <a:ln w="12700">
            <a:solidFill>
              <a:schemeClr val="tx1"/>
            </a:solidFill>
            <a:round/>
            <a:headEnd/>
            <a:tailEnd/>
          </a:ln>
        </p:spPr>
        <p:txBody>
          <a:bodyPr wrap="none" anchor="ctr"/>
          <a:lstStyle/>
          <a:p>
            <a:endParaRPr lang="en-US"/>
          </a:p>
        </p:txBody>
      </p:sp>
      <p:sp>
        <p:nvSpPr>
          <p:cNvPr id="52237" name="Rectangle 11"/>
          <p:cNvSpPr>
            <a:spLocks noChangeArrowheads="1"/>
          </p:cNvSpPr>
          <p:nvPr/>
        </p:nvSpPr>
        <p:spPr bwMode="auto">
          <a:xfrm>
            <a:off x="4080934" y="4737100"/>
            <a:ext cx="4741333" cy="1193800"/>
          </a:xfrm>
          <a:prstGeom prst="rect">
            <a:avLst/>
          </a:prstGeom>
          <a:solidFill>
            <a:schemeClr val="bg1"/>
          </a:solidFill>
          <a:ln w="25400">
            <a:solidFill>
              <a:schemeClr val="tx1"/>
            </a:solidFill>
            <a:miter lim="800000"/>
            <a:headEnd/>
            <a:tailEnd/>
          </a:ln>
        </p:spPr>
        <p:txBody>
          <a:bodyPr wrap="none" anchor="ctr"/>
          <a:lstStyle/>
          <a:p>
            <a:endParaRPr lang="en-US">
              <a:solidFill>
                <a:srgbClr val="000000"/>
              </a:solidFill>
              <a:cs typeface="Arial" pitchFamily="34" charset="0"/>
            </a:endParaRPr>
          </a:p>
        </p:txBody>
      </p:sp>
      <p:sp>
        <p:nvSpPr>
          <p:cNvPr id="52238" name="Rectangle 12"/>
          <p:cNvSpPr>
            <a:spLocks noChangeArrowheads="1"/>
          </p:cNvSpPr>
          <p:nvPr/>
        </p:nvSpPr>
        <p:spPr bwMode="auto">
          <a:xfrm>
            <a:off x="4885267" y="5240338"/>
            <a:ext cx="1202267" cy="63500"/>
          </a:xfrm>
          <a:prstGeom prst="rect">
            <a:avLst/>
          </a:prstGeom>
          <a:solidFill>
            <a:schemeClr val="accent2"/>
          </a:solidFill>
          <a:ln w="12700">
            <a:solidFill>
              <a:schemeClr val="accent2"/>
            </a:solidFill>
            <a:miter lim="800000"/>
            <a:headEnd/>
            <a:tailEnd/>
          </a:ln>
        </p:spPr>
        <p:txBody>
          <a:bodyPr wrap="none" anchor="ctr"/>
          <a:lstStyle/>
          <a:p>
            <a:endParaRPr lang="en-US">
              <a:solidFill>
                <a:srgbClr val="000000"/>
              </a:solidFill>
              <a:cs typeface="Arial" pitchFamily="34" charset="0"/>
            </a:endParaRPr>
          </a:p>
        </p:txBody>
      </p:sp>
      <p:sp>
        <p:nvSpPr>
          <p:cNvPr id="52239" name="Rectangle 13"/>
          <p:cNvSpPr>
            <a:spLocks noChangeArrowheads="1"/>
          </p:cNvSpPr>
          <p:nvPr/>
        </p:nvSpPr>
        <p:spPr bwMode="auto">
          <a:xfrm>
            <a:off x="4146552" y="1808163"/>
            <a:ext cx="418385"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P1</a:t>
            </a:r>
          </a:p>
        </p:txBody>
      </p:sp>
      <p:sp>
        <p:nvSpPr>
          <p:cNvPr id="52240" name="Rectangle 14"/>
          <p:cNvSpPr>
            <a:spLocks noChangeArrowheads="1"/>
          </p:cNvSpPr>
          <p:nvPr/>
        </p:nvSpPr>
        <p:spPr bwMode="auto">
          <a:xfrm>
            <a:off x="7702552" y="1806575"/>
            <a:ext cx="418385"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P2</a:t>
            </a:r>
          </a:p>
        </p:txBody>
      </p:sp>
      <p:sp>
        <p:nvSpPr>
          <p:cNvPr id="52241" name="Rectangle 15"/>
          <p:cNvSpPr>
            <a:spLocks noChangeArrowheads="1"/>
          </p:cNvSpPr>
          <p:nvPr/>
        </p:nvSpPr>
        <p:spPr bwMode="auto">
          <a:xfrm>
            <a:off x="4552951" y="5084764"/>
            <a:ext cx="282130"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x</a:t>
            </a:r>
          </a:p>
        </p:txBody>
      </p:sp>
      <p:sp>
        <p:nvSpPr>
          <p:cNvPr id="52242" name="AutoShape 16"/>
          <p:cNvSpPr>
            <a:spLocks noChangeArrowheads="1"/>
          </p:cNvSpPr>
          <p:nvPr/>
        </p:nvSpPr>
        <p:spPr bwMode="auto">
          <a:xfrm>
            <a:off x="3666067" y="3740150"/>
            <a:ext cx="5367867" cy="596900"/>
          </a:xfrm>
          <a:prstGeom prst="roundRect">
            <a:avLst>
              <a:gd name="adj" fmla="val 12495"/>
            </a:avLst>
          </a:prstGeom>
          <a:solidFill>
            <a:schemeClr val="bg1"/>
          </a:solidFill>
          <a:ln w="12700">
            <a:solidFill>
              <a:schemeClr val="tx1"/>
            </a:solidFill>
            <a:round/>
            <a:headEnd/>
            <a:tailEnd/>
          </a:ln>
        </p:spPr>
        <p:txBody>
          <a:bodyPr wrap="none" anchor="ctr"/>
          <a:lstStyle/>
          <a:p>
            <a:endParaRPr lang="en-US">
              <a:solidFill>
                <a:srgbClr val="000000"/>
              </a:solidFill>
              <a:cs typeface="Arial" pitchFamily="34" charset="0"/>
            </a:endParaRPr>
          </a:p>
        </p:txBody>
      </p:sp>
      <p:sp>
        <p:nvSpPr>
          <p:cNvPr id="52243" name="Rectangle 17"/>
          <p:cNvSpPr>
            <a:spLocks noChangeArrowheads="1"/>
          </p:cNvSpPr>
          <p:nvPr/>
        </p:nvSpPr>
        <p:spPr bwMode="auto">
          <a:xfrm>
            <a:off x="4451351" y="3863975"/>
            <a:ext cx="2537106"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Interconnection Network</a:t>
            </a:r>
          </a:p>
        </p:txBody>
      </p:sp>
      <p:sp>
        <p:nvSpPr>
          <p:cNvPr id="52244" name="Line 18"/>
          <p:cNvSpPr>
            <a:spLocks noChangeShapeType="1"/>
          </p:cNvSpPr>
          <p:nvPr/>
        </p:nvSpPr>
        <p:spPr bwMode="auto">
          <a:xfrm>
            <a:off x="6197600" y="4349750"/>
            <a:ext cx="0" cy="368300"/>
          </a:xfrm>
          <a:prstGeom prst="line">
            <a:avLst/>
          </a:prstGeom>
          <a:noFill/>
          <a:ln w="12700">
            <a:solidFill>
              <a:schemeClr val="tx1"/>
            </a:solidFill>
            <a:round/>
            <a:headEnd/>
            <a:tailEnd/>
          </a:ln>
        </p:spPr>
        <p:txBody>
          <a:bodyPr wrap="none" anchor="ctr"/>
          <a:lstStyle/>
          <a:p>
            <a:endParaRPr lang="en-US"/>
          </a:p>
        </p:txBody>
      </p:sp>
      <p:sp>
        <p:nvSpPr>
          <p:cNvPr id="52245" name="Rectangle 19"/>
          <p:cNvSpPr>
            <a:spLocks noChangeArrowheads="1"/>
          </p:cNvSpPr>
          <p:nvPr/>
        </p:nvSpPr>
        <p:spPr bwMode="auto">
          <a:xfrm>
            <a:off x="5264152" y="5540375"/>
            <a:ext cx="1522405"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Main Memory</a:t>
            </a:r>
          </a:p>
        </p:txBody>
      </p:sp>
      <p:sp>
        <p:nvSpPr>
          <p:cNvPr id="52246" name="Rectangle 20"/>
          <p:cNvSpPr>
            <a:spLocks noChangeArrowheads="1"/>
          </p:cNvSpPr>
          <p:nvPr/>
        </p:nvSpPr>
        <p:spPr bwMode="auto">
          <a:xfrm>
            <a:off x="1265768" y="2613026"/>
            <a:ext cx="1402629" cy="920765"/>
          </a:xfrm>
          <a:prstGeom prst="rect">
            <a:avLst/>
          </a:prstGeom>
          <a:noFill/>
          <a:ln w="12700">
            <a:noFill/>
            <a:miter lim="800000"/>
            <a:headEnd/>
            <a:tailEnd/>
          </a:ln>
        </p:spPr>
        <p:txBody>
          <a:bodyPr wrap="none" lIns="90488" tIns="44450" rIns="90488" bIns="44450">
            <a:spAutoFit/>
          </a:bodyPr>
          <a:lstStyle/>
          <a:p>
            <a:r>
              <a:rPr lang="en-US">
                <a:solidFill>
                  <a:srgbClr val="3B812F"/>
                </a:solidFill>
                <a:cs typeface="Arial" pitchFamily="34" charset="0"/>
              </a:rPr>
              <a:t>ld r2, x</a:t>
            </a:r>
            <a:endParaRPr lang="en-US">
              <a:solidFill>
                <a:srgbClr val="000000"/>
              </a:solidFill>
              <a:cs typeface="Arial" pitchFamily="34" charset="0"/>
            </a:endParaRPr>
          </a:p>
          <a:p>
            <a:r>
              <a:rPr lang="en-US">
                <a:solidFill>
                  <a:srgbClr val="000000"/>
                </a:solidFill>
                <a:cs typeface="Arial" pitchFamily="34" charset="0"/>
              </a:rPr>
              <a:t>add r1, r2, r4</a:t>
            </a:r>
          </a:p>
          <a:p>
            <a:r>
              <a:rPr lang="en-US">
                <a:solidFill>
                  <a:srgbClr val="CC9900"/>
                </a:solidFill>
                <a:cs typeface="Arial" pitchFamily="34" charset="0"/>
              </a:rPr>
              <a:t>st x, r1</a:t>
            </a:r>
          </a:p>
        </p:txBody>
      </p:sp>
      <p:sp>
        <p:nvSpPr>
          <p:cNvPr id="52247" name="Rectangle 23"/>
          <p:cNvSpPr>
            <a:spLocks noChangeArrowheads="1"/>
          </p:cNvSpPr>
          <p:nvPr/>
        </p:nvSpPr>
        <p:spPr bwMode="auto">
          <a:xfrm>
            <a:off x="9135534" y="1851025"/>
            <a:ext cx="817533" cy="366767"/>
          </a:xfrm>
          <a:prstGeom prst="rect">
            <a:avLst/>
          </a:prstGeom>
          <a:noFill/>
          <a:ln w="12700">
            <a:noFill/>
            <a:miter lim="800000"/>
            <a:headEnd/>
            <a:tailEnd/>
          </a:ln>
        </p:spPr>
        <p:txBody>
          <a:bodyPr wrap="none" lIns="90488" tIns="44450" rIns="90488" bIns="44450">
            <a:spAutoFit/>
          </a:bodyPr>
          <a:lstStyle/>
          <a:p>
            <a:r>
              <a:rPr lang="en-US">
                <a:solidFill>
                  <a:srgbClr val="3B812F"/>
                </a:solidFill>
                <a:cs typeface="Arial" pitchFamily="34" charset="0"/>
              </a:rPr>
              <a:t>ld r2, x</a:t>
            </a:r>
          </a:p>
        </p:txBody>
      </p:sp>
      <p:sp>
        <p:nvSpPr>
          <p:cNvPr id="52248" name="Rectangle 24"/>
          <p:cNvSpPr>
            <a:spLocks noChangeArrowheads="1"/>
          </p:cNvSpPr>
          <p:nvPr/>
        </p:nvSpPr>
        <p:spPr bwMode="auto">
          <a:xfrm>
            <a:off x="7446434" y="2908300"/>
            <a:ext cx="1155700" cy="57150"/>
          </a:xfrm>
          <a:prstGeom prst="rect">
            <a:avLst/>
          </a:prstGeom>
          <a:solidFill>
            <a:schemeClr val="accent2"/>
          </a:solidFill>
          <a:ln w="12700">
            <a:solidFill>
              <a:schemeClr val="accent2"/>
            </a:solidFill>
            <a:miter lim="800000"/>
            <a:headEnd/>
            <a:tailEnd/>
          </a:ln>
        </p:spPr>
        <p:txBody>
          <a:bodyPr wrap="none" anchor="ctr"/>
          <a:lstStyle/>
          <a:p>
            <a:endParaRPr lang="en-US">
              <a:solidFill>
                <a:srgbClr val="000000"/>
              </a:solidFill>
              <a:cs typeface="Arial" pitchFamily="34" charset="0"/>
            </a:endParaRPr>
          </a:p>
        </p:txBody>
      </p:sp>
      <p:sp>
        <p:nvSpPr>
          <p:cNvPr id="52249" name="Rectangle 25"/>
          <p:cNvSpPr>
            <a:spLocks noChangeArrowheads="1"/>
          </p:cNvSpPr>
          <p:nvPr/>
        </p:nvSpPr>
        <p:spPr bwMode="auto">
          <a:xfrm>
            <a:off x="3898901" y="2935288"/>
            <a:ext cx="1155700" cy="57150"/>
          </a:xfrm>
          <a:prstGeom prst="rect">
            <a:avLst/>
          </a:prstGeom>
          <a:solidFill>
            <a:schemeClr val="hlink"/>
          </a:solidFill>
          <a:ln w="12700">
            <a:solidFill>
              <a:schemeClr val="hlink"/>
            </a:solidFill>
            <a:miter lim="800000"/>
            <a:headEnd/>
            <a:tailEnd/>
          </a:ln>
        </p:spPr>
        <p:txBody>
          <a:bodyPr wrap="none" anchor="ctr"/>
          <a:lstStyle/>
          <a:p>
            <a:endParaRPr lang="en-US">
              <a:solidFill>
                <a:srgbClr val="000000"/>
              </a:solidFill>
              <a:cs typeface="Arial" pitchFamily="34" charset="0"/>
            </a:endParaRPr>
          </a:p>
        </p:txBody>
      </p:sp>
      <p:sp>
        <p:nvSpPr>
          <p:cNvPr id="52250" name="TextBox 25"/>
          <p:cNvSpPr txBox="1">
            <a:spLocks noChangeArrowheads="1"/>
          </p:cNvSpPr>
          <p:nvPr/>
        </p:nvSpPr>
        <p:spPr bwMode="auto">
          <a:xfrm>
            <a:off x="4984751" y="4943475"/>
            <a:ext cx="652743" cy="369332"/>
          </a:xfrm>
          <a:prstGeom prst="rect">
            <a:avLst/>
          </a:prstGeom>
          <a:noFill/>
          <a:ln w="9525">
            <a:noFill/>
            <a:miter lim="800000"/>
            <a:headEnd/>
            <a:tailEnd/>
          </a:ln>
        </p:spPr>
        <p:txBody>
          <a:bodyPr wrap="none">
            <a:spAutoFit/>
          </a:bodyPr>
          <a:lstStyle/>
          <a:p>
            <a:r>
              <a:rPr lang="en-US">
                <a:solidFill>
                  <a:srgbClr val="000000"/>
                </a:solidFill>
                <a:cs typeface="Arial" pitchFamily="34" charset="0"/>
              </a:rPr>
              <a:t>1000</a:t>
            </a:r>
          </a:p>
        </p:txBody>
      </p:sp>
      <p:sp>
        <p:nvSpPr>
          <p:cNvPr id="52251" name="TextBox 26"/>
          <p:cNvSpPr txBox="1">
            <a:spLocks noChangeArrowheads="1"/>
          </p:cNvSpPr>
          <p:nvPr/>
        </p:nvSpPr>
        <p:spPr bwMode="auto">
          <a:xfrm>
            <a:off x="7558618" y="2605088"/>
            <a:ext cx="652743" cy="369332"/>
          </a:xfrm>
          <a:prstGeom prst="rect">
            <a:avLst/>
          </a:prstGeom>
          <a:noFill/>
          <a:ln w="9525">
            <a:noFill/>
            <a:miter lim="800000"/>
            <a:headEnd/>
            <a:tailEnd/>
          </a:ln>
        </p:spPr>
        <p:txBody>
          <a:bodyPr wrap="none">
            <a:spAutoFit/>
          </a:bodyPr>
          <a:lstStyle/>
          <a:p>
            <a:r>
              <a:rPr lang="en-US">
                <a:solidFill>
                  <a:srgbClr val="000000"/>
                </a:solidFill>
                <a:cs typeface="Arial" pitchFamily="34" charset="0"/>
              </a:rPr>
              <a:t>1000</a:t>
            </a:r>
          </a:p>
        </p:txBody>
      </p:sp>
      <p:sp>
        <p:nvSpPr>
          <p:cNvPr id="52252" name="TextBox 27"/>
          <p:cNvSpPr txBox="1">
            <a:spLocks noChangeArrowheads="1"/>
          </p:cNvSpPr>
          <p:nvPr/>
        </p:nvSpPr>
        <p:spPr bwMode="auto">
          <a:xfrm>
            <a:off x="4004734" y="2622550"/>
            <a:ext cx="652743" cy="369332"/>
          </a:xfrm>
          <a:prstGeom prst="rect">
            <a:avLst/>
          </a:prstGeom>
          <a:noFill/>
          <a:ln w="9525">
            <a:noFill/>
            <a:miter lim="800000"/>
            <a:headEnd/>
            <a:tailEnd/>
          </a:ln>
        </p:spPr>
        <p:txBody>
          <a:bodyPr wrap="none">
            <a:spAutoFit/>
          </a:bodyPr>
          <a:lstStyle/>
          <a:p>
            <a:r>
              <a:rPr lang="en-US">
                <a:solidFill>
                  <a:srgbClr val="000000"/>
                </a:solidFill>
                <a:cs typeface="Arial" pitchFamily="34" charset="0"/>
              </a:rPr>
              <a:t>2000</a:t>
            </a:r>
          </a:p>
        </p:txBody>
      </p:sp>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normAutofit fontScale="90000"/>
          </a:bodyPr>
          <a:lstStyle/>
          <a:p>
            <a:r>
              <a:rPr lang="en-US">
                <a:ea typeface="ＭＳ Ｐゴシック" pitchFamily="34" charset="-128"/>
              </a:rPr>
              <a:t>The Cache Coherence Problem</a:t>
            </a:r>
          </a:p>
        </p:txBody>
      </p:sp>
      <p:sp>
        <p:nvSpPr>
          <p:cNvPr id="53251" name="Content Placeholder 2"/>
          <p:cNvSpPr>
            <a:spLocks noGrp="1"/>
          </p:cNvSpPr>
          <p:nvPr>
            <p:ph idx="1"/>
          </p:nvPr>
        </p:nvSpPr>
        <p:spPr>
          <a:xfrm>
            <a:off x="1095554" y="996950"/>
            <a:ext cx="10690045" cy="5194300"/>
          </a:xfrm>
        </p:spPr>
        <p:txBody>
          <a:bodyPr/>
          <a:lstStyle/>
          <a:p>
            <a:endParaRPr lang="en-US" dirty="0">
              <a:ea typeface="ＭＳ Ｐゴシック" pitchFamily="34" charset="-128"/>
            </a:endParaRPr>
          </a:p>
        </p:txBody>
      </p:sp>
      <p:sp>
        <p:nvSpPr>
          <p:cNvPr id="53252" name="Slide Number Placeholder 3"/>
          <p:cNvSpPr>
            <a:spLocks noGrp="1"/>
          </p:cNvSpPr>
          <p:nvPr>
            <p:ph type="sldNum" sz="quarter" idx="11"/>
          </p:nvPr>
        </p:nvSpPr>
        <p:spPr>
          <a:noFill/>
        </p:spPr>
        <p:txBody>
          <a:bodyPr/>
          <a:lstStyle/>
          <a:p>
            <a:fld id="{887F681A-2344-4CF3-B30B-628829FA5927}" type="slidenum">
              <a:rPr lang="en-US"/>
              <a:pPr/>
              <a:t>153</a:t>
            </a:fld>
            <a:endParaRPr lang="en-US"/>
          </a:p>
        </p:txBody>
      </p:sp>
      <p:sp>
        <p:nvSpPr>
          <p:cNvPr id="53253" name="Oval 3"/>
          <p:cNvSpPr>
            <a:spLocks noChangeArrowheads="1"/>
          </p:cNvSpPr>
          <p:nvPr/>
        </p:nvSpPr>
        <p:spPr bwMode="auto">
          <a:xfrm>
            <a:off x="7526867" y="1606550"/>
            <a:ext cx="999067" cy="74930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cs typeface="Arial" pitchFamily="34" charset="0"/>
            </a:endParaRPr>
          </a:p>
        </p:txBody>
      </p:sp>
      <p:sp>
        <p:nvSpPr>
          <p:cNvPr id="53254" name="Rectangle 4"/>
          <p:cNvSpPr>
            <a:spLocks noChangeArrowheads="1"/>
          </p:cNvSpPr>
          <p:nvPr/>
        </p:nvSpPr>
        <p:spPr bwMode="auto">
          <a:xfrm>
            <a:off x="7425267" y="2597150"/>
            <a:ext cx="1202267" cy="749300"/>
          </a:xfrm>
          <a:prstGeom prst="rect">
            <a:avLst/>
          </a:prstGeom>
          <a:solidFill>
            <a:schemeClr val="bg1"/>
          </a:solidFill>
          <a:ln w="12700">
            <a:solidFill>
              <a:schemeClr val="tx1"/>
            </a:solidFill>
            <a:miter lim="800000"/>
            <a:headEnd/>
            <a:tailEnd/>
          </a:ln>
        </p:spPr>
        <p:txBody>
          <a:bodyPr wrap="none" anchor="ctr"/>
          <a:lstStyle/>
          <a:p>
            <a:endParaRPr lang="en-US">
              <a:solidFill>
                <a:srgbClr val="000000"/>
              </a:solidFill>
              <a:cs typeface="Arial" pitchFamily="34" charset="0"/>
            </a:endParaRPr>
          </a:p>
        </p:txBody>
      </p:sp>
      <p:sp>
        <p:nvSpPr>
          <p:cNvPr id="53255" name="Line 5"/>
          <p:cNvSpPr>
            <a:spLocks noChangeShapeType="1"/>
          </p:cNvSpPr>
          <p:nvPr/>
        </p:nvSpPr>
        <p:spPr bwMode="auto">
          <a:xfrm>
            <a:off x="8026400" y="2368550"/>
            <a:ext cx="0" cy="215900"/>
          </a:xfrm>
          <a:prstGeom prst="line">
            <a:avLst/>
          </a:prstGeom>
          <a:noFill/>
          <a:ln w="12700">
            <a:solidFill>
              <a:schemeClr val="tx1"/>
            </a:solidFill>
            <a:round/>
            <a:headEnd/>
            <a:tailEnd/>
          </a:ln>
        </p:spPr>
        <p:txBody>
          <a:bodyPr wrap="none" anchor="ctr"/>
          <a:lstStyle/>
          <a:p>
            <a:endParaRPr lang="en-US"/>
          </a:p>
        </p:txBody>
      </p:sp>
      <p:sp>
        <p:nvSpPr>
          <p:cNvPr id="53256" name="Line 6"/>
          <p:cNvSpPr>
            <a:spLocks noChangeShapeType="1"/>
          </p:cNvSpPr>
          <p:nvPr/>
        </p:nvSpPr>
        <p:spPr bwMode="auto">
          <a:xfrm>
            <a:off x="8026400" y="3359150"/>
            <a:ext cx="0" cy="368300"/>
          </a:xfrm>
          <a:prstGeom prst="line">
            <a:avLst/>
          </a:prstGeom>
          <a:noFill/>
          <a:ln w="12700">
            <a:solidFill>
              <a:schemeClr val="tx1"/>
            </a:solidFill>
            <a:round/>
            <a:headEnd/>
            <a:tailEnd/>
          </a:ln>
        </p:spPr>
        <p:txBody>
          <a:bodyPr wrap="none" anchor="ctr"/>
          <a:lstStyle/>
          <a:p>
            <a:endParaRPr lang="en-US"/>
          </a:p>
        </p:txBody>
      </p:sp>
      <p:sp>
        <p:nvSpPr>
          <p:cNvPr id="53257" name="Oval 7"/>
          <p:cNvSpPr>
            <a:spLocks noChangeArrowheads="1"/>
          </p:cNvSpPr>
          <p:nvPr/>
        </p:nvSpPr>
        <p:spPr bwMode="auto">
          <a:xfrm>
            <a:off x="3970867" y="1606550"/>
            <a:ext cx="999067" cy="74930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cs typeface="Arial" pitchFamily="34" charset="0"/>
            </a:endParaRPr>
          </a:p>
        </p:txBody>
      </p:sp>
      <p:sp>
        <p:nvSpPr>
          <p:cNvPr id="53258" name="Rectangle 8"/>
          <p:cNvSpPr>
            <a:spLocks noChangeArrowheads="1"/>
          </p:cNvSpPr>
          <p:nvPr/>
        </p:nvSpPr>
        <p:spPr bwMode="auto">
          <a:xfrm>
            <a:off x="3869267" y="2597150"/>
            <a:ext cx="1202267" cy="749300"/>
          </a:xfrm>
          <a:prstGeom prst="rect">
            <a:avLst/>
          </a:prstGeom>
          <a:solidFill>
            <a:schemeClr val="bg1"/>
          </a:solidFill>
          <a:ln w="12700">
            <a:solidFill>
              <a:schemeClr val="tx1"/>
            </a:solidFill>
            <a:miter lim="800000"/>
            <a:headEnd/>
            <a:tailEnd/>
          </a:ln>
        </p:spPr>
        <p:txBody>
          <a:bodyPr wrap="none" anchor="ctr"/>
          <a:lstStyle/>
          <a:p>
            <a:endParaRPr lang="en-US">
              <a:solidFill>
                <a:srgbClr val="000000"/>
              </a:solidFill>
              <a:cs typeface="Arial" pitchFamily="34" charset="0"/>
            </a:endParaRPr>
          </a:p>
        </p:txBody>
      </p:sp>
      <p:sp>
        <p:nvSpPr>
          <p:cNvPr id="53259" name="Line 9"/>
          <p:cNvSpPr>
            <a:spLocks noChangeShapeType="1"/>
          </p:cNvSpPr>
          <p:nvPr/>
        </p:nvSpPr>
        <p:spPr bwMode="auto">
          <a:xfrm>
            <a:off x="4470400" y="2368550"/>
            <a:ext cx="0" cy="215900"/>
          </a:xfrm>
          <a:prstGeom prst="line">
            <a:avLst/>
          </a:prstGeom>
          <a:noFill/>
          <a:ln w="12700">
            <a:solidFill>
              <a:schemeClr val="tx1"/>
            </a:solidFill>
            <a:round/>
            <a:headEnd/>
            <a:tailEnd/>
          </a:ln>
        </p:spPr>
        <p:txBody>
          <a:bodyPr wrap="none" anchor="ctr"/>
          <a:lstStyle/>
          <a:p>
            <a:endParaRPr lang="en-US"/>
          </a:p>
        </p:txBody>
      </p:sp>
      <p:sp>
        <p:nvSpPr>
          <p:cNvPr id="53260" name="Line 10"/>
          <p:cNvSpPr>
            <a:spLocks noChangeShapeType="1"/>
          </p:cNvSpPr>
          <p:nvPr/>
        </p:nvSpPr>
        <p:spPr bwMode="auto">
          <a:xfrm>
            <a:off x="4470400" y="3359150"/>
            <a:ext cx="0" cy="368300"/>
          </a:xfrm>
          <a:prstGeom prst="line">
            <a:avLst/>
          </a:prstGeom>
          <a:noFill/>
          <a:ln w="12700">
            <a:solidFill>
              <a:schemeClr val="tx1"/>
            </a:solidFill>
            <a:round/>
            <a:headEnd/>
            <a:tailEnd/>
          </a:ln>
        </p:spPr>
        <p:txBody>
          <a:bodyPr wrap="none" anchor="ctr"/>
          <a:lstStyle/>
          <a:p>
            <a:endParaRPr lang="en-US"/>
          </a:p>
        </p:txBody>
      </p:sp>
      <p:sp>
        <p:nvSpPr>
          <p:cNvPr id="53261" name="Rectangle 11"/>
          <p:cNvSpPr>
            <a:spLocks noChangeArrowheads="1"/>
          </p:cNvSpPr>
          <p:nvPr/>
        </p:nvSpPr>
        <p:spPr bwMode="auto">
          <a:xfrm>
            <a:off x="4080934" y="4737100"/>
            <a:ext cx="4741333" cy="1193800"/>
          </a:xfrm>
          <a:prstGeom prst="rect">
            <a:avLst/>
          </a:prstGeom>
          <a:solidFill>
            <a:schemeClr val="bg1"/>
          </a:solidFill>
          <a:ln w="25400">
            <a:solidFill>
              <a:schemeClr val="tx1"/>
            </a:solidFill>
            <a:miter lim="800000"/>
            <a:headEnd/>
            <a:tailEnd/>
          </a:ln>
        </p:spPr>
        <p:txBody>
          <a:bodyPr wrap="none" anchor="ctr"/>
          <a:lstStyle/>
          <a:p>
            <a:endParaRPr lang="en-US">
              <a:solidFill>
                <a:srgbClr val="000000"/>
              </a:solidFill>
              <a:cs typeface="Arial" pitchFamily="34" charset="0"/>
            </a:endParaRPr>
          </a:p>
        </p:txBody>
      </p:sp>
      <p:sp>
        <p:nvSpPr>
          <p:cNvPr id="53262" name="Rectangle 12"/>
          <p:cNvSpPr>
            <a:spLocks noChangeArrowheads="1"/>
          </p:cNvSpPr>
          <p:nvPr/>
        </p:nvSpPr>
        <p:spPr bwMode="auto">
          <a:xfrm>
            <a:off x="4885267" y="5240338"/>
            <a:ext cx="1202267" cy="63500"/>
          </a:xfrm>
          <a:prstGeom prst="rect">
            <a:avLst/>
          </a:prstGeom>
          <a:solidFill>
            <a:schemeClr val="accent2"/>
          </a:solidFill>
          <a:ln w="12700">
            <a:solidFill>
              <a:schemeClr val="accent2"/>
            </a:solidFill>
            <a:miter lim="800000"/>
            <a:headEnd/>
            <a:tailEnd/>
          </a:ln>
        </p:spPr>
        <p:txBody>
          <a:bodyPr wrap="none" anchor="ctr"/>
          <a:lstStyle/>
          <a:p>
            <a:endParaRPr lang="en-US">
              <a:solidFill>
                <a:srgbClr val="000000"/>
              </a:solidFill>
              <a:cs typeface="Arial" pitchFamily="34" charset="0"/>
            </a:endParaRPr>
          </a:p>
        </p:txBody>
      </p:sp>
      <p:sp>
        <p:nvSpPr>
          <p:cNvPr id="53263" name="Rectangle 13"/>
          <p:cNvSpPr>
            <a:spLocks noChangeArrowheads="1"/>
          </p:cNvSpPr>
          <p:nvPr/>
        </p:nvSpPr>
        <p:spPr bwMode="auto">
          <a:xfrm>
            <a:off x="4146552" y="1808163"/>
            <a:ext cx="418385"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P1</a:t>
            </a:r>
          </a:p>
        </p:txBody>
      </p:sp>
      <p:sp>
        <p:nvSpPr>
          <p:cNvPr id="53264" name="Rectangle 14"/>
          <p:cNvSpPr>
            <a:spLocks noChangeArrowheads="1"/>
          </p:cNvSpPr>
          <p:nvPr/>
        </p:nvSpPr>
        <p:spPr bwMode="auto">
          <a:xfrm>
            <a:off x="7702552" y="1806575"/>
            <a:ext cx="418385"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P2</a:t>
            </a:r>
          </a:p>
        </p:txBody>
      </p:sp>
      <p:sp>
        <p:nvSpPr>
          <p:cNvPr id="53265" name="Rectangle 15"/>
          <p:cNvSpPr>
            <a:spLocks noChangeArrowheads="1"/>
          </p:cNvSpPr>
          <p:nvPr/>
        </p:nvSpPr>
        <p:spPr bwMode="auto">
          <a:xfrm>
            <a:off x="4552951" y="5084764"/>
            <a:ext cx="282130"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x</a:t>
            </a:r>
          </a:p>
        </p:txBody>
      </p:sp>
      <p:sp>
        <p:nvSpPr>
          <p:cNvPr id="53266" name="AutoShape 16"/>
          <p:cNvSpPr>
            <a:spLocks noChangeArrowheads="1"/>
          </p:cNvSpPr>
          <p:nvPr/>
        </p:nvSpPr>
        <p:spPr bwMode="auto">
          <a:xfrm>
            <a:off x="3666067" y="3740150"/>
            <a:ext cx="5367867" cy="596900"/>
          </a:xfrm>
          <a:prstGeom prst="roundRect">
            <a:avLst>
              <a:gd name="adj" fmla="val 12495"/>
            </a:avLst>
          </a:prstGeom>
          <a:solidFill>
            <a:schemeClr val="bg1"/>
          </a:solidFill>
          <a:ln w="12700">
            <a:solidFill>
              <a:schemeClr val="tx1"/>
            </a:solidFill>
            <a:round/>
            <a:headEnd/>
            <a:tailEnd/>
          </a:ln>
        </p:spPr>
        <p:txBody>
          <a:bodyPr wrap="none" anchor="ctr"/>
          <a:lstStyle/>
          <a:p>
            <a:endParaRPr lang="en-US">
              <a:solidFill>
                <a:srgbClr val="000000"/>
              </a:solidFill>
              <a:cs typeface="Arial" pitchFamily="34" charset="0"/>
            </a:endParaRPr>
          </a:p>
        </p:txBody>
      </p:sp>
      <p:sp>
        <p:nvSpPr>
          <p:cNvPr id="53267" name="Rectangle 17"/>
          <p:cNvSpPr>
            <a:spLocks noChangeArrowheads="1"/>
          </p:cNvSpPr>
          <p:nvPr/>
        </p:nvSpPr>
        <p:spPr bwMode="auto">
          <a:xfrm>
            <a:off x="4451351" y="3863975"/>
            <a:ext cx="2537106"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Interconnection Network</a:t>
            </a:r>
          </a:p>
        </p:txBody>
      </p:sp>
      <p:sp>
        <p:nvSpPr>
          <p:cNvPr id="53268" name="Line 18"/>
          <p:cNvSpPr>
            <a:spLocks noChangeShapeType="1"/>
          </p:cNvSpPr>
          <p:nvPr/>
        </p:nvSpPr>
        <p:spPr bwMode="auto">
          <a:xfrm>
            <a:off x="6197600" y="4349750"/>
            <a:ext cx="0" cy="368300"/>
          </a:xfrm>
          <a:prstGeom prst="line">
            <a:avLst/>
          </a:prstGeom>
          <a:noFill/>
          <a:ln w="12700">
            <a:solidFill>
              <a:schemeClr val="tx1"/>
            </a:solidFill>
            <a:round/>
            <a:headEnd/>
            <a:tailEnd/>
          </a:ln>
        </p:spPr>
        <p:txBody>
          <a:bodyPr wrap="none" anchor="ctr"/>
          <a:lstStyle/>
          <a:p>
            <a:endParaRPr lang="en-US"/>
          </a:p>
        </p:txBody>
      </p:sp>
      <p:sp>
        <p:nvSpPr>
          <p:cNvPr id="53269" name="Rectangle 19"/>
          <p:cNvSpPr>
            <a:spLocks noChangeArrowheads="1"/>
          </p:cNvSpPr>
          <p:nvPr/>
        </p:nvSpPr>
        <p:spPr bwMode="auto">
          <a:xfrm>
            <a:off x="5264152" y="5540375"/>
            <a:ext cx="1522405" cy="366767"/>
          </a:xfrm>
          <a:prstGeom prst="rect">
            <a:avLst/>
          </a:prstGeom>
          <a:noFill/>
          <a:ln w="12700">
            <a:noFill/>
            <a:miter lim="800000"/>
            <a:headEnd/>
            <a:tailEnd/>
          </a:ln>
        </p:spPr>
        <p:txBody>
          <a:bodyPr wrap="none" lIns="90488" tIns="44450" rIns="90488" bIns="44450">
            <a:spAutoFit/>
          </a:bodyPr>
          <a:lstStyle/>
          <a:p>
            <a:r>
              <a:rPr lang="en-US">
                <a:solidFill>
                  <a:srgbClr val="000000"/>
                </a:solidFill>
                <a:cs typeface="Arial" pitchFamily="34" charset="0"/>
              </a:rPr>
              <a:t>Main Memory</a:t>
            </a:r>
          </a:p>
        </p:txBody>
      </p:sp>
      <p:sp>
        <p:nvSpPr>
          <p:cNvPr id="53270" name="Rectangle 20"/>
          <p:cNvSpPr>
            <a:spLocks noChangeArrowheads="1"/>
          </p:cNvSpPr>
          <p:nvPr/>
        </p:nvSpPr>
        <p:spPr bwMode="auto">
          <a:xfrm>
            <a:off x="1265768" y="2613026"/>
            <a:ext cx="1402629" cy="920765"/>
          </a:xfrm>
          <a:prstGeom prst="rect">
            <a:avLst/>
          </a:prstGeom>
          <a:noFill/>
          <a:ln w="12700">
            <a:noFill/>
            <a:miter lim="800000"/>
            <a:headEnd/>
            <a:tailEnd/>
          </a:ln>
        </p:spPr>
        <p:txBody>
          <a:bodyPr wrap="none" lIns="90488" tIns="44450" rIns="90488" bIns="44450">
            <a:spAutoFit/>
          </a:bodyPr>
          <a:lstStyle/>
          <a:p>
            <a:r>
              <a:rPr lang="en-US">
                <a:solidFill>
                  <a:srgbClr val="3B812F"/>
                </a:solidFill>
                <a:cs typeface="Arial" pitchFamily="34" charset="0"/>
              </a:rPr>
              <a:t>ld r2, x</a:t>
            </a:r>
            <a:endParaRPr lang="en-US">
              <a:solidFill>
                <a:srgbClr val="000000"/>
              </a:solidFill>
              <a:cs typeface="Arial" pitchFamily="34" charset="0"/>
            </a:endParaRPr>
          </a:p>
          <a:p>
            <a:r>
              <a:rPr lang="en-US">
                <a:solidFill>
                  <a:srgbClr val="000000"/>
                </a:solidFill>
                <a:cs typeface="Arial" pitchFamily="34" charset="0"/>
              </a:rPr>
              <a:t>add r1, r2, r4</a:t>
            </a:r>
          </a:p>
          <a:p>
            <a:r>
              <a:rPr lang="en-US">
                <a:solidFill>
                  <a:srgbClr val="CC9900"/>
                </a:solidFill>
                <a:cs typeface="Arial" pitchFamily="34" charset="0"/>
              </a:rPr>
              <a:t>st x, r1</a:t>
            </a:r>
          </a:p>
        </p:txBody>
      </p:sp>
      <p:sp>
        <p:nvSpPr>
          <p:cNvPr id="53271" name="Rectangle 23"/>
          <p:cNvSpPr>
            <a:spLocks noChangeArrowheads="1"/>
          </p:cNvSpPr>
          <p:nvPr/>
        </p:nvSpPr>
        <p:spPr bwMode="auto">
          <a:xfrm>
            <a:off x="9135534" y="1851025"/>
            <a:ext cx="817533" cy="366767"/>
          </a:xfrm>
          <a:prstGeom prst="rect">
            <a:avLst/>
          </a:prstGeom>
          <a:noFill/>
          <a:ln w="12700">
            <a:noFill/>
            <a:miter lim="800000"/>
            <a:headEnd/>
            <a:tailEnd/>
          </a:ln>
        </p:spPr>
        <p:txBody>
          <a:bodyPr wrap="none" lIns="90488" tIns="44450" rIns="90488" bIns="44450">
            <a:spAutoFit/>
          </a:bodyPr>
          <a:lstStyle/>
          <a:p>
            <a:r>
              <a:rPr lang="en-US">
                <a:solidFill>
                  <a:srgbClr val="3B812F"/>
                </a:solidFill>
                <a:cs typeface="Arial" pitchFamily="34" charset="0"/>
              </a:rPr>
              <a:t>ld r2, x</a:t>
            </a:r>
          </a:p>
        </p:txBody>
      </p:sp>
      <p:sp>
        <p:nvSpPr>
          <p:cNvPr id="53272" name="Rectangle 24"/>
          <p:cNvSpPr>
            <a:spLocks noChangeArrowheads="1"/>
          </p:cNvSpPr>
          <p:nvPr/>
        </p:nvSpPr>
        <p:spPr bwMode="auto">
          <a:xfrm>
            <a:off x="7446434" y="2908300"/>
            <a:ext cx="1155700" cy="57150"/>
          </a:xfrm>
          <a:prstGeom prst="rect">
            <a:avLst/>
          </a:prstGeom>
          <a:solidFill>
            <a:schemeClr val="accent2"/>
          </a:solidFill>
          <a:ln w="12700">
            <a:solidFill>
              <a:schemeClr val="accent2"/>
            </a:solidFill>
            <a:miter lim="800000"/>
            <a:headEnd/>
            <a:tailEnd/>
          </a:ln>
        </p:spPr>
        <p:txBody>
          <a:bodyPr wrap="none" anchor="ctr"/>
          <a:lstStyle/>
          <a:p>
            <a:endParaRPr lang="en-US">
              <a:solidFill>
                <a:srgbClr val="000000"/>
              </a:solidFill>
              <a:cs typeface="Arial" pitchFamily="34" charset="0"/>
            </a:endParaRPr>
          </a:p>
        </p:txBody>
      </p:sp>
      <p:sp>
        <p:nvSpPr>
          <p:cNvPr id="53273" name="Rectangle 25"/>
          <p:cNvSpPr>
            <a:spLocks noChangeArrowheads="1"/>
          </p:cNvSpPr>
          <p:nvPr/>
        </p:nvSpPr>
        <p:spPr bwMode="auto">
          <a:xfrm>
            <a:off x="3898901" y="2935288"/>
            <a:ext cx="1155700" cy="57150"/>
          </a:xfrm>
          <a:prstGeom prst="rect">
            <a:avLst/>
          </a:prstGeom>
          <a:solidFill>
            <a:schemeClr val="hlink"/>
          </a:solidFill>
          <a:ln w="12700">
            <a:solidFill>
              <a:schemeClr val="hlink"/>
            </a:solidFill>
            <a:miter lim="800000"/>
            <a:headEnd/>
            <a:tailEnd/>
          </a:ln>
        </p:spPr>
        <p:txBody>
          <a:bodyPr wrap="none" anchor="ctr"/>
          <a:lstStyle/>
          <a:p>
            <a:endParaRPr lang="en-US">
              <a:solidFill>
                <a:srgbClr val="000000"/>
              </a:solidFill>
              <a:cs typeface="Arial" pitchFamily="34" charset="0"/>
            </a:endParaRPr>
          </a:p>
        </p:txBody>
      </p:sp>
      <p:sp>
        <p:nvSpPr>
          <p:cNvPr id="53274" name="TextBox 25"/>
          <p:cNvSpPr txBox="1">
            <a:spLocks noChangeArrowheads="1"/>
          </p:cNvSpPr>
          <p:nvPr/>
        </p:nvSpPr>
        <p:spPr bwMode="auto">
          <a:xfrm>
            <a:off x="4984751" y="4943475"/>
            <a:ext cx="652743" cy="369332"/>
          </a:xfrm>
          <a:prstGeom prst="rect">
            <a:avLst/>
          </a:prstGeom>
          <a:noFill/>
          <a:ln w="9525">
            <a:noFill/>
            <a:miter lim="800000"/>
            <a:headEnd/>
            <a:tailEnd/>
          </a:ln>
        </p:spPr>
        <p:txBody>
          <a:bodyPr wrap="none">
            <a:spAutoFit/>
          </a:bodyPr>
          <a:lstStyle/>
          <a:p>
            <a:r>
              <a:rPr lang="en-US">
                <a:solidFill>
                  <a:srgbClr val="000000"/>
                </a:solidFill>
                <a:cs typeface="Arial" pitchFamily="34" charset="0"/>
              </a:rPr>
              <a:t>1000</a:t>
            </a:r>
          </a:p>
        </p:txBody>
      </p:sp>
      <p:sp>
        <p:nvSpPr>
          <p:cNvPr id="53275" name="TextBox 26"/>
          <p:cNvSpPr txBox="1">
            <a:spLocks noChangeArrowheads="1"/>
          </p:cNvSpPr>
          <p:nvPr/>
        </p:nvSpPr>
        <p:spPr bwMode="auto">
          <a:xfrm>
            <a:off x="7558618" y="2605088"/>
            <a:ext cx="652743" cy="369332"/>
          </a:xfrm>
          <a:prstGeom prst="rect">
            <a:avLst/>
          </a:prstGeom>
          <a:noFill/>
          <a:ln w="9525">
            <a:noFill/>
            <a:miter lim="800000"/>
            <a:headEnd/>
            <a:tailEnd/>
          </a:ln>
        </p:spPr>
        <p:txBody>
          <a:bodyPr wrap="none">
            <a:spAutoFit/>
          </a:bodyPr>
          <a:lstStyle/>
          <a:p>
            <a:r>
              <a:rPr lang="en-US">
                <a:solidFill>
                  <a:srgbClr val="000000"/>
                </a:solidFill>
                <a:cs typeface="Arial" pitchFamily="34" charset="0"/>
              </a:rPr>
              <a:t>1000</a:t>
            </a:r>
          </a:p>
        </p:txBody>
      </p:sp>
      <p:sp>
        <p:nvSpPr>
          <p:cNvPr id="53276" name="TextBox 27"/>
          <p:cNvSpPr txBox="1">
            <a:spLocks noChangeArrowheads="1"/>
          </p:cNvSpPr>
          <p:nvPr/>
        </p:nvSpPr>
        <p:spPr bwMode="auto">
          <a:xfrm>
            <a:off x="4004734" y="2622550"/>
            <a:ext cx="652743" cy="369332"/>
          </a:xfrm>
          <a:prstGeom prst="rect">
            <a:avLst/>
          </a:prstGeom>
          <a:noFill/>
          <a:ln w="9525">
            <a:noFill/>
            <a:miter lim="800000"/>
            <a:headEnd/>
            <a:tailEnd/>
          </a:ln>
        </p:spPr>
        <p:txBody>
          <a:bodyPr wrap="none">
            <a:spAutoFit/>
          </a:bodyPr>
          <a:lstStyle/>
          <a:p>
            <a:r>
              <a:rPr lang="en-US">
                <a:solidFill>
                  <a:srgbClr val="000000"/>
                </a:solidFill>
                <a:cs typeface="Arial" pitchFamily="34" charset="0"/>
              </a:rPr>
              <a:t>2000</a:t>
            </a:r>
          </a:p>
        </p:txBody>
      </p:sp>
      <p:sp>
        <p:nvSpPr>
          <p:cNvPr id="53277" name="TextBox 28"/>
          <p:cNvSpPr txBox="1">
            <a:spLocks noChangeArrowheads="1"/>
          </p:cNvSpPr>
          <p:nvPr/>
        </p:nvSpPr>
        <p:spPr bwMode="auto">
          <a:xfrm>
            <a:off x="9135534" y="3240089"/>
            <a:ext cx="819455" cy="369332"/>
          </a:xfrm>
          <a:prstGeom prst="rect">
            <a:avLst/>
          </a:prstGeom>
          <a:noFill/>
          <a:ln w="9525">
            <a:noFill/>
            <a:miter lim="800000"/>
            <a:headEnd/>
            <a:tailEnd/>
          </a:ln>
        </p:spPr>
        <p:txBody>
          <a:bodyPr wrap="none">
            <a:spAutoFit/>
          </a:bodyPr>
          <a:lstStyle/>
          <a:p>
            <a:r>
              <a:rPr lang="en-US">
                <a:solidFill>
                  <a:srgbClr val="28571F"/>
                </a:solidFill>
                <a:cs typeface="Arial" pitchFamily="34" charset="0"/>
              </a:rPr>
              <a:t>ld r5, x</a:t>
            </a:r>
          </a:p>
        </p:txBody>
      </p:sp>
      <p:sp>
        <p:nvSpPr>
          <p:cNvPr id="30" name="TextBox 29"/>
          <p:cNvSpPr txBox="1">
            <a:spLocks noChangeArrowheads="1"/>
          </p:cNvSpPr>
          <p:nvPr/>
        </p:nvSpPr>
        <p:spPr bwMode="auto">
          <a:xfrm>
            <a:off x="9717618" y="2605088"/>
            <a:ext cx="2163233" cy="646112"/>
          </a:xfrm>
          <a:prstGeom prst="rect">
            <a:avLst/>
          </a:prstGeom>
          <a:noFill/>
          <a:ln w="9525">
            <a:noFill/>
            <a:miter lim="800000"/>
            <a:headEnd/>
            <a:tailEnd/>
          </a:ln>
        </p:spPr>
        <p:txBody>
          <a:bodyPr>
            <a:spAutoFit/>
          </a:bodyPr>
          <a:lstStyle/>
          <a:p>
            <a:r>
              <a:rPr lang="en-US" b="1">
                <a:solidFill>
                  <a:srgbClr val="FF0000"/>
                </a:solidFill>
                <a:cs typeface="Arial" pitchFamily="34" charset="0"/>
              </a:rPr>
              <a:t>Should NOT load 1000</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normAutofit fontScale="90000"/>
          </a:bodyPr>
          <a:lstStyle/>
          <a:p>
            <a:r>
              <a:rPr lang="en-US">
                <a:ea typeface="ＭＳ Ｐゴシック" pitchFamily="34" charset="-128"/>
              </a:rPr>
              <a:t>Maintaining Coherence</a:t>
            </a:r>
          </a:p>
        </p:txBody>
      </p:sp>
      <p:sp>
        <p:nvSpPr>
          <p:cNvPr id="3" name="Content Placeholder 2"/>
          <p:cNvSpPr>
            <a:spLocks noGrp="1"/>
          </p:cNvSpPr>
          <p:nvPr>
            <p:ph idx="1"/>
          </p:nvPr>
        </p:nvSpPr>
        <p:spPr>
          <a:xfrm>
            <a:off x="1121434" y="996950"/>
            <a:ext cx="9989389" cy="5194300"/>
          </a:xfrm>
        </p:spPr>
        <p:txBody>
          <a:bodyPr>
            <a:normAutofit/>
          </a:bodyPr>
          <a:lstStyle/>
          <a:p>
            <a:r>
              <a:rPr lang="en-US" sz="3000" dirty="0">
                <a:solidFill>
                  <a:srgbClr val="0000FF"/>
                </a:solidFill>
                <a:ea typeface="ＭＳ Ｐゴシック" pitchFamily="34" charset="-128"/>
              </a:rPr>
              <a:t>Need to guarantee that all processors see a consistent value (i.e., consistent updates) for the same memory location</a:t>
            </a:r>
          </a:p>
          <a:p>
            <a:r>
              <a:rPr lang="en-US" sz="3000" dirty="0">
                <a:ea typeface="ＭＳ Ｐゴシック" pitchFamily="34" charset="-128"/>
              </a:rPr>
              <a:t>Writes to location A by P0 should be seen by P1 (eventually), and all writes to A should appear in some order</a:t>
            </a:r>
          </a:p>
          <a:p>
            <a:r>
              <a:rPr lang="en-US" sz="3000" dirty="0">
                <a:ea typeface="ＭＳ Ｐゴシック" pitchFamily="34" charset="-128"/>
              </a:rPr>
              <a:t>Coherence needs to provide:</a:t>
            </a:r>
          </a:p>
          <a:p>
            <a:pPr lvl="1"/>
            <a:r>
              <a:rPr lang="en-US" sz="3000" b="1" dirty="0">
                <a:ea typeface="ＭＳ Ｐゴシック" pitchFamily="34" charset="-128"/>
              </a:rPr>
              <a:t>Write propagation</a:t>
            </a:r>
            <a:r>
              <a:rPr lang="en-US" sz="3000" dirty="0">
                <a:ea typeface="ＭＳ Ｐゴシック" pitchFamily="34" charset="-128"/>
              </a:rPr>
              <a:t>: guarantee that updates will propagate</a:t>
            </a:r>
          </a:p>
          <a:p>
            <a:pPr lvl="1"/>
            <a:r>
              <a:rPr lang="en-US" sz="3000" b="1" dirty="0">
                <a:ea typeface="ＭＳ Ｐゴシック" pitchFamily="34" charset="-128"/>
              </a:rPr>
              <a:t>Write serialization</a:t>
            </a:r>
            <a:r>
              <a:rPr lang="en-US" sz="3000" dirty="0">
                <a:ea typeface="ＭＳ Ｐゴシック" pitchFamily="34" charset="-128"/>
              </a:rPr>
              <a:t>: provide a consistent global order seen by all processors</a:t>
            </a:r>
          </a:p>
          <a:p>
            <a:r>
              <a:rPr lang="en-US" sz="3000" dirty="0">
                <a:ea typeface="ＭＳ Ｐゴシック" pitchFamily="34" charset="-128"/>
              </a:rPr>
              <a:t>Need a global point of serialization for this store ordering</a:t>
            </a:r>
          </a:p>
          <a:p>
            <a:endParaRPr lang="en-US" sz="3000" dirty="0">
              <a:ea typeface="ＭＳ Ｐゴシック" pitchFamily="34" charset="-128"/>
            </a:endParaRPr>
          </a:p>
        </p:txBody>
      </p:sp>
      <p:sp>
        <p:nvSpPr>
          <p:cNvPr id="57348" name="Slide Number Placeholder 3"/>
          <p:cNvSpPr>
            <a:spLocks noGrp="1"/>
          </p:cNvSpPr>
          <p:nvPr>
            <p:ph type="sldNum" sz="quarter" idx="11"/>
          </p:nvPr>
        </p:nvSpPr>
        <p:spPr>
          <a:noFill/>
        </p:spPr>
        <p:txBody>
          <a:bodyPr/>
          <a:lstStyle/>
          <a:p>
            <a:fld id="{AF09C677-D8D0-443F-A595-772AA3EEBE8F}" type="slidenum">
              <a:rPr lang="en-US"/>
              <a:pPr/>
              <a:t>154</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normAutofit fontScale="90000"/>
          </a:bodyPr>
          <a:lstStyle/>
          <a:p>
            <a:r>
              <a:rPr lang="en-US">
                <a:ea typeface="ＭＳ Ｐゴシック" pitchFamily="34" charset="-128"/>
              </a:rPr>
              <a:t>Hardware Cache Coherence</a:t>
            </a:r>
          </a:p>
        </p:txBody>
      </p:sp>
      <p:sp>
        <p:nvSpPr>
          <p:cNvPr id="58371" name="Content Placeholder 2"/>
          <p:cNvSpPr>
            <a:spLocks noGrp="1"/>
          </p:cNvSpPr>
          <p:nvPr>
            <p:ph idx="1"/>
          </p:nvPr>
        </p:nvSpPr>
        <p:spPr>
          <a:xfrm>
            <a:off x="1104181" y="996950"/>
            <a:ext cx="9998016" cy="5194300"/>
          </a:xfrm>
        </p:spPr>
        <p:txBody>
          <a:bodyPr>
            <a:normAutofit/>
          </a:bodyPr>
          <a:lstStyle/>
          <a:p>
            <a:r>
              <a:rPr lang="en-US" sz="3000" dirty="0">
                <a:ea typeface="ＭＳ Ｐゴシック" pitchFamily="34" charset="-128"/>
              </a:rPr>
              <a:t>Basic idea:</a:t>
            </a:r>
          </a:p>
          <a:p>
            <a:pPr lvl="1"/>
            <a:r>
              <a:rPr lang="en-US" sz="3000" dirty="0">
                <a:ea typeface="ＭＳ Ｐゴシック" pitchFamily="34" charset="-128"/>
              </a:rPr>
              <a:t>A processor/cache broadcasts its write/update to a memory location to all other processors</a:t>
            </a:r>
          </a:p>
          <a:p>
            <a:pPr lvl="1"/>
            <a:r>
              <a:rPr lang="en-US" sz="3000" dirty="0">
                <a:ea typeface="ＭＳ Ｐゴシック" pitchFamily="34" charset="-128"/>
              </a:rPr>
              <a:t>Another cache that has the location either updates or invalidates its local copy</a:t>
            </a:r>
          </a:p>
        </p:txBody>
      </p:sp>
      <p:sp>
        <p:nvSpPr>
          <p:cNvPr id="58372" name="Slide Number Placeholder 3"/>
          <p:cNvSpPr>
            <a:spLocks noGrp="1"/>
          </p:cNvSpPr>
          <p:nvPr>
            <p:ph type="sldNum" sz="quarter" idx="11"/>
          </p:nvPr>
        </p:nvSpPr>
        <p:spPr>
          <a:noFill/>
        </p:spPr>
        <p:txBody>
          <a:bodyPr/>
          <a:lstStyle/>
          <a:p>
            <a:fld id="{FEC2E7F1-6AD0-44FD-B58F-4F0D00671763}" type="slidenum">
              <a:rPr lang="en-US"/>
              <a:pPr/>
              <a:t>155</a:t>
            </a:fld>
            <a:endParaRPr lang="en-US"/>
          </a:p>
        </p:txBody>
      </p:sp>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normAutofit fontScale="90000"/>
          </a:bodyPr>
          <a:lstStyle/>
          <a:p>
            <a:r>
              <a:rPr lang="en-US">
                <a:ea typeface="ＭＳ Ｐゴシック" pitchFamily="34" charset="-128"/>
              </a:rPr>
              <a:t>Coherence: Update vs. Invalidate</a:t>
            </a:r>
          </a:p>
        </p:txBody>
      </p:sp>
      <p:sp>
        <p:nvSpPr>
          <p:cNvPr id="3" name="Content Placeholder 2"/>
          <p:cNvSpPr>
            <a:spLocks noGrp="1"/>
          </p:cNvSpPr>
          <p:nvPr>
            <p:ph idx="1"/>
          </p:nvPr>
        </p:nvSpPr>
        <p:spPr>
          <a:xfrm>
            <a:off x="1121434" y="996950"/>
            <a:ext cx="9989389" cy="5194300"/>
          </a:xfrm>
        </p:spPr>
        <p:txBody>
          <a:bodyPr>
            <a:noAutofit/>
          </a:bodyPr>
          <a:lstStyle/>
          <a:p>
            <a:r>
              <a:rPr lang="en-US" sz="3600" dirty="0">
                <a:ea typeface="ＭＳ Ｐゴシック" pitchFamily="34" charset="-128"/>
              </a:rPr>
              <a:t>How can we </a:t>
            </a:r>
            <a:r>
              <a:rPr lang="en-US" sz="3600" i="1" dirty="0">
                <a:ea typeface="ＭＳ Ｐゴシック" pitchFamily="34" charset="-128"/>
              </a:rPr>
              <a:t>safely update replicated data?</a:t>
            </a:r>
            <a:endParaRPr lang="en-US" sz="3600" dirty="0">
              <a:ea typeface="ＭＳ Ｐゴシック" pitchFamily="34" charset="-128"/>
            </a:endParaRPr>
          </a:p>
          <a:p>
            <a:pPr lvl="1"/>
            <a:r>
              <a:rPr lang="en-US" sz="3600" dirty="0">
                <a:ea typeface="ＭＳ Ｐゴシック" pitchFamily="34" charset="-128"/>
              </a:rPr>
              <a:t>Option 1 (Update protocol): push an update to all copies</a:t>
            </a:r>
          </a:p>
          <a:p>
            <a:pPr lvl="1"/>
            <a:r>
              <a:rPr lang="en-US" sz="3600" dirty="0">
                <a:ea typeface="ＭＳ Ｐゴシック" pitchFamily="34" charset="-128"/>
              </a:rPr>
              <a:t>Option 2 (Invalidate protocol): ensure there is only one copy (local), update it</a:t>
            </a:r>
          </a:p>
          <a:p>
            <a:r>
              <a:rPr lang="en-US" sz="3600" b="1" dirty="0">
                <a:ea typeface="ＭＳ Ｐゴシック" pitchFamily="34" charset="-128"/>
              </a:rPr>
              <a:t>On a Read:</a:t>
            </a:r>
          </a:p>
          <a:p>
            <a:pPr lvl="1"/>
            <a:r>
              <a:rPr lang="en-US" sz="3600" dirty="0">
                <a:ea typeface="ＭＳ Ｐゴシック" pitchFamily="34" charset="-128"/>
              </a:rPr>
              <a:t>If local copy isn</a:t>
            </a:r>
            <a:r>
              <a:rPr lang="en-US" altLang="en-US" sz="3600" dirty="0">
                <a:ea typeface="ＭＳ Ｐゴシック" pitchFamily="34" charset="-128"/>
              </a:rPr>
              <a:t>’</a:t>
            </a:r>
            <a:r>
              <a:rPr lang="en-US" sz="3600" dirty="0">
                <a:ea typeface="ＭＳ Ｐゴシック" pitchFamily="34" charset="-128"/>
              </a:rPr>
              <a:t>t valid, put out request</a:t>
            </a:r>
          </a:p>
          <a:p>
            <a:pPr lvl="1"/>
            <a:r>
              <a:rPr lang="en-US" sz="3600" dirty="0">
                <a:ea typeface="ＭＳ Ｐゴシック" pitchFamily="34" charset="-128"/>
              </a:rPr>
              <a:t>(If another node has a copy, it returns it, otherwise memory does)</a:t>
            </a:r>
          </a:p>
        </p:txBody>
      </p:sp>
      <p:sp>
        <p:nvSpPr>
          <p:cNvPr id="59396" name="Slide Number Placeholder 3"/>
          <p:cNvSpPr>
            <a:spLocks noGrp="1"/>
          </p:cNvSpPr>
          <p:nvPr>
            <p:ph type="sldNum" sz="quarter" idx="11"/>
          </p:nvPr>
        </p:nvSpPr>
        <p:spPr>
          <a:noFill/>
        </p:spPr>
        <p:txBody>
          <a:bodyPr/>
          <a:lstStyle/>
          <a:p>
            <a:fld id="{A1AA0CF0-2BDE-42FE-9A4E-A6230A6B31E4}" type="slidenum">
              <a:rPr lang="en-US"/>
              <a:pPr/>
              <a:t>156</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normAutofit fontScale="90000"/>
          </a:bodyPr>
          <a:lstStyle/>
          <a:p>
            <a:r>
              <a:rPr lang="en-US">
                <a:ea typeface="ＭＳ Ｐゴシック" pitchFamily="34" charset="-128"/>
              </a:rPr>
              <a:t>Coherence: Update vs. Invalidate</a:t>
            </a:r>
            <a:endParaRPr lang="en-US" dirty="0">
              <a:ea typeface="ＭＳ Ｐゴシック" pitchFamily="34" charset="-128"/>
            </a:endParaRPr>
          </a:p>
        </p:txBody>
      </p:sp>
      <p:sp>
        <p:nvSpPr>
          <p:cNvPr id="3" name="Content Placeholder 2"/>
          <p:cNvSpPr>
            <a:spLocks noGrp="1"/>
          </p:cNvSpPr>
          <p:nvPr>
            <p:ph idx="1"/>
          </p:nvPr>
        </p:nvSpPr>
        <p:spPr>
          <a:xfrm>
            <a:off x="1104181" y="996950"/>
            <a:ext cx="9989390" cy="5194300"/>
          </a:xfrm>
        </p:spPr>
        <p:txBody>
          <a:bodyPr>
            <a:normAutofit/>
          </a:bodyPr>
          <a:lstStyle/>
          <a:p>
            <a:pPr>
              <a:buNone/>
            </a:pPr>
            <a:r>
              <a:rPr lang="en-US" sz="3000" b="1" dirty="0">
                <a:ea typeface="ＭＳ Ｐゴシック" pitchFamily="34" charset="-128"/>
              </a:rPr>
              <a:t>On a Write:</a:t>
            </a:r>
          </a:p>
          <a:p>
            <a:pPr lvl="1"/>
            <a:r>
              <a:rPr lang="en-US" sz="3000" dirty="0">
                <a:ea typeface="ＭＳ Ｐゴシック" pitchFamily="34" charset="-128"/>
              </a:rPr>
              <a:t>Read block into cache as before</a:t>
            </a:r>
          </a:p>
          <a:p>
            <a:pPr>
              <a:buFont typeface="Wingdings" pitchFamily="2" charset="2"/>
              <a:buNone/>
            </a:pPr>
            <a:r>
              <a:rPr lang="en-US" sz="3000" b="1" dirty="0">
                <a:ea typeface="ＭＳ Ｐゴシック" pitchFamily="34" charset="-128"/>
              </a:rPr>
              <a:t>Update Protocol:</a:t>
            </a:r>
          </a:p>
          <a:p>
            <a:pPr lvl="1"/>
            <a:r>
              <a:rPr lang="en-US" sz="3000" dirty="0">
                <a:ea typeface="ＭＳ Ｐゴシック" pitchFamily="34" charset="-128"/>
              </a:rPr>
              <a:t>Write to block, and simultaneously broadcast written data to sharers</a:t>
            </a:r>
          </a:p>
          <a:p>
            <a:pPr lvl="1"/>
            <a:r>
              <a:rPr lang="en-US" sz="3000" dirty="0">
                <a:ea typeface="ＭＳ Ｐゴシック" pitchFamily="34" charset="-128"/>
              </a:rPr>
              <a:t>(Other nodes update their caches if data was present)</a:t>
            </a:r>
          </a:p>
          <a:p>
            <a:pPr>
              <a:buFont typeface="Wingdings" pitchFamily="2" charset="2"/>
              <a:buNone/>
            </a:pPr>
            <a:r>
              <a:rPr lang="en-US" sz="3000" b="1" dirty="0">
                <a:ea typeface="ＭＳ Ｐゴシック" pitchFamily="34" charset="-128"/>
              </a:rPr>
              <a:t>Invalidate Protocol:</a:t>
            </a:r>
          </a:p>
          <a:p>
            <a:pPr lvl="1"/>
            <a:r>
              <a:rPr lang="en-US" sz="3000" dirty="0">
                <a:ea typeface="ＭＳ Ｐゴシック" pitchFamily="34" charset="-128"/>
              </a:rPr>
              <a:t>Write to block, and simultaneously broadcast invalidation of address to sharers</a:t>
            </a:r>
          </a:p>
          <a:p>
            <a:pPr lvl="1"/>
            <a:r>
              <a:rPr lang="en-US" sz="3000" dirty="0">
                <a:ea typeface="ＭＳ Ｐゴシック" pitchFamily="34" charset="-128"/>
              </a:rPr>
              <a:t>(Other nodes clear block from cache)</a:t>
            </a:r>
          </a:p>
        </p:txBody>
      </p:sp>
      <p:sp>
        <p:nvSpPr>
          <p:cNvPr id="60420" name="Slide Number Placeholder 3"/>
          <p:cNvSpPr>
            <a:spLocks noGrp="1"/>
          </p:cNvSpPr>
          <p:nvPr>
            <p:ph type="sldNum" sz="quarter" idx="11"/>
          </p:nvPr>
        </p:nvSpPr>
        <p:spPr>
          <a:noFill/>
        </p:spPr>
        <p:txBody>
          <a:bodyPr/>
          <a:lstStyle/>
          <a:p>
            <a:fld id="{D3AC53A7-D937-4A46-A400-BB89EE7FE479}" type="slidenum">
              <a:rPr lang="en-US" smtClean="0"/>
              <a:pPr/>
              <a:t>157</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normAutofit fontScale="90000"/>
          </a:bodyPr>
          <a:lstStyle/>
          <a:p>
            <a:r>
              <a:rPr lang="en-US">
                <a:ea typeface="ＭＳ Ｐゴシック" pitchFamily="34" charset="-128"/>
              </a:rPr>
              <a:t>Update vs. Invalidate Tradeoffs</a:t>
            </a:r>
          </a:p>
        </p:txBody>
      </p:sp>
      <p:sp>
        <p:nvSpPr>
          <p:cNvPr id="3" name="Content Placeholder 2"/>
          <p:cNvSpPr>
            <a:spLocks noGrp="1"/>
          </p:cNvSpPr>
          <p:nvPr>
            <p:ph idx="1"/>
          </p:nvPr>
        </p:nvSpPr>
        <p:spPr>
          <a:xfrm>
            <a:off x="1138687" y="996950"/>
            <a:ext cx="10006641" cy="4920771"/>
          </a:xfrm>
        </p:spPr>
        <p:txBody>
          <a:bodyPr>
            <a:noAutofit/>
          </a:bodyPr>
          <a:lstStyle/>
          <a:p>
            <a:r>
              <a:rPr lang="en-US" sz="2400" dirty="0">
                <a:ea typeface="ＭＳ Ｐゴシック" pitchFamily="34" charset="-128"/>
              </a:rPr>
              <a:t>Which do we want?</a:t>
            </a:r>
          </a:p>
          <a:p>
            <a:pPr lvl="1"/>
            <a:r>
              <a:rPr lang="en-US" sz="2400" dirty="0">
                <a:ea typeface="ＭＳ Ｐゴシック" pitchFamily="34" charset="-128"/>
              </a:rPr>
              <a:t>Write frequency and sharing behavior are critical</a:t>
            </a:r>
          </a:p>
          <a:p>
            <a:r>
              <a:rPr lang="en-US" sz="2400" b="1" dirty="0">
                <a:ea typeface="ＭＳ Ｐゴシック" pitchFamily="34" charset="-128"/>
              </a:rPr>
              <a:t>Update</a:t>
            </a:r>
          </a:p>
          <a:p>
            <a:pPr lvl="1">
              <a:buFont typeface="Wingdings" pitchFamily="2" charset="2"/>
              <a:buNone/>
            </a:pPr>
            <a:r>
              <a:rPr lang="en-US" sz="2400" b="1" dirty="0">
                <a:latin typeface="Courier New" pitchFamily="49" charset="0"/>
                <a:ea typeface="ＭＳ Ｐゴシック" pitchFamily="34" charset="-128"/>
                <a:cs typeface="Courier New" pitchFamily="49" charset="0"/>
              </a:rPr>
              <a:t>+ </a:t>
            </a:r>
            <a:r>
              <a:rPr lang="en-US" sz="2400" dirty="0">
                <a:ea typeface="ＭＳ Ｐゴシック" pitchFamily="34" charset="-128"/>
              </a:rPr>
              <a:t>If sharer set is constant and updates are infrequent, avoids the cost of invalidate-reacquire (broadcast update pattern)</a:t>
            </a:r>
          </a:p>
          <a:p>
            <a:pPr lvl="1">
              <a:buFont typeface="Wingdings" pitchFamily="2" charset="2"/>
              <a:buNone/>
            </a:pPr>
            <a:r>
              <a:rPr lang="en-US" sz="2400" b="1" dirty="0">
                <a:latin typeface="Courier New" pitchFamily="49" charset="0"/>
                <a:ea typeface="ＭＳ Ｐゴシック" pitchFamily="34" charset="-128"/>
                <a:cs typeface="Courier New" pitchFamily="49" charset="0"/>
              </a:rPr>
              <a:t>- </a:t>
            </a:r>
            <a:r>
              <a:rPr lang="en-US" sz="2400" dirty="0">
                <a:ea typeface="ＭＳ Ｐゴシック" pitchFamily="34" charset="-128"/>
              </a:rPr>
              <a:t>If data is rewritten without intervening reads by other cores, updates were useless</a:t>
            </a:r>
          </a:p>
          <a:p>
            <a:pPr lvl="1">
              <a:buFont typeface="Wingdings" pitchFamily="2" charset="2"/>
              <a:buNone/>
            </a:pPr>
            <a:r>
              <a:rPr lang="en-US" sz="2400" b="1" dirty="0">
                <a:latin typeface="Courier New" pitchFamily="49" charset="0"/>
                <a:ea typeface="ＭＳ Ｐゴシック" pitchFamily="34" charset="-128"/>
                <a:cs typeface="Courier New" pitchFamily="49" charset="0"/>
              </a:rPr>
              <a:t>- </a:t>
            </a:r>
            <a:r>
              <a:rPr lang="en-US" sz="2400" dirty="0">
                <a:ea typeface="ＭＳ Ｐゴシック" pitchFamily="34" charset="-128"/>
              </a:rPr>
              <a:t>Write-through cache policy </a:t>
            </a:r>
            <a:r>
              <a:rPr lang="en-US" sz="2400" dirty="0">
                <a:ea typeface="ＭＳ Ｐゴシック" pitchFamily="34" charset="-128"/>
                <a:sym typeface="Wingdings" pitchFamily="2" charset="2"/>
              </a:rPr>
              <a:t></a:t>
            </a:r>
            <a:r>
              <a:rPr lang="en-US" sz="2400" dirty="0">
                <a:ea typeface="ＭＳ Ｐゴシック" pitchFamily="34" charset="-128"/>
              </a:rPr>
              <a:t> bus becomes bottleneck</a:t>
            </a:r>
          </a:p>
          <a:p>
            <a:r>
              <a:rPr lang="en-US" sz="2400" b="1" dirty="0">
                <a:ea typeface="ＭＳ Ｐゴシック" pitchFamily="34" charset="-128"/>
              </a:rPr>
              <a:t>Invalidate</a:t>
            </a:r>
          </a:p>
          <a:p>
            <a:pPr lvl="1">
              <a:buFont typeface="Wingdings" pitchFamily="2" charset="2"/>
              <a:buNone/>
            </a:pPr>
            <a:r>
              <a:rPr lang="en-US" sz="2400" b="1" dirty="0">
                <a:latin typeface="Courier New" pitchFamily="49" charset="0"/>
                <a:ea typeface="ＭＳ Ｐゴシック" pitchFamily="34" charset="-128"/>
                <a:cs typeface="Courier New" pitchFamily="49" charset="0"/>
              </a:rPr>
              <a:t>+ </a:t>
            </a:r>
            <a:r>
              <a:rPr lang="en-US" sz="2400" dirty="0">
                <a:ea typeface="ＭＳ Ｐゴシック" pitchFamily="34" charset="-128"/>
              </a:rPr>
              <a:t>After invalidation broadcast, core has exclusive access rights</a:t>
            </a:r>
          </a:p>
          <a:p>
            <a:pPr lvl="1">
              <a:buFont typeface="Wingdings" pitchFamily="2" charset="2"/>
              <a:buNone/>
            </a:pPr>
            <a:r>
              <a:rPr lang="en-US" sz="2400" b="1" dirty="0">
                <a:latin typeface="Courier New" pitchFamily="49" charset="0"/>
                <a:ea typeface="ＭＳ Ｐゴシック" pitchFamily="34" charset="-128"/>
                <a:cs typeface="Courier New" pitchFamily="49" charset="0"/>
              </a:rPr>
              <a:t>+ </a:t>
            </a:r>
            <a:r>
              <a:rPr lang="en-US" sz="2400" dirty="0">
                <a:ea typeface="ＭＳ Ｐゴシック" pitchFamily="34" charset="-128"/>
              </a:rPr>
              <a:t>Only cores that keep reading after each write retain a copy</a:t>
            </a:r>
          </a:p>
          <a:p>
            <a:pPr lvl="1">
              <a:buFont typeface="Wingdings" pitchFamily="2" charset="2"/>
              <a:buNone/>
            </a:pPr>
            <a:r>
              <a:rPr lang="en-US" sz="2400" b="1" dirty="0">
                <a:latin typeface="Courier New" pitchFamily="49" charset="0"/>
                <a:ea typeface="ＭＳ Ｐゴシック" pitchFamily="34" charset="-128"/>
                <a:cs typeface="Courier New" pitchFamily="49" charset="0"/>
              </a:rPr>
              <a:t>- </a:t>
            </a:r>
            <a:r>
              <a:rPr lang="en-US" sz="2400" dirty="0">
                <a:ea typeface="ＭＳ Ｐゴシック" pitchFamily="34" charset="-128"/>
              </a:rPr>
              <a:t>If write contention is high, leads to ping-ponging (rapid mutual invalidation-reacquire)</a:t>
            </a:r>
          </a:p>
        </p:txBody>
      </p:sp>
      <p:sp>
        <p:nvSpPr>
          <p:cNvPr id="61444" name="Slide Number Placeholder 3"/>
          <p:cNvSpPr>
            <a:spLocks noGrp="1"/>
          </p:cNvSpPr>
          <p:nvPr>
            <p:ph type="sldNum" sz="quarter" idx="11"/>
          </p:nvPr>
        </p:nvSpPr>
        <p:spPr>
          <a:noFill/>
        </p:spPr>
        <p:txBody>
          <a:bodyPr/>
          <a:lstStyle/>
          <a:p>
            <a:fld id="{DAB31370-FC82-477C-AA53-32E65C6D53EF}" type="slidenum">
              <a:rPr lang="en-US"/>
              <a:pPr/>
              <a:t>158</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normAutofit fontScale="90000"/>
          </a:bodyPr>
          <a:lstStyle/>
          <a:p>
            <a:r>
              <a:rPr lang="en-US">
                <a:ea typeface="ＭＳ Ｐゴシック" pitchFamily="34" charset="-128"/>
              </a:rPr>
              <a:t>Two Cache Coherence Methods </a:t>
            </a:r>
          </a:p>
        </p:txBody>
      </p:sp>
      <p:sp>
        <p:nvSpPr>
          <p:cNvPr id="3" name="Content Placeholder 2"/>
          <p:cNvSpPr>
            <a:spLocks noGrp="1"/>
          </p:cNvSpPr>
          <p:nvPr>
            <p:ph idx="1"/>
          </p:nvPr>
        </p:nvSpPr>
        <p:spPr>
          <a:xfrm>
            <a:off x="1086928" y="996950"/>
            <a:ext cx="10075653" cy="5194300"/>
          </a:xfrm>
        </p:spPr>
        <p:txBody>
          <a:bodyPr>
            <a:noAutofit/>
          </a:bodyPr>
          <a:lstStyle/>
          <a:p>
            <a:pPr lvl="1"/>
            <a:r>
              <a:rPr lang="en-US" sz="2400" dirty="0">
                <a:ea typeface="ＭＳ Ｐゴシック" pitchFamily="34" charset="-128"/>
              </a:rPr>
              <a:t>How do we ensure that the proper caches are updated?</a:t>
            </a:r>
          </a:p>
          <a:p>
            <a:pPr lvl="1"/>
            <a:r>
              <a:rPr lang="en-US" sz="2400" b="1" dirty="0">
                <a:ea typeface="ＭＳ Ｐゴシック" pitchFamily="34" charset="-128"/>
              </a:rPr>
              <a:t>Snoopy Bus </a:t>
            </a:r>
            <a:r>
              <a:rPr lang="en-US" sz="2400" dirty="0">
                <a:ea typeface="ＭＳ Ｐゴシック" pitchFamily="34" charset="-128"/>
              </a:rPr>
              <a:t>[Goodman ISCA 1983, </a:t>
            </a:r>
            <a:r>
              <a:rPr lang="en-US" sz="2400" dirty="0" err="1">
                <a:ea typeface="ＭＳ Ｐゴシック" pitchFamily="34" charset="-128"/>
              </a:rPr>
              <a:t>Papamarcos</a:t>
            </a:r>
            <a:r>
              <a:rPr lang="en-US" sz="2400" dirty="0">
                <a:ea typeface="ＭＳ Ｐゴシック" pitchFamily="34" charset="-128"/>
              </a:rPr>
              <a:t>+ ISCA 1984]</a:t>
            </a:r>
          </a:p>
          <a:p>
            <a:pPr lvl="2"/>
            <a:r>
              <a:rPr lang="en-US" sz="2400" dirty="0">
                <a:ea typeface="ＭＳ Ｐゴシック" pitchFamily="34" charset="-128"/>
              </a:rPr>
              <a:t>Bus-based, </a:t>
            </a:r>
            <a:r>
              <a:rPr lang="en-US" sz="2400" dirty="0">
                <a:solidFill>
                  <a:srgbClr val="0000FF"/>
                </a:solidFill>
                <a:ea typeface="ＭＳ Ｐゴシック" pitchFamily="34" charset="-128"/>
              </a:rPr>
              <a:t>single point of serialization for all requests</a:t>
            </a:r>
          </a:p>
          <a:p>
            <a:pPr lvl="2"/>
            <a:r>
              <a:rPr lang="en-US" sz="2400" dirty="0">
                <a:ea typeface="ＭＳ Ｐゴシック" pitchFamily="34" charset="-128"/>
              </a:rPr>
              <a:t>Processors observe other processors</a:t>
            </a:r>
            <a:r>
              <a:rPr lang="ja-JP" altLang="en-US" sz="2400">
                <a:ea typeface="ＭＳ Ｐゴシック" pitchFamily="34" charset="-128"/>
              </a:rPr>
              <a:t>’</a:t>
            </a:r>
            <a:r>
              <a:rPr lang="en-US" altLang="ja-JP" sz="2400" dirty="0">
                <a:ea typeface="ＭＳ Ｐゴシック" pitchFamily="34" charset="-128"/>
              </a:rPr>
              <a:t> actions</a:t>
            </a:r>
          </a:p>
          <a:p>
            <a:pPr lvl="3"/>
            <a:r>
              <a:rPr lang="en-US" sz="2400" dirty="0">
                <a:ea typeface="ＭＳ Ｐゴシック" pitchFamily="34" charset="-128"/>
              </a:rPr>
              <a:t>E.g.: P1 makes </a:t>
            </a:r>
            <a:r>
              <a:rPr lang="ja-JP" altLang="en-US" sz="2400">
                <a:ea typeface="ＭＳ Ｐゴシック" pitchFamily="34" charset="-128"/>
              </a:rPr>
              <a:t>“</a:t>
            </a:r>
            <a:r>
              <a:rPr lang="en-US" altLang="ja-JP" sz="2400" dirty="0">
                <a:ea typeface="ＭＳ Ｐゴシック" pitchFamily="34" charset="-128"/>
              </a:rPr>
              <a:t>read-exclusive</a:t>
            </a:r>
            <a:r>
              <a:rPr lang="ja-JP" altLang="en-US" sz="2400">
                <a:ea typeface="ＭＳ Ｐゴシック" pitchFamily="34" charset="-128"/>
              </a:rPr>
              <a:t>”</a:t>
            </a:r>
            <a:r>
              <a:rPr lang="en-US" altLang="ja-JP" sz="2400" dirty="0">
                <a:ea typeface="ＭＳ Ｐゴシック" pitchFamily="34" charset="-128"/>
              </a:rPr>
              <a:t> request for A on bus, P0 sees this and invalidates its own copy of A</a:t>
            </a:r>
          </a:p>
          <a:p>
            <a:pPr lvl="1"/>
            <a:r>
              <a:rPr lang="en-US" sz="2400" b="1" dirty="0">
                <a:ea typeface="ＭＳ Ｐゴシック" pitchFamily="34" charset="-128"/>
              </a:rPr>
              <a:t>Directory </a:t>
            </a:r>
            <a:r>
              <a:rPr lang="en-US" sz="2400" dirty="0">
                <a:ea typeface="ＭＳ Ｐゴシック" pitchFamily="34" charset="-128"/>
              </a:rPr>
              <a:t>[</a:t>
            </a:r>
            <a:r>
              <a:rPr lang="en-US" sz="2400" dirty="0" err="1">
                <a:ea typeface="ＭＳ Ｐゴシック" pitchFamily="34" charset="-128"/>
              </a:rPr>
              <a:t>Censier</a:t>
            </a:r>
            <a:r>
              <a:rPr lang="en-US" sz="2400" dirty="0">
                <a:ea typeface="ＭＳ Ｐゴシック" pitchFamily="34" charset="-128"/>
              </a:rPr>
              <a:t> and </a:t>
            </a:r>
            <a:r>
              <a:rPr lang="en-US" sz="2400" dirty="0" err="1">
                <a:ea typeface="ＭＳ Ｐゴシック" pitchFamily="34" charset="-128"/>
              </a:rPr>
              <a:t>Feautrier</a:t>
            </a:r>
            <a:r>
              <a:rPr lang="en-US" sz="2400" dirty="0">
                <a:ea typeface="ＭＳ Ｐゴシック" pitchFamily="34" charset="-128"/>
              </a:rPr>
              <a:t>, IEEE </a:t>
            </a:r>
            <a:r>
              <a:rPr lang="en-US" sz="2400" dirty="0" err="1">
                <a:ea typeface="ＭＳ Ｐゴシック" pitchFamily="34" charset="-128"/>
              </a:rPr>
              <a:t>ToC</a:t>
            </a:r>
            <a:r>
              <a:rPr lang="en-US" sz="2400" dirty="0">
                <a:ea typeface="ＭＳ Ｐゴシック" pitchFamily="34" charset="-128"/>
              </a:rPr>
              <a:t> 1978]</a:t>
            </a:r>
          </a:p>
          <a:p>
            <a:pPr lvl="2"/>
            <a:r>
              <a:rPr lang="en-US" sz="2400" dirty="0">
                <a:solidFill>
                  <a:srgbClr val="0000FF"/>
                </a:solidFill>
                <a:ea typeface="ＭＳ Ｐゴシック" pitchFamily="34" charset="-128"/>
              </a:rPr>
              <a:t>Single point of serialization </a:t>
            </a:r>
            <a:r>
              <a:rPr lang="en-US" sz="2400" i="1" dirty="0">
                <a:solidFill>
                  <a:srgbClr val="0000FF"/>
                </a:solidFill>
                <a:ea typeface="ＭＳ Ｐゴシック" pitchFamily="34" charset="-128"/>
              </a:rPr>
              <a:t>per block</a:t>
            </a:r>
            <a:r>
              <a:rPr lang="en-US" sz="2400" dirty="0">
                <a:ea typeface="ＭＳ Ｐゴシック" pitchFamily="34" charset="-128"/>
              </a:rPr>
              <a:t>, distributed among nodes</a:t>
            </a:r>
          </a:p>
          <a:p>
            <a:pPr lvl="2"/>
            <a:r>
              <a:rPr lang="en-US" sz="2400" dirty="0">
                <a:ea typeface="ＭＳ Ｐゴシック" pitchFamily="34" charset="-128"/>
              </a:rPr>
              <a:t>Processors make explicit requests for blocks</a:t>
            </a:r>
          </a:p>
          <a:p>
            <a:pPr lvl="2"/>
            <a:r>
              <a:rPr lang="en-US" sz="2400" dirty="0">
                <a:ea typeface="ＭＳ Ｐゴシック" pitchFamily="34" charset="-128"/>
              </a:rPr>
              <a:t>Directory tracks ownership (sharer set) for each block</a:t>
            </a:r>
          </a:p>
          <a:p>
            <a:pPr lvl="2"/>
            <a:r>
              <a:rPr lang="en-US" sz="2400" dirty="0">
                <a:ea typeface="ＭＳ Ｐゴシック" pitchFamily="34" charset="-128"/>
              </a:rPr>
              <a:t>Directory coordinates invalidation appropriately</a:t>
            </a:r>
          </a:p>
          <a:p>
            <a:pPr lvl="3"/>
            <a:r>
              <a:rPr lang="en-US" sz="2400" dirty="0">
                <a:ea typeface="ＭＳ Ｐゴシック" pitchFamily="34" charset="-128"/>
              </a:rPr>
              <a:t>E.g.: P1 asks directory for exclusive copy, directory asks P0 to invalidate, waits for ACK, then responds to P1</a:t>
            </a:r>
          </a:p>
        </p:txBody>
      </p:sp>
      <p:sp>
        <p:nvSpPr>
          <p:cNvPr id="62468" name="Slide Number Placeholder 3"/>
          <p:cNvSpPr>
            <a:spLocks noGrp="1"/>
          </p:cNvSpPr>
          <p:nvPr>
            <p:ph type="sldNum" sz="quarter" idx="11"/>
          </p:nvPr>
        </p:nvSpPr>
        <p:spPr>
          <a:noFill/>
        </p:spPr>
        <p:txBody>
          <a:bodyPr/>
          <a:lstStyle/>
          <a:p>
            <a:fld id="{9BA24229-4010-4086-B164-21A8C3A83EB1}" type="slidenum">
              <a:rPr lang="en-US"/>
              <a:pPr/>
              <a:t>159</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2DF31-F236-2C4F-8E4A-DD096E614CE5}"/>
              </a:ext>
            </a:extLst>
          </p:cNvPr>
          <p:cNvSpPr>
            <a:spLocks noGrp="1"/>
          </p:cNvSpPr>
          <p:nvPr>
            <p:ph type="title"/>
          </p:nvPr>
        </p:nvSpPr>
        <p:spPr/>
        <p:txBody>
          <a:bodyPr>
            <a:normAutofit fontScale="90000"/>
          </a:bodyPr>
          <a:lstStyle/>
          <a:p>
            <a:r>
              <a:rPr lang="en-US" dirty="0"/>
              <a:t>Graphical Processing Units</a:t>
            </a:r>
          </a:p>
        </p:txBody>
      </p:sp>
      <p:sp>
        <p:nvSpPr>
          <p:cNvPr id="3" name="Content Placeholder 2">
            <a:extLst>
              <a:ext uri="{FF2B5EF4-FFF2-40B4-BE49-F238E27FC236}">
                <a16:creationId xmlns:a16="http://schemas.microsoft.com/office/drawing/2014/main" id="{11F6698B-57EF-0C4F-B99D-128647B97E14}"/>
              </a:ext>
            </a:extLst>
          </p:cNvPr>
          <p:cNvSpPr>
            <a:spLocks noGrp="1"/>
          </p:cNvSpPr>
          <p:nvPr>
            <p:ph idx="1"/>
          </p:nvPr>
        </p:nvSpPr>
        <p:spPr/>
        <p:txBody>
          <a:bodyPr>
            <a:normAutofit/>
          </a:bodyPr>
          <a:lstStyle/>
          <a:p>
            <a:r>
              <a:rPr lang="en-US" sz="2800" dirty="0"/>
              <a:t>Given the hardware invested to do graphics well, how can we supplement it to improve performance of a wider range of applications?</a:t>
            </a:r>
          </a:p>
          <a:p>
            <a:r>
              <a:rPr lang="en-US" sz="2800" dirty="0"/>
              <a:t>Basic idea:</a:t>
            </a:r>
          </a:p>
          <a:p>
            <a:pPr lvl="1"/>
            <a:r>
              <a:rPr lang="en-US" sz="2800" dirty="0"/>
              <a:t>Heterogeneous execution model</a:t>
            </a:r>
          </a:p>
          <a:p>
            <a:pPr lvl="2"/>
            <a:r>
              <a:rPr lang="en-US" sz="2800" dirty="0"/>
              <a:t>CPU is the host, GPU is the device</a:t>
            </a:r>
          </a:p>
          <a:p>
            <a:pPr lvl="1"/>
            <a:r>
              <a:rPr lang="en-US" sz="2800" dirty="0"/>
              <a:t>Develop a C-like programming language for GPU</a:t>
            </a:r>
          </a:p>
          <a:p>
            <a:pPr lvl="1"/>
            <a:r>
              <a:rPr lang="en-US" sz="2800" dirty="0"/>
              <a:t>Unify all forms of GPU parallelism as CUDA thread</a:t>
            </a:r>
          </a:p>
          <a:p>
            <a:pPr lvl="1"/>
            <a:r>
              <a:rPr lang="en-US" sz="2800" dirty="0"/>
              <a:t>Programming model is “Single Instruction Multiple Thread”</a:t>
            </a:r>
          </a:p>
        </p:txBody>
      </p:sp>
      <p:sp>
        <p:nvSpPr>
          <p:cNvPr id="4" name="Slide Number Placeholder 3">
            <a:extLst>
              <a:ext uri="{FF2B5EF4-FFF2-40B4-BE49-F238E27FC236}">
                <a16:creationId xmlns:a16="http://schemas.microsoft.com/office/drawing/2014/main" id="{599709CE-8A5C-4544-901D-F6DA91B130E4}"/>
              </a:ext>
            </a:extLst>
          </p:cNvPr>
          <p:cNvSpPr>
            <a:spLocks noGrp="1"/>
          </p:cNvSpPr>
          <p:nvPr>
            <p:ph type="sldNum" sz="quarter" idx="12"/>
          </p:nvPr>
        </p:nvSpPr>
        <p:spPr/>
        <p:txBody>
          <a:bodyPr/>
          <a:lstStyle/>
          <a:p>
            <a:fld id="{BFC9D464-DD04-3C40-96E2-DD85F8D02596}" type="slidenum">
              <a:rPr lang="en-US" smtClean="0"/>
              <a:pPr/>
              <a:t>16</a:t>
            </a:fld>
            <a:endParaRPr lang="en-US"/>
          </a:p>
        </p:txBody>
      </p:sp>
    </p:spTree>
    <p:extLst>
      <p:ext uri="{BB962C8B-B14F-4D97-AF65-F5344CB8AC3E}">
        <p14:creationId xmlns:p14="http://schemas.microsoft.com/office/powerpoint/2010/main" val="350039907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normAutofit fontScale="90000"/>
          </a:bodyPr>
          <a:lstStyle/>
          <a:p>
            <a:r>
              <a:rPr lang="en-US" dirty="0">
                <a:ea typeface="ＭＳ Ｐゴシック" pitchFamily="34" charset="-128"/>
              </a:rPr>
              <a:t>Directory Based Coherence</a:t>
            </a:r>
          </a:p>
        </p:txBody>
      </p:sp>
      <p:sp>
        <p:nvSpPr>
          <p:cNvPr id="3" name="Content Placeholder 2"/>
          <p:cNvSpPr>
            <a:spLocks noGrp="1"/>
          </p:cNvSpPr>
          <p:nvPr>
            <p:ph idx="1"/>
          </p:nvPr>
        </p:nvSpPr>
        <p:spPr>
          <a:xfrm>
            <a:off x="1104180" y="996950"/>
            <a:ext cx="10006643" cy="5194300"/>
          </a:xfrm>
        </p:spPr>
        <p:txBody>
          <a:bodyPr>
            <a:normAutofit/>
          </a:bodyPr>
          <a:lstStyle/>
          <a:p>
            <a:r>
              <a:rPr lang="en-US" sz="2400" dirty="0">
                <a:ea typeface="ＭＳ Ｐゴシック" pitchFamily="34" charset="-128"/>
              </a:rPr>
              <a:t>Idea: </a:t>
            </a:r>
            <a:r>
              <a:rPr lang="en-US" sz="2400" dirty="0">
                <a:solidFill>
                  <a:srgbClr val="0000FF"/>
                </a:solidFill>
                <a:ea typeface="ＭＳ Ｐゴシック" pitchFamily="34" charset="-128"/>
              </a:rPr>
              <a:t>A logically-central directory keeps track of where the copies of each cache block reside. Caches consult this directory to ensure coherence.</a:t>
            </a:r>
          </a:p>
          <a:p>
            <a:pPr lvl="1"/>
            <a:endParaRPr lang="en-US" sz="2400" dirty="0">
              <a:ea typeface="ＭＳ Ｐゴシック" pitchFamily="34" charset="-128"/>
            </a:endParaRPr>
          </a:p>
          <a:p>
            <a:r>
              <a:rPr lang="en-US" sz="2400" dirty="0">
                <a:ea typeface="ＭＳ Ｐゴシック" pitchFamily="34" charset="-128"/>
              </a:rPr>
              <a:t>An example mechanism:</a:t>
            </a:r>
          </a:p>
          <a:p>
            <a:pPr lvl="1"/>
            <a:r>
              <a:rPr lang="en-US" sz="2400" dirty="0">
                <a:ea typeface="ＭＳ Ｐゴシック" pitchFamily="34" charset="-128"/>
              </a:rPr>
              <a:t>For each cache block in memory, store P+1 bits in directory</a:t>
            </a:r>
          </a:p>
          <a:p>
            <a:pPr lvl="2"/>
            <a:r>
              <a:rPr lang="en-US" sz="2400" dirty="0">
                <a:ea typeface="ＭＳ Ｐゴシック" pitchFamily="34" charset="-128"/>
              </a:rPr>
              <a:t>One bit for each cache, indicating whether the block is in cache</a:t>
            </a:r>
          </a:p>
          <a:p>
            <a:pPr lvl="2"/>
            <a:r>
              <a:rPr lang="en-US" sz="2400" dirty="0">
                <a:ea typeface="ＭＳ Ｐゴシック" pitchFamily="34" charset="-128"/>
              </a:rPr>
              <a:t>Exclusive bit: indicates that a cache has the only copy of the block and can update it without notifying others</a:t>
            </a:r>
          </a:p>
          <a:p>
            <a:pPr lvl="1"/>
            <a:r>
              <a:rPr lang="en-US" sz="2400" dirty="0">
                <a:ea typeface="ＭＳ Ｐゴシック" pitchFamily="34" charset="-128"/>
              </a:rPr>
              <a:t>On a read: set the cache</a:t>
            </a:r>
            <a:r>
              <a:rPr lang="en-US" altLang="en-US" sz="2400" dirty="0">
                <a:ea typeface="ＭＳ Ｐゴシック" pitchFamily="34" charset="-128"/>
              </a:rPr>
              <a:t>’</a:t>
            </a:r>
            <a:r>
              <a:rPr lang="en-US" sz="2400" dirty="0">
                <a:ea typeface="ＭＳ Ｐゴシック" pitchFamily="34" charset="-128"/>
              </a:rPr>
              <a:t>s bit and arrange the supply of data </a:t>
            </a:r>
          </a:p>
          <a:p>
            <a:pPr lvl="1"/>
            <a:r>
              <a:rPr lang="en-US" sz="2400" dirty="0">
                <a:ea typeface="ＭＳ Ｐゴシック" pitchFamily="34" charset="-128"/>
              </a:rPr>
              <a:t>On a write: invalidate all caches that have the block and reset their bits</a:t>
            </a:r>
          </a:p>
          <a:p>
            <a:pPr lvl="1"/>
            <a:r>
              <a:rPr lang="en-US" sz="2400" dirty="0">
                <a:ea typeface="ＭＳ Ｐゴシック" pitchFamily="34" charset="-128"/>
              </a:rPr>
              <a:t>Have an </a:t>
            </a:r>
            <a:r>
              <a:rPr lang="en-US" altLang="en-US" sz="2400" dirty="0">
                <a:ea typeface="ＭＳ Ｐゴシック" pitchFamily="34" charset="-128"/>
              </a:rPr>
              <a:t>“</a:t>
            </a:r>
            <a:r>
              <a:rPr lang="en-US" sz="2400" dirty="0">
                <a:ea typeface="ＭＳ Ｐゴシック" pitchFamily="34" charset="-128"/>
              </a:rPr>
              <a:t>exclusive bit</a:t>
            </a:r>
            <a:r>
              <a:rPr lang="en-US" altLang="en-US" sz="2400" dirty="0">
                <a:ea typeface="ＭＳ Ｐゴシック" pitchFamily="34" charset="-128"/>
              </a:rPr>
              <a:t>”</a:t>
            </a:r>
            <a:r>
              <a:rPr lang="en-US" sz="2400" dirty="0">
                <a:ea typeface="ＭＳ Ｐゴシック" pitchFamily="34" charset="-128"/>
              </a:rPr>
              <a:t> associated with each block in each cache</a:t>
            </a:r>
          </a:p>
        </p:txBody>
      </p:sp>
      <p:sp>
        <p:nvSpPr>
          <p:cNvPr id="64516" name="Slide Number Placeholder 3"/>
          <p:cNvSpPr>
            <a:spLocks noGrp="1"/>
          </p:cNvSpPr>
          <p:nvPr>
            <p:ph type="sldNum" sz="quarter" idx="11"/>
          </p:nvPr>
        </p:nvSpPr>
        <p:spPr>
          <a:noFill/>
        </p:spPr>
        <p:txBody>
          <a:bodyPr/>
          <a:lstStyle/>
          <a:p>
            <a:fld id="{433BE4D5-385F-4065-9D47-76F041DFD5AB}" type="slidenum">
              <a:rPr lang="en-US"/>
              <a:pPr/>
              <a:t>160</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normAutofit fontScale="90000"/>
          </a:bodyPr>
          <a:lstStyle/>
          <a:p>
            <a:r>
              <a:rPr lang="en-US">
                <a:ea typeface="ＭＳ Ｐゴシック" pitchFamily="34" charset="-128"/>
              </a:rPr>
              <a:t>Snoopy Cache Coherence</a:t>
            </a:r>
          </a:p>
        </p:txBody>
      </p:sp>
      <p:sp>
        <p:nvSpPr>
          <p:cNvPr id="3" name="Content Placeholder 2"/>
          <p:cNvSpPr>
            <a:spLocks noGrp="1"/>
          </p:cNvSpPr>
          <p:nvPr>
            <p:ph idx="1"/>
          </p:nvPr>
        </p:nvSpPr>
        <p:spPr>
          <a:xfrm>
            <a:off x="1104180" y="996950"/>
            <a:ext cx="9980763" cy="5194300"/>
          </a:xfrm>
        </p:spPr>
        <p:txBody>
          <a:bodyPr>
            <a:normAutofit/>
          </a:bodyPr>
          <a:lstStyle/>
          <a:p>
            <a:r>
              <a:rPr lang="en-US" sz="3000" dirty="0">
                <a:ea typeface="ＭＳ Ｐゴシック" pitchFamily="34" charset="-128"/>
              </a:rPr>
              <a:t>Idea: </a:t>
            </a:r>
          </a:p>
          <a:p>
            <a:pPr lvl="1"/>
            <a:r>
              <a:rPr lang="en-US" sz="3000" dirty="0">
                <a:solidFill>
                  <a:srgbClr val="0000FF"/>
                </a:solidFill>
                <a:ea typeface="ＭＳ Ｐゴシック" pitchFamily="34" charset="-128"/>
              </a:rPr>
              <a:t>All caches </a:t>
            </a:r>
            <a:r>
              <a:rPr lang="en-US" altLang="en-US" sz="3000" dirty="0">
                <a:solidFill>
                  <a:srgbClr val="0000FF"/>
                </a:solidFill>
                <a:ea typeface="ＭＳ Ｐゴシック" pitchFamily="34" charset="-128"/>
              </a:rPr>
              <a:t>“</a:t>
            </a:r>
            <a:r>
              <a:rPr lang="en-US" sz="3000" dirty="0">
                <a:solidFill>
                  <a:srgbClr val="0000FF"/>
                </a:solidFill>
                <a:ea typeface="ＭＳ Ｐゴシック" pitchFamily="34" charset="-128"/>
              </a:rPr>
              <a:t>snoop</a:t>
            </a:r>
            <a:r>
              <a:rPr lang="en-US" altLang="en-US" sz="3000" dirty="0">
                <a:solidFill>
                  <a:srgbClr val="0000FF"/>
                </a:solidFill>
                <a:ea typeface="ＭＳ Ｐゴシック" pitchFamily="34" charset="-128"/>
              </a:rPr>
              <a:t>”</a:t>
            </a:r>
            <a:r>
              <a:rPr lang="en-US" sz="3000" dirty="0">
                <a:solidFill>
                  <a:srgbClr val="0000FF"/>
                </a:solidFill>
                <a:ea typeface="ＭＳ Ｐゴシック" pitchFamily="34" charset="-128"/>
              </a:rPr>
              <a:t> all other caches</a:t>
            </a:r>
            <a:r>
              <a:rPr lang="en-US" altLang="en-US" sz="3000" dirty="0">
                <a:solidFill>
                  <a:srgbClr val="0000FF"/>
                </a:solidFill>
                <a:ea typeface="ＭＳ Ｐゴシック" pitchFamily="34" charset="-128"/>
              </a:rPr>
              <a:t>’</a:t>
            </a:r>
            <a:r>
              <a:rPr lang="en-US" sz="3000" dirty="0">
                <a:solidFill>
                  <a:srgbClr val="0000FF"/>
                </a:solidFill>
                <a:ea typeface="ＭＳ Ｐゴシック" pitchFamily="34" charset="-128"/>
              </a:rPr>
              <a:t> read/write requests and keep the cache block coherent</a:t>
            </a:r>
          </a:p>
          <a:p>
            <a:pPr lvl="1"/>
            <a:r>
              <a:rPr lang="en-US" sz="3000" dirty="0">
                <a:ea typeface="ＭＳ Ｐゴシック" pitchFamily="34" charset="-128"/>
              </a:rPr>
              <a:t>Each cache block has </a:t>
            </a:r>
            <a:r>
              <a:rPr lang="en-US" altLang="en-US" sz="3000" dirty="0">
                <a:ea typeface="ＭＳ Ｐゴシック" pitchFamily="34" charset="-128"/>
              </a:rPr>
              <a:t>“</a:t>
            </a:r>
            <a:r>
              <a:rPr lang="en-US" sz="3000" dirty="0">
                <a:ea typeface="ＭＳ Ｐゴシック" pitchFamily="34" charset="-128"/>
              </a:rPr>
              <a:t>coherence metadata</a:t>
            </a:r>
            <a:r>
              <a:rPr lang="en-US" altLang="en-US" sz="3000" dirty="0">
                <a:ea typeface="ＭＳ Ｐゴシック" pitchFamily="34" charset="-128"/>
              </a:rPr>
              <a:t>”</a:t>
            </a:r>
            <a:r>
              <a:rPr lang="en-US" sz="3000" dirty="0">
                <a:ea typeface="ＭＳ Ｐゴシック" pitchFamily="34" charset="-128"/>
              </a:rPr>
              <a:t> associated with it in the tag store of each cache</a:t>
            </a:r>
          </a:p>
          <a:p>
            <a:r>
              <a:rPr lang="en-US" sz="3000" dirty="0">
                <a:ea typeface="ＭＳ Ｐゴシック" pitchFamily="34" charset="-128"/>
              </a:rPr>
              <a:t>Easy to implement if all caches share a common bus</a:t>
            </a:r>
          </a:p>
          <a:p>
            <a:pPr lvl="1"/>
            <a:r>
              <a:rPr lang="en-US" sz="3000" dirty="0">
                <a:ea typeface="ＭＳ Ｐゴシック" pitchFamily="34" charset="-128"/>
              </a:rPr>
              <a:t>Each cache broadcasts its read/write operations on the bus</a:t>
            </a:r>
          </a:p>
          <a:p>
            <a:pPr lvl="1"/>
            <a:r>
              <a:rPr lang="en-US" sz="3000" dirty="0">
                <a:ea typeface="ＭＳ Ｐゴシック" pitchFamily="34" charset="-128"/>
              </a:rPr>
              <a:t>Good for small-scale multiprocessors</a:t>
            </a:r>
          </a:p>
          <a:p>
            <a:pPr lvl="1"/>
            <a:r>
              <a:rPr lang="en-US" sz="3000" dirty="0">
                <a:ea typeface="ＭＳ Ｐゴシック" pitchFamily="34" charset="-128"/>
              </a:rPr>
              <a:t>What if you would like to have a 1000-node multiprocessor?</a:t>
            </a:r>
          </a:p>
        </p:txBody>
      </p:sp>
      <p:sp>
        <p:nvSpPr>
          <p:cNvPr id="68612" name="Slide Number Placeholder 3"/>
          <p:cNvSpPr>
            <a:spLocks noGrp="1"/>
          </p:cNvSpPr>
          <p:nvPr>
            <p:ph type="sldNum" sz="quarter" idx="11"/>
          </p:nvPr>
        </p:nvSpPr>
        <p:spPr>
          <a:noFill/>
        </p:spPr>
        <p:txBody>
          <a:bodyPr/>
          <a:lstStyle/>
          <a:p>
            <a:fld id="{B54202D7-1469-4BB9-A3DD-6BE3DEFD1B61}" type="slidenum">
              <a:rPr lang="en-US"/>
              <a:pPr/>
              <a:t>161</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sz="3800">
                <a:ea typeface="ＭＳ Ｐゴシック" pitchFamily="34" charset="-128"/>
              </a:rPr>
              <a:t>A Simple Snoopy Cache Coherence Protocol</a:t>
            </a:r>
          </a:p>
        </p:txBody>
      </p:sp>
      <p:sp>
        <p:nvSpPr>
          <p:cNvPr id="3" name="Content Placeholder 2"/>
          <p:cNvSpPr>
            <a:spLocks noGrp="1"/>
          </p:cNvSpPr>
          <p:nvPr>
            <p:ph idx="1"/>
          </p:nvPr>
        </p:nvSpPr>
        <p:spPr>
          <a:xfrm>
            <a:off x="1112808" y="996950"/>
            <a:ext cx="10672792" cy="5194300"/>
          </a:xfrm>
        </p:spPr>
        <p:txBody>
          <a:bodyPr/>
          <a:lstStyle/>
          <a:p>
            <a:r>
              <a:rPr lang="en-US" sz="3000" dirty="0">
                <a:ea typeface="ＭＳ Ｐゴシック" pitchFamily="34" charset="-128"/>
              </a:rPr>
              <a:t>Caches </a:t>
            </a:r>
            <a:r>
              <a:rPr lang="ja-JP" altLang="en-US" sz="3000">
                <a:ea typeface="ＭＳ Ｐゴシック" pitchFamily="34" charset="-128"/>
              </a:rPr>
              <a:t>“</a:t>
            </a:r>
            <a:r>
              <a:rPr lang="en-US" altLang="ja-JP" sz="3000" dirty="0">
                <a:ea typeface="ＭＳ Ｐゴシック" pitchFamily="34" charset="-128"/>
              </a:rPr>
              <a:t>snoop</a:t>
            </a:r>
            <a:r>
              <a:rPr lang="ja-JP" altLang="en-US" sz="3000">
                <a:ea typeface="ＭＳ Ｐゴシック" pitchFamily="34" charset="-128"/>
              </a:rPr>
              <a:t>”</a:t>
            </a:r>
            <a:r>
              <a:rPr lang="en-US" altLang="ja-JP" sz="3000" dirty="0">
                <a:ea typeface="ＭＳ Ｐゴシック" pitchFamily="34" charset="-128"/>
              </a:rPr>
              <a:t> (observe) each other</a:t>
            </a:r>
            <a:r>
              <a:rPr lang="ja-JP" altLang="en-US" sz="3000">
                <a:ea typeface="ＭＳ Ｐゴシック" pitchFamily="34" charset="-128"/>
              </a:rPr>
              <a:t>’</a:t>
            </a:r>
            <a:r>
              <a:rPr lang="en-US" altLang="ja-JP" sz="3000" dirty="0">
                <a:ea typeface="ＭＳ Ｐゴシック" pitchFamily="34" charset="-128"/>
              </a:rPr>
              <a:t>s write/read operations</a:t>
            </a:r>
          </a:p>
          <a:p>
            <a:r>
              <a:rPr lang="en-US" sz="3000" dirty="0">
                <a:ea typeface="ＭＳ Ｐゴシック" pitchFamily="34" charset="-128"/>
              </a:rPr>
              <a:t>A simple protocol:</a:t>
            </a:r>
          </a:p>
          <a:p>
            <a:endParaRPr lang="en-US" dirty="0">
              <a:ea typeface="ＭＳ Ｐゴシック" pitchFamily="34" charset="-128"/>
            </a:endParaRPr>
          </a:p>
          <a:p>
            <a:endParaRPr lang="en-US" dirty="0">
              <a:ea typeface="ＭＳ Ｐゴシック" pitchFamily="34" charset="-128"/>
            </a:endParaRPr>
          </a:p>
        </p:txBody>
      </p:sp>
      <p:sp>
        <p:nvSpPr>
          <p:cNvPr id="70660" name="Slide Number Placeholder 3"/>
          <p:cNvSpPr>
            <a:spLocks noGrp="1"/>
          </p:cNvSpPr>
          <p:nvPr>
            <p:ph type="sldNum" sz="quarter" idx="11"/>
          </p:nvPr>
        </p:nvSpPr>
        <p:spPr>
          <a:noFill/>
        </p:spPr>
        <p:txBody>
          <a:bodyPr/>
          <a:lstStyle/>
          <a:p>
            <a:fld id="{CCE906FA-8594-42A4-876C-AACC22CF0860}" type="slidenum">
              <a:rPr lang="en-US"/>
              <a:pPr/>
              <a:t>162</a:t>
            </a:fld>
            <a:endParaRPr lang="en-US"/>
          </a:p>
        </p:txBody>
      </p:sp>
      <p:sp>
        <p:nvSpPr>
          <p:cNvPr id="5" name="Rectangle 4"/>
          <p:cNvSpPr txBox="1">
            <a:spLocks noChangeArrowheads="1"/>
          </p:cNvSpPr>
          <p:nvPr/>
        </p:nvSpPr>
        <p:spPr bwMode="auto">
          <a:xfrm>
            <a:off x="7698277" y="2326856"/>
            <a:ext cx="3545417" cy="3317875"/>
          </a:xfrm>
          <a:prstGeom prst="rect">
            <a:avLst/>
          </a:prstGeom>
          <a:noFill/>
          <a:ln w="9525">
            <a:noFill/>
            <a:miter lim="800000"/>
            <a:headEnd/>
            <a:tailEnd/>
          </a:ln>
        </p:spPr>
        <p:txBody>
          <a:bodyPr lIns="90488" tIns="44450" rIns="90488" bIns="44450"/>
          <a:lstStyle/>
          <a:p>
            <a:pPr marL="342900" indent="-342900" eaLnBrk="0" fontAlgn="auto" hangingPunct="0">
              <a:spcBef>
                <a:spcPct val="20000"/>
              </a:spcBef>
              <a:spcAft>
                <a:spcPts val="0"/>
              </a:spcAft>
              <a:buClr>
                <a:srgbClr val="CC9900"/>
              </a:buClr>
              <a:buSzPct val="65000"/>
              <a:buFont typeface="Wingdings" pitchFamily="2" charset="2"/>
              <a:buChar char="n"/>
              <a:defRPr/>
            </a:pPr>
            <a:r>
              <a:rPr lang="en-US" sz="2000" kern="0" dirty="0">
                <a:solidFill>
                  <a:srgbClr val="000000"/>
                </a:solidFill>
                <a:latin typeface="Tahoma"/>
                <a:ea typeface="ＭＳ Ｐゴシック" charset="0"/>
                <a:cs typeface="ＭＳ Ｐゴシック" charset="0"/>
              </a:rPr>
              <a:t>Write-through, no-write-allocate cache</a:t>
            </a:r>
          </a:p>
          <a:p>
            <a:pPr marL="342900" indent="-342900" eaLnBrk="0" fontAlgn="auto" hangingPunct="0">
              <a:spcBef>
                <a:spcPct val="20000"/>
              </a:spcBef>
              <a:spcAft>
                <a:spcPts val="0"/>
              </a:spcAft>
              <a:buClr>
                <a:srgbClr val="CC9900"/>
              </a:buClr>
              <a:buSzPct val="65000"/>
              <a:buFont typeface="Wingdings" pitchFamily="2" charset="2"/>
              <a:buChar char="n"/>
              <a:defRPr/>
            </a:pPr>
            <a:r>
              <a:rPr lang="en-US" sz="2000" kern="0" dirty="0">
                <a:solidFill>
                  <a:srgbClr val="000000"/>
                </a:solidFill>
                <a:latin typeface="Tahoma"/>
                <a:ea typeface="ＭＳ Ｐゴシック" charset="0"/>
                <a:cs typeface="ＭＳ Ｐゴシック" charset="0"/>
              </a:rPr>
              <a:t>Actions: </a:t>
            </a:r>
            <a:r>
              <a:rPr lang="en-US" sz="2000" kern="0" dirty="0" err="1">
                <a:solidFill>
                  <a:srgbClr val="000000"/>
                </a:solidFill>
                <a:latin typeface="Tahoma"/>
                <a:ea typeface="ＭＳ Ｐゴシック" charset="0"/>
                <a:cs typeface="ＭＳ Ｐゴシック" charset="0"/>
              </a:rPr>
              <a:t>PrRd</a:t>
            </a:r>
            <a:r>
              <a:rPr lang="en-US" sz="2000" kern="0" dirty="0">
                <a:solidFill>
                  <a:srgbClr val="000000"/>
                </a:solidFill>
                <a:latin typeface="Tahoma"/>
                <a:ea typeface="ＭＳ Ｐゴシック" charset="0"/>
                <a:cs typeface="ＭＳ Ｐゴシック" charset="0"/>
              </a:rPr>
              <a:t>, </a:t>
            </a:r>
            <a:r>
              <a:rPr lang="en-US" sz="2000" kern="0" dirty="0" err="1">
                <a:solidFill>
                  <a:srgbClr val="000000"/>
                </a:solidFill>
                <a:latin typeface="Tahoma"/>
                <a:ea typeface="ＭＳ Ｐゴシック" charset="0"/>
                <a:cs typeface="ＭＳ Ｐゴシック" charset="0"/>
              </a:rPr>
              <a:t>PrWr</a:t>
            </a:r>
            <a:r>
              <a:rPr lang="en-US" sz="2000" kern="0" dirty="0">
                <a:solidFill>
                  <a:srgbClr val="000000"/>
                </a:solidFill>
                <a:latin typeface="Tahoma"/>
                <a:ea typeface="ＭＳ Ｐゴシック" charset="0"/>
                <a:cs typeface="ＭＳ Ｐゴシック" charset="0"/>
              </a:rPr>
              <a:t>, </a:t>
            </a:r>
            <a:r>
              <a:rPr lang="en-US" sz="2000" kern="0" dirty="0" err="1">
                <a:solidFill>
                  <a:srgbClr val="000000"/>
                </a:solidFill>
                <a:latin typeface="Tahoma"/>
                <a:ea typeface="ＭＳ Ｐゴシック" charset="0"/>
                <a:cs typeface="ＭＳ Ｐゴシック" charset="0"/>
              </a:rPr>
              <a:t>BusRd</a:t>
            </a:r>
            <a:r>
              <a:rPr lang="en-US" sz="2000" kern="0" dirty="0">
                <a:solidFill>
                  <a:srgbClr val="000000"/>
                </a:solidFill>
                <a:latin typeface="Tahoma"/>
                <a:ea typeface="ＭＳ Ｐゴシック" charset="0"/>
                <a:cs typeface="ＭＳ Ｐゴシック" charset="0"/>
              </a:rPr>
              <a:t>, </a:t>
            </a:r>
            <a:r>
              <a:rPr lang="en-US" sz="2000" kern="0" dirty="0" err="1">
                <a:solidFill>
                  <a:srgbClr val="000000"/>
                </a:solidFill>
                <a:latin typeface="Tahoma"/>
                <a:ea typeface="ＭＳ Ｐゴシック" charset="0"/>
                <a:cs typeface="ＭＳ Ｐゴシック" charset="0"/>
              </a:rPr>
              <a:t>BusWr</a:t>
            </a:r>
            <a:endParaRPr lang="en-US" sz="2000" kern="0" dirty="0">
              <a:solidFill>
                <a:srgbClr val="000000"/>
              </a:solidFill>
              <a:latin typeface="Tahoma"/>
              <a:ea typeface="ＭＳ Ｐゴシック" charset="0"/>
              <a:cs typeface="ＭＳ Ｐゴシック" charset="0"/>
            </a:endParaRPr>
          </a:p>
        </p:txBody>
      </p:sp>
      <p:grpSp>
        <p:nvGrpSpPr>
          <p:cNvPr id="2" name="Group 5"/>
          <p:cNvGrpSpPr>
            <a:grpSpLocks/>
          </p:cNvGrpSpPr>
          <p:nvPr/>
        </p:nvGrpSpPr>
        <p:grpSpPr bwMode="auto">
          <a:xfrm>
            <a:off x="1533905" y="2220315"/>
            <a:ext cx="5828353" cy="3500437"/>
            <a:chOff x="-1" y="785"/>
            <a:chExt cx="3467" cy="2787"/>
          </a:xfrm>
        </p:grpSpPr>
        <p:sp>
          <p:nvSpPr>
            <p:cNvPr id="70663" name="Rectangle 6"/>
            <p:cNvSpPr>
              <a:spLocks noChangeArrowheads="1"/>
            </p:cNvSpPr>
            <p:nvPr/>
          </p:nvSpPr>
          <p:spPr bwMode="auto">
            <a:xfrm>
              <a:off x="1564" y="3284"/>
              <a:ext cx="1824" cy="288"/>
            </a:xfrm>
            <a:prstGeom prst="rect">
              <a:avLst/>
            </a:prstGeom>
            <a:noFill/>
            <a:ln w="9525">
              <a:noFill/>
              <a:miter lim="800000"/>
              <a:headEnd/>
              <a:tailEnd/>
            </a:ln>
          </p:spPr>
          <p:txBody>
            <a:bodyPr wrap="none" anchor="ctr"/>
            <a:lstStyle/>
            <a:p>
              <a:endParaRPr lang="en-US">
                <a:solidFill>
                  <a:srgbClr val="000000"/>
                </a:solidFill>
                <a:latin typeface="Tahoma" pitchFamily="34" charset="0"/>
              </a:endParaRPr>
            </a:p>
          </p:txBody>
        </p:sp>
        <p:sp>
          <p:nvSpPr>
            <p:cNvPr id="70664" name="Oval 7"/>
            <p:cNvSpPr>
              <a:spLocks noChangeArrowheads="1"/>
            </p:cNvSpPr>
            <p:nvPr/>
          </p:nvSpPr>
          <p:spPr bwMode="auto">
            <a:xfrm>
              <a:off x="1712" y="1320"/>
              <a:ext cx="520" cy="52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latin typeface="Tahoma" pitchFamily="34" charset="0"/>
              </a:endParaRPr>
            </a:p>
          </p:txBody>
        </p:sp>
        <p:sp>
          <p:nvSpPr>
            <p:cNvPr id="70665" name="Oval 8"/>
            <p:cNvSpPr>
              <a:spLocks noChangeArrowheads="1"/>
            </p:cNvSpPr>
            <p:nvPr/>
          </p:nvSpPr>
          <p:spPr bwMode="auto">
            <a:xfrm>
              <a:off x="1760" y="2376"/>
              <a:ext cx="520" cy="52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latin typeface="Tahoma" pitchFamily="34" charset="0"/>
              </a:endParaRPr>
            </a:p>
          </p:txBody>
        </p:sp>
        <p:sp>
          <p:nvSpPr>
            <p:cNvPr id="70666" name="Arc 9"/>
            <p:cNvSpPr>
              <a:spLocks/>
            </p:cNvSpPr>
            <p:nvPr/>
          </p:nvSpPr>
          <p:spPr bwMode="auto">
            <a:xfrm rot="4920000">
              <a:off x="1888" y="831"/>
              <a:ext cx="606" cy="543"/>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35975" y="37722"/>
                  </a:moveTo>
                  <a:cubicBezTo>
                    <a:pt x="32017" y="41250"/>
                    <a:pt x="26901" y="43199"/>
                    <a:pt x="21600" y="43200"/>
                  </a:cubicBezTo>
                  <a:cubicBezTo>
                    <a:pt x="9670" y="43200"/>
                    <a:pt x="0" y="33529"/>
                    <a:pt x="0" y="21600"/>
                  </a:cubicBezTo>
                  <a:cubicBezTo>
                    <a:pt x="0" y="9670"/>
                    <a:pt x="9670" y="0"/>
                    <a:pt x="21600" y="0"/>
                  </a:cubicBezTo>
                  <a:cubicBezTo>
                    <a:pt x="33529" y="0"/>
                    <a:pt x="43200" y="9670"/>
                    <a:pt x="43200" y="21600"/>
                  </a:cubicBezTo>
                  <a:cubicBezTo>
                    <a:pt x="43200" y="23099"/>
                    <a:pt x="43043" y="24594"/>
                    <a:pt x="42734" y="26062"/>
                  </a:cubicBezTo>
                </a:path>
                <a:path w="43200" h="43200" stroke="0" extrusionOk="0">
                  <a:moveTo>
                    <a:pt x="35975" y="37722"/>
                  </a:moveTo>
                  <a:cubicBezTo>
                    <a:pt x="32017" y="41250"/>
                    <a:pt x="26901" y="43199"/>
                    <a:pt x="21600" y="43200"/>
                  </a:cubicBezTo>
                  <a:cubicBezTo>
                    <a:pt x="9670" y="43200"/>
                    <a:pt x="0" y="33529"/>
                    <a:pt x="0" y="21600"/>
                  </a:cubicBezTo>
                  <a:cubicBezTo>
                    <a:pt x="0" y="9670"/>
                    <a:pt x="9670" y="0"/>
                    <a:pt x="21600" y="0"/>
                  </a:cubicBezTo>
                  <a:cubicBezTo>
                    <a:pt x="33529" y="0"/>
                    <a:pt x="43200" y="9670"/>
                    <a:pt x="43200" y="21600"/>
                  </a:cubicBezTo>
                  <a:cubicBezTo>
                    <a:pt x="43200" y="23099"/>
                    <a:pt x="43043" y="24594"/>
                    <a:pt x="42734" y="26062"/>
                  </a:cubicBezTo>
                  <a:lnTo>
                    <a:pt x="21600" y="21600"/>
                  </a:lnTo>
                  <a:lnTo>
                    <a:pt x="35975" y="37722"/>
                  </a:lnTo>
                  <a:close/>
                </a:path>
              </a:pathLst>
            </a:custGeom>
            <a:noFill/>
            <a:ln w="12700" cap="rnd">
              <a:solidFill>
                <a:schemeClr val="tx1"/>
              </a:solidFill>
              <a:round/>
              <a:headEnd/>
              <a:tailEnd type="triangle" w="med" len="med"/>
            </a:ln>
          </p:spPr>
          <p:txBody>
            <a:bodyPr wrap="none" anchor="ctr"/>
            <a:lstStyle/>
            <a:p>
              <a:endParaRPr lang="en-US"/>
            </a:p>
          </p:txBody>
        </p:sp>
        <p:sp>
          <p:nvSpPr>
            <p:cNvPr id="70667" name="Arc 10"/>
            <p:cNvSpPr>
              <a:spLocks/>
            </p:cNvSpPr>
            <p:nvPr/>
          </p:nvSpPr>
          <p:spPr bwMode="auto">
            <a:xfrm rot="4920000">
              <a:off x="2102" y="1783"/>
              <a:ext cx="903" cy="561"/>
            </a:xfrm>
            <a:custGeom>
              <a:avLst/>
              <a:gdLst>
                <a:gd name="T0" fmla="*/ 0 w 43200"/>
                <a:gd name="T1" fmla="*/ 0 h 26189"/>
                <a:gd name="T2" fmla="*/ 0 w 43200"/>
                <a:gd name="T3" fmla="*/ 0 h 26189"/>
                <a:gd name="T4" fmla="*/ 0 w 43200"/>
                <a:gd name="T5" fmla="*/ 0 h 26189"/>
                <a:gd name="T6" fmla="*/ 0 60000 65536"/>
                <a:gd name="T7" fmla="*/ 0 60000 65536"/>
                <a:gd name="T8" fmla="*/ 0 60000 65536"/>
                <a:gd name="T9" fmla="*/ 0 w 43200"/>
                <a:gd name="T10" fmla="*/ 0 h 26189"/>
                <a:gd name="T11" fmla="*/ 43200 w 43200"/>
                <a:gd name="T12" fmla="*/ 26189 h 26189"/>
              </a:gdLst>
              <a:ahLst/>
              <a:cxnLst>
                <a:cxn ang="T6">
                  <a:pos x="T0" y="T1"/>
                </a:cxn>
                <a:cxn ang="T7">
                  <a:pos x="T2" y="T3"/>
                </a:cxn>
                <a:cxn ang="T8">
                  <a:pos x="T4" y="T5"/>
                </a:cxn>
              </a:cxnLst>
              <a:rect l="T9" t="T10" r="T11" b="T12"/>
              <a:pathLst>
                <a:path w="43200" h="26189" fill="none" extrusionOk="0">
                  <a:moveTo>
                    <a:pt x="120" y="23883"/>
                  </a:moveTo>
                  <a:cubicBezTo>
                    <a:pt x="40" y="23124"/>
                    <a:pt x="0" y="22362"/>
                    <a:pt x="0" y="21600"/>
                  </a:cubicBezTo>
                  <a:cubicBezTo>
                    <a:pt x="0" y="9670"/>
                    <a:pt x="9670" y="0"/>
                    <a:pt x="21600" y="0"/>
                  </a:cubicBezTo>
                  <a:cubicBezTo>
                    <a:pt x="33529" y="0"/>
                    <a:pt x="43200" y="9670"/>
                    <a:pt x="43200" y="21600"/>
                  </a:cubicBezTo>
                  <a:cubicBezTo>
                    <a:pt x="43200" y="23142"/>
                    <a:pt x="43034" y="24681"/>
                    <a:pt x="42706" y="26188"/>
                  </a:cubicBezTo>
                </a:path>
                <a:path w="43200" h="26189" stroke="0" extrusionOk="0">
                  <a:moveTo>
                    <a:pt x="120" y="23883"/>
                  </a:moveTo>
                  <a:cubicBezTo>
                    <a:pt x="40" y="23124"/>
                    <a:pt x="0" y="22362"/>
                    <a:pt x="0" y="21600"/>
                  </a:cubicBezTo>
                  <a:cubicBezTo>
                    <a:pt x="0" y="9670"/>
                    <a:pt x="9670" y="0"/>
                    <a:pt x="21600" y="0"/>
                  </a:cubicBezTo>
                  <a:cubicBezTo>
                    <a:pt x="33529" y="0"/>
                    <a:pt x="43200" y="9670"/>
                    <a:pt x="43200" y="21600"/>
                  </a:cubicBezTo>
                  <a:cubicBezTo>
                    <a:pt x="43200" y="23142"/>
                    <a:pt x="43034" y="24681"/>
                    <a:pt x="42706" y="26188"/>
                  </a:cubicBezTo>
                  <a:lnTo>
                    <a:pt x="21600" y="21600"/>
                  </a:lnTo>
                  <a:lnTo>
                    <a:pt x="120" y="23883"/>
                  </a:lnTo>
                  <a:close/>
                </a:path>
              </a:pathLst>
            </a:custGeom>
            <a:noFill/>
            <a:ln w="12700" cap="rnd">
              <a:solidFill>
                <a:schemeClr val="tx1"/>
              </a:solidFill>
              <a:round/>
              <a:headEnd/>
              <a:tailEnd type="triangle" w="med" len="med"/>
            </a:ln>
          </p:spPr>
          <p:txBody>
            <a:bodyPr wrap="none" anchor="ctr"/>
            <a:lstStyle/>
            <a:p>
              <a:endParaRPr lang="en-US"/>
            </a:p>
          </p:txBody>
        </p:sp>
        <p:sp>
          <p:nvSpPr>
            <p:cNvPr id="70668" name="Arc 11"/>
            <p:cNvSpPr>
              <a:spLocks/>
            </p:cNvSpPr>
            <p:nvPr/>
          </p:nvSpPr>
          <p:spPr bwMode="auto">
            <a:xfrm rot="4920000">
              <a:off x="1860" y="2825"/>
              <a:ext cx="652" cy="628"/>
            </a:xfrm>
            <a:custGeom>
              <a:avLst/>
              <a:gdLst>
                <a:gd name="T0" fmla="*/ 0 w 41915"/>
                <a:gd name="T1" fmla="*/ 0 h 43200"/>
                <a:gd name="T2" fmla="*/ 0 w 41915"/>
                <a:gd name="T3" fmla="*/ 0 h 43200"/>
                <a:gd name="T4" fmla="*/ 0 w 41915"/>
                <a:gd name="T5" fmla="*/ 0 h 43200"/>
                <a:gd name="T6" fmla="*/ 0 60000 65536"/>
                <a:gd name="T7" fmla="*/ 0 60000 65536"/>
                <a:gd name="T8" fmla="*/ 0 60000 65536"/>
                <a:gd name="T9" fmla="*/ 0 w 41915"/>
                <a:gd name="T10" fmla="*/ 0 h 43200"/>
                <a:gd name="T11" fmla="*/ 41915 w 41915"/>
                <a:gd name="T12" fmla="*/ 43200 h 43200"/>
              </a:gdLst>
              <a:ahLst/>
              <a:cxnLst>
                <a:cxn ang="T6">
                  <a:pos x="T0" y="T1"/>
                </a:cxn>
                <a:cxn ang="T7">
                  <a:pos x="T2" y="T3"/>
                </a:cxn>
                <a:cxn ang="T8">
                  <a:pos x="T4" y="T5"/>
                </a:cxn>
              </a:cxnLst>
              <a:rect l="T9" t="T10" r="T11" b="T12"/>
              <a:pathLst>
                <a:path w="41915" h="43200" fill="none" extrusionOk="0">
                  <a:moveTo>
                    <a:pt x="-1" y="14261"/>
                  </a:moveTo>
                  <a:cubicBezTo>
                    <a:pt x="3091" y="5703"/>
                    <a:pt x="11215" y="-1"/>
                    <a:pt x="20315" y="0"/>
                  </a:cubicBezTo>
                  <a:cubicBezTo>
                    <a:pt x="32244" y="0"/>
                    <a:pt x="41915" y="9670"/>
                    <a:pt x="41915" y="21600"/>
                  </a:cubicBezTo>
                  <a:cubicBezTo>
                    <a:pt x="41915" y="33529"/>
                    <a:pt x="32244" y="43200"/>
                    <a:pt x="20315" y="43200"/>
                  </a:cubicBezTo>
                  <a:cubicBezTo>
                    <a:pt x="14154" y="43200"/>
                    <a:pt x="8286" y="40569"/>
                    <a:pt x="4187" y="35969"/>
                  </a:cubicBezTo>
                </a:path>
                <a:path w="41915" h="43200" stroke="0" extrusionOk="0">
                  <a:moveTo>
                    <a:pt x="-1" y="14261"/>
                  </a:moveTo>
                  <a:cubicBezTo>
                    <a:pt x="3091" y="5703"/>
                    <a:pt x="11215" y="-1"/>
                    <a:pt x="20315" y="0"/>
                  </a:cubicBezTo>
                  <a:cubicBezTo>
                    <a:pt x="32244" y="0"/>
                    <a:pt x="41915" y="9670"/>
                    <a:pt x="41915" y="21600"/>
                  </a:cubicBezTo>
                  <a:cubicBezTo>
                    <a:pt x="41915" y="33529"/>
                    <a:pt x="32244" y="43200"/>
                    <a:pt x="20315" y="43200"/>
                  </a:cubicBezTo>
                  <a:cubicBezTo>
                    <a:pt x="14154" y="43200"/>
                    <a:pt x="8286" y="40569"/>
                    <a:pt x="4187" y="35969"/>
                  </a:cubicBezTo>
                  <a:lnTo>
                    <a:pt x="20315" y="21600"/>
                  </a:lnTo>
                  <a:lnTo>
                    <a:pt x="-1" y="14261"/>
                  </a:lnTo>
                  <a:close/>
                </a:path>
              </a:pathLst>
            </a:custGeom>
            <a:noFill/>
            <a:ln w="12700" cap="rnd">
              <a:solidFill>
                <a:schemeClr val="tx1"/>
              </a:solidFill>
              <a:round/>
              <a:headEnd type="triangle" w="med" len="med"/>
              <a:tailEnd/>
            </a:ln>
          </p:spPr>
          <p:txBody>
            <a:bodyPr wrap="none" anchor="ctr"/>
            <a:lstStyle/>
            <a:p>
              <a:endParaRPr lang="en-US"/>
            </a:p>
          </p:txBody>
        </p:sp>
        <p:sp>
          <p:nvSpPr>
            <p:cNvPr id="70669" name="Rectangle 12"/>
            <p:cNvSpPr>
              <a:spLocks noChangeArrowheads="1"/>
            </p:cNvSpPr>
            <p:nvPr/>
          </p:nvSpPr>
          <p:spPr bwMode="auto">
            <a:xfrm>
              <a:off x="2494" y="833"/>
              <a:ext cx="933" cy="292"/>
            </a:xfrm>
            <a:prstGeom prst="rect">
              <a:avLst/>
            </a:prstGeom>
            <a:noFill/>
            <a:ln w="9525">
              <a:noFill/>
              <a:miter lim="800000"/>
              <a:headEnd/>
              <a:tailEnd/>
            </a:ln>
          </p:spPr>
          <p:txBody>
            <a:bodyPr wrap="none" lIns="90488" tIns="44450" rIns="90488" bIns="44450">
              <a:spAutoFit/>
            </a:bodyPr>
            <a:lstStyle/>
            <a:p>
              <a:r>
                <a:rPr lang="en-US" dirty="0" err="1">
                  <a:solidFill>
                    <a:srgbClr val="000000"/>
                  </a:solidFill>
                  <a:latin typeface="Tahoma" pitchFamily="34" charset="0"/>
                </a:rPr>
                <a:t>PrWr</a:t>
              </a:r>
              <a:r>
                <a:rPr lang="en-US" dirty="0">
                  <a:solidFill>
                    <a:srgbClr val="000000"/>
                  </a:solidFill>
                  <a:latin typeface="Tahoma" pitchFamily="34" charset="0"/>
                </a:rPr>
                <a:t> / </a:t>
              </a:r>
              <a:r>
                <a:rPr lang="en-US" dirty="0" err="1">
                  <a:solidFill>
                    <a:srgbClr val="000000"/>
                  </a:solidFill>
                  <a:latin typeface="Tahoma" pitchFamily="34" charset="0"/>
                </a:rPr>
                <a:t>BusWr</a:t>
              </a:r>
              <a:endParaRPr lang="en-US" dirty="0">
                <a:solidFill>
                  <a:srgbClr val="000000"/>
                </a:solidFill>
                <a:latin typeface="Tahoma" pitchFamily="34" charset="0"/>
              </a:endParaRPr>
            </a:p>
          </p:txBody>
        </p:sp>
        <p:sp>
          <p:nvSpPr>
            <p:cNvPr id="70670" name="Rectangle 13"/>
            <p:cNvSpPr>
              <a:spLocks noChangeArrowheads="1"/>
            </p:cNvSpPr>
            <p:nvPr/>
          </p:nvSpPr>
          <p:spPr bwMode="auto">
            <a:xfrm>
              <a:off x="1753" y="1456"/>
              <a:ext cx="396" cy="292"/>
            </a:xfrm>
            <a:prstGeom prst="rect">
              <a:avLst/>
            </a:prstGeom>
            <a:noFill/>
            <a:ln w="9525">
              <a:noFill/>
              <a:miter lim="800000"/>
              <a:headEnd/>
              <a:tailEnd/>
            </a:ln>
          </p:spPr>
          <p:txBody>
            <a:bodyPr wrap="none" lIns="90488" tIns="44450" rIns="90488" bIns="44450">
              <a:spAutoFit/>
            </a:bodyPr>
            <a:lstStyle/>
            <a:p>
              <a:r>
                <a:rPr lang="en-US" dirty="0">
                  <a:solidFill>
                    <a:srgbClr val="000000"/>
                  </a:solidFill>
                  <a:latin typeface="Tahoma" pitchFamily="34" charset="0"/>
                </a:rPr>
                <a:t>Valid</a:t>
              </a:r>
            </a:p>
          </p:txBody>
        </p:sp>
        <p:sp>
          <p:nvSpPr>
            <p:cNvPr id="70671" name="Rectangle 14"/>
            <p:cNvSpPr>
              <a:spLocks noChangeArrowheads="1"/>
            </p:cNvSpPr>
            <p:nvPr/>
          </p:nvSpPr>
          <p:spPr bwMode="auto">
            <a:xfrm>
              <a:off x="2865" y="1788"/>
              <a:ext cx="499" cy="292"/>
            </a:xfrm>
            <a:prstGeom prst="rect">
              <a:avLst/>
            </a:prstGeom>
            <a:noFill/>
            <a:ln w="9525">
              <a:noFill/>
              <a:miter lim="800000"/>
              <a:headEnd/>
              <a:tailEnd/>
            </a:ln>
          </p:spPr>
          <p:txBody>
            <a:bodyPr wrap="none" lIns="90488" tIns="44450" rIns="90488" bIns="44450">
              <a:spAutoFit/>
            </a:bodyPr>
            <a:lstStyle/>
            <a:p>
              <a:r>
                <a:rPr lang="en-US">
                  <a:solidFill>
                    <a:srgbClr val="000000"/>
                  </a:solidFill>
                  <a:latin typeface="Tahoma" pitchFamily="34" charset="0"/>
                </a:rPr>
                <a:t>BusWr</a:t>
              </a:r>
            </a:p>
          </p:txBody>
        </p:sp>
        <p:sp>
          <p:nvSpPr>
            <p:cNvPr id="70672" name="Rectangle 15"/>
            <p:cNvSpPr>
              <a:spLocks noChangeArrowheads="1"/>
            </p:cNvSpPr>
            <p:nvPr/>
          </p:nvSpPr>
          <p:spPr bwMode="auto">
            <a:xfrm>
              <a:off x="1760" y="2530"/>
              <a:ext cx="512" cy="292"/>
            </a:xfrm>
            <a:prstGeom prst="rect">
              <a:avLst/>
            </a:prstGeom>
            <a:noFill/>
            <a:ln w="9525">
              <a:noFill/>
              <a:miter lim="800000"/>
              <a:headEnd/>
              <a:tailEnd/>
            </a:ln>
          </p:spPr>
          <p:txBody>
            <a:bodyPr wrap="none" lIns="90488" tIns="44450" rIns="90488" bIns="44450">
              <a:spAutoFit/>
            </a:bodyPr>
            <a:lstStyle/>
            <a:p>
              <a:r>
                <a:rPr lang="en-US">
                  <a:solidFill>
                    <a:srgbClr val="000000"/>
                  </a:solidFill>
                  <a:latin typeface="Tahoma" pitchFamily="34" charset="0"/>
                </a:rPr>
                <a:t>Invalid</a:t>
              </a:r>
            </a:p>
          </p:txBody>
        </p:sp>
        <p:sp>
          <p:nvSpPr>
            <p:cNvPr id="70673" name="Rectangle 16"/>
            <p:cNvSpPr>
              <a:spLocks noChangeArrowheads="1"/>
            </p:cNvSpPr>
            <p:nvPr/>
          </p:nvSpPr>
          <p:spPr bwMode="auto">
            <a:xfrm>
              <a:off x="2533" y="2996"/>
              <a:ext cx="933" cy="292"/>
            </a:xfrm>
            <a:prstGeom prst="rect">
              <a:avLst/>
            </a:prstGeom>
            <a:noFill/>
            <a:ln w="9525">
              <a:noFill/>
              <a:miter lim="800000"/>
              <a:headEnd/>
              <a:tailEnd/>
            </a:ln>
          </p:spPr>
          <p:txBody>
            <a:bodyPr wrap="none" lIns="90488" tIns="44450" rIns="90488" bIns="44450">
              <a:spAutoFit/>
            </a:bodyPr>
            <a:lstStyle/>
            <a:p>
              <a:r>
                <a:rPr lang="en-US">
                  <a:solidFill>
                    <a:srgbClr val="000000"/>
                  </a:solidFill>
                  <a:latin typeface="Tahoma" pitchFamily="34" charset="0"/>
                </a:rPr>
                <a:t>PrWr / BusWr</a:t>
              </a:r>
            </a:p>
          </p:txBody>
        </p:sp>
        <p:sp>
          <p:nvSpPr>
            <p:cNvPr id="70674" name="Rectangle 17"/>
            <p:cNvSpPr>
              <a:spLocks noChangeArrowheads="1"/>
            </p:cNvSpPr>
            <p:nvPr/>
          </p:nvSpPr>
          <p:spPr bwMode="auto">
            <a:xfrm>
              <a:off x="-1" y="1955"/>
              <a:ext cx="913" cy="292"/>
            </a:xfrm>
            <a:prstGeom prst="rect">
              <a:avLst/>
            </a:prstGeom>
            <a:noFill/>
            <a:ln w="9525">
              <a:noFill/>
              <a:miter lim="800000"/>
              <a:headEnd/>
              <a:tailEnd/>
            </a:ln>
          </p:spPr>
          <p:txBody>
            <a:bodyPr wrap="none" lIns="90488" tIns="44450" rIns="90488" bIns="44450">
              <a:spAutoFit/>
            </a:bodyPr>
            <a:lstStyle/>
            <a:p>
              <a:r>
                <a:rPr lang="en-US">
                  <a:solidFill>
                    <a:srgbClr val="000000"/>
                  </a:solidFill>
                  <a:latin typeface="Tahoma" pitchFamily="34" charset="0"/>
                </a:rPr>
                <a:t>PrRd / BusRd</a:t>
              </a:r>
            </a:p>
          </p:txBody>
        </p:sp>
        <p:sp>
          <p:nvSpPr>
            <p:cNvPr id="70675" name="Arc 18"/>
            <p:cNvSpPr>
              <a:spLocks/>
            </p:cNvSpPr>
            <p:nvPr/>
          </p:nvSpPr>
          <p:spPr bwMode="auto">
            <a:xfrm rot="-5880000">
              <a:off x="1046" y="1781"/>
              <a:ext cx="903" cy="561"/>
            </a:xfrm>
            <a:custGeom>
              <a:avLst/>
              <a:gdLst>
                <a:gd name="T0" fmla="*/ 0 w 43200"/>
                <a:gd name="T1" fmla="*/ 0 h 26189"/>
                <a:gd name="T2" fmla="*/ 0 w 43200"/>
                <a:gd name="T3" fmla="*/ 0 h 26189"/>
                <a:gd name="T4" fmla="*/ 0 w 43200"/>
                <a:gd name="T5" fmla="*/ 0 h 26189"/>
                <a:gd name="T6" fmla="*/ 0 60000 65536"/>
                <a:gd name="T7" fmla="*/ 0 60000 65536"/>
                <a:gd name="T8" fmla="*/ 0 60000 65536"/>
                <a:gd name="T9" fmla="*/ 0 w 43200"/>
                <a:gd name="T10" fmla="*/ 0 h 26189"/>
                <a:gd name="T11" fmla="*/ 43200 w 43200"/>
                <a:gd name="T12" fmla="*/ 26189 h 26189"/>
              </a:gdLst>
              <a:ahLst/>
              <a:cxnLst>
                <a:cxn ang="T6">
                  <a:pos x="T0" y="T1"/>
                </a:cxn>
                <a:cxn ang="T7">
                  <a:pos x="T2" y="T3"/>
                </a:cxn>
                <a:cxn ang="T8">
                  <a:pos x="T4" y="T5"/>
                </a:cxn>
              </a:cxnLst>
              <a:rect l="T9" t="T10" r="T11" b="T12"/>
              <a:pathLst>
                <a:path w="43200" h="26189" fill="none" extrusionOk="0">
                  <a:moveTo>
                    <a:pt x="120" y="23883"/>
                  </a:moveTo>
                  <a:cubicBezTo>
                    <a:pt x="40" y="23124"/>
                    <a:pt x="0" y="22362"/>
                    <a:pt x="0" y="21600"/>
                  </a:cubicBezTo>
                  <a:cubicBezTo>
                    <a:pt x="0" y="9670"/>
                    <a:pt x="9670" y="0"/>
                    <a:pt x="21600" y="0"/>
                  </a:cubicBezTo>
                  <a:cubicBezTo>
                    <a:pt x="33529" y="0"/>
                    <a:pt x="43200" y="9670"/>
                    <a:pt x="43200" y="21600"/>
                  </a:cubicBezTo>
                  <a:cubicBezTo>
                    <a:pt x="43200" y="23142"/>
                    <a:pt x="43034" y="24681"/>
                    <a:pt x="42706" y="26188"/>
                  </a:cubicBezTo>
                </a:path>
                <a:path w="43200" h="26189" stroke="0" extrusionOk="0">
                  <a:moveTo>
                    <a:pt x="120" y="23883"/>
                  </a:moveTo>
                  <a:cubicBezTo>
                    <a:pt x="40" y="23124"/>
                    <a:pt x="0" y="22362"/>
                    <a:pt x="0" y="21600"/>
                  </a:cubicBezTo>
                  <a:cubicBezTo>
                    <a:pt x="0" y="9670"/>
                    <a:pt x="9670" y="0"/>
                    <a:pt x="21600" y="0"/>
                  </a:cubicBezTo>
                  <a:cubicBezTo>
                    <a:pt x="33529" y="0"/>
                    <a:pt x="43200" y="9670"/>
                    <a:pt x="43200" y="21600"/>
                  </a:cubicBezTo>
                  <a:cubicBezTo>
                    <a:pt x="43200" y="23142"/>
                    <a:pt x="43034" y="24681"/>
                    <a:pt x="42706" y="26188"/>
                  </a:cubicBezTo>
                  <a:lnTo>
                    <a:pt x="21600" y="21600"/>
                  </a:lnTo>
                  <a:lnTo>
                    <a:pt x="120" y="23883"/>
                  </a:lnTo>
                  <a:close/>
                </a:path>
              </a:pathLst>
            </a:custGeom>
            <a:noFill/>
            <a:ln w="12700" cap="rnd">
              <a:solidFill>
                <a:schemeClr val="tx1"/>
              </a:solidFill>
              <a:round/>
              <a:headEnd/>
              <a:tailEnd type="triangle" w="med" len="med"/>
            </a:ln>
          </p:spPr>
          <p:txBody>
            <a:bodyPr wrap="none" anchor="ctr"/>
            <a:lstStyle/>
            <a:p>
              <a:endParaRPr lang="en-US"/>
            </a:p>
          </p:txBody>
        </p:sp>
        <p:sp>
          <p:nvSpPr>
            <p:cNvPr id="70676" name="Rectangle 19"/>
            <p:cNvSpPr>
              <a:spLocks noChangeArrowheads="1"/>
            </p:cNvSpPr>
            <p:nvPr/>
          </p:nvSpPr>
          <p:spPr bwMode="auto">
            <a:xfrm>
              <a:off x="1079" y="785"/>
              <a:ext cx="546" cy="292"/>
            </a:xfrm>
            <a:prstGeom prst="rect">
              <a:avLst/>
            </a:prstGeom>
            <a:noFill/>
            <a:ln w="9525">
              <a:noFill/>
              <a:miter lim="800000"/>
              <a:headEnd/>
              <a:tailEnd/>
            </a:ln>
          </p:spPr>
          <p:txBody>
            <a:bodyPr wrap="none" lIns="90488" tIns="44450" rIns="90488" bIns="44450">
              <a:spAutoFit/>
            </a:bodyPr>
            <a:lstStyle/>
            <a:p>
              <a:r>
                <a:rPr lang="en-US">
                  <a:solidFill>
                    <a:srgbClr val="000000"/>
                  </a:solidFill>
                  <a:latin typeface="Tahoma" pitchFamily="34" charset="0"/>
                </a:rPr>
                <a:t>PrRd/--</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normAutofit fontScale="90000"/>
          </a:bodyPr>
          <a:lstStyle/>
          <a:p>
            <a:r>
              <a:rPr lang="en-US">
                <a:ea typeface="ＭＳ Ｐゴシック" pitchFamily="34" charset="-128"/>
              </a:rPr>
              <a:t>Snoopy Cache vs. Directory Coherence</a:t>
            </a:r>
          </a:p>
        </p:txBody>
      </p:sp>
      <p:sp>
        <p:nvSpPr>
          <p:cNvPr id="3" name="Content Placeholder 2"/>
          <p:cNvSpPr>
            <a:spLocks noGrp="1"/>
          </p:cNvSpPr>
          <p:nvPr>
            <p:ph idx="1"/>
          </p:nvPr>
        </p:nvSpPr>
        <p:spPr>
          <a:xfrm>
            <a:off x="1138687" y="1091480"/>
            <a:ext cx="9963510" cy="5194300"/>
          </a:xfrm>
        </p:spPr>
        <p:txBody>
          <a:bodyPr>
            <a:normAutofit lnSpcReduction="10000"/>
          </a:bodyPr>
          <a:lstStyle/>
          <a:p>
            <a:pPr>
              <a:buFont typeface="Wingdings" charset="0"/>
              <a:buChar char="n"/>
              <a:defRPr/>
            </a:pPr>
            <a:r>
              <a:rPr lang="en-US" sz="2000" b="1" dirty="0">
                <a:ea typeface="ＭＳ Ｐゴシック" charset="0"/>
                <a:cs typeface="ＭＳ Ｐゴシック" charset="0"/>
              </a:rPr>
              <a:t>Snoopy Cache</a:t>
            </a:r>
          </a:p>
          <a:p>
            <a:pPr lvl="1">
              <a:buFont typeface="Wingdings" charset="0"/>
              <a:buNone/>
              <a:defRPr/>
            </a:pPr>
            <a:r>
              <a:rPr lang="en-US" sz="2000" b="1" dirty="0">
                <a:latin typeface="Courier New" charset="0"/>
                <a:ea typeface="ＭＳ Ｐゴシック" charset="0"/>
                <a:cs typeface="Courier New" charset="0"/>
              </a:rPr>
              <a:t>+ </a:t>
            </a:r>
            <a:r>
              <a:rPr lang="en-US" sz="2000" dirty="0">
                <a:ea typeface="ＭＳ Ｐゴシック" charset="0"/>
                <a:cs typeface="Courier New" charset="0"/>
              </a:rPr>
              <a:t>Miss latency (critical path) </a:t>
            </a:r>
            <a:r>
              <a:rPr lang="en-US" sz="2000" dirty="0">
                <a:ea typeface="ＭＳ Ｐゴシック" charset="0"/>
              </a:rPr>
              <a:t>is short: miss </a:t>
            </a:r>
            <a:r>
              <a:rPr lang="en-US" sz="2000" dirty="0">
                <a:ea typeface="ＭＳ Ｐゴシック" charset="0"/>
                <a:sym typeface="Wingdings" charset="0"/>
              </a:rPr>
              <a:t> bus transaction to memory</a:t>
            </a:r>
          </a:p>
          <a:p>
            <a:pPr lvl="1">
              <a:buFont typeface="Wingdings" charset="0"/>
              <a:buNone/>
              <a:defRPr/>
            </a:pPr>
            <a:r>
              <a:rPr lang="en-US" sz="2000" b="1" dirty="0">
                <a:latin typeface="Courier New" charset="0"/>
                <a:ea typeface="ＭＳ Ｐゴシック" charset="0"/>
                <a:cs typeface="Courier New" charset="0"/>
              </a:rPr>
              <a:t>+ </a:t>
            </a:r>
            <a:r>
              <a:rPr lang="en-US" sz="2000" dirty="0">
                <a:ea typeface="ＭＳ Ｐゴシック" charset="0"/>
                <a:sym typeface="Wingdings" charset="0"/>
              </a:rPr>
              <a:t>Global serialization is easy: bus provides this already (arbitration)</a:t>
            </a:r>
          </a:p>
          <a:p>
            <a:pPr lvl="1">
              <a:buFont typeface="Wingdings" charset="0"/>
              <a:buNone/>
              <a:defRPr/>
            </a:pPr>
            <a:r>
              <a:rPr lang="en-US" sz="2000" b="1" dirty="0">
                <a:latin typeface="Courier New" charset="0"/>
                <a:ea typeface="ＭＳ Ｐゴシック" charset="0"/>
                <a:cs typeface="Courier New" charset="0"/>
              </a:rPr>
              <a:t>+ </a:t>
            </a:r>
            <a:r>
              <a:rPr lang="en-US" sz="2000" dirty="0">
                <a:ea typeface="ＭＳ Ｐゴシック" charset="0"/>
                <a:sym typeface="Wingdings" charset="0"/>
              </a:rPr>
              <a:t>Simple: adapt bus-based uniprocessors easily</a:t>
            </a:r>
          </a:p>
          <a:p>
            <a:pPr marL="344487" lvl="1" indent="0">
              <a:buFont typeface="Wingdings" charset="0"/>
              <a:buNone/>
              <a:defRPr/>
            </a:pPr>
            <a:r>
              <a:rPr lang="en-US" sz="2000" b="1" dirty="0">
                <a:latin typeface="Courier New" charset="0"/>
                <a:ea typeface="ＭＳ Ｐゴシック" charset="0"/>
                <a:cs typeface="Courier New" charset="0"/>
              </a:rPr>
              <a:t>- </a:t>
            </a:r>
            <a:r>
              <a:rPr lang="en-US" sz="2000" dirty="0">
                <a:ea typeface="ＭＳ Ｐゴシック" charset="0"/>
              </a:rPr>
              <a:t>Relies on broadcast messages to be seen by all caches (in same order): </a:t>
            </a:r>
          </a:p>
          <a:p>
            <a:pPr marL="344487" lvl="1" indent="0">
              <a:buFont typeface="Wingdings" charset="0"/>
              <a:buNone/>
              <a:defRPr/>
            </a:pPr>
            <a:r>
              <a:rPr lang="en-US" sz="2000" dirty="0">
                <a:ea typeface="ＭＳ Ｐゴシック" charset="0"/>
              </a:rPr>
              <a:t>	</a:t>
            </a:r>
            <a:r>
              <a:rPr lang="en-US" sz="2000" dirty="0">
                <a:ea typeface="ＭＳ Ｐゴシック" charset="0"/>
                <a:sym typeface="Wingdings"/>
              </a:rPr>
              <a:t> </a:t>
            </a:r>
            <a:r>
              <a:rPr lang="en-US" sz="2000" dirty="0">
                <a:ea typeface="ＭＳ Ｐゴシック" charset="0"/>
              </a:rPr>
              <a:t>single point of serialization (bus): </a:t>
            </a:r>
            <a:r>
              <a:rPr lang="en-US" sz="2000" i="1" dirty="0">
                <a:ea typeface="ＭＳ Ｐゴシック" charset="0"/>
              </a:rPr>
              <a:t>not scalable</a:t>
            </a:r>
          </a:p>
          <a:p>
            <a:pPr marL="344487" lvl="1" indent="0">
              <a:buFont typeface="Wingdings" charset="0"/>
              <a:buNone/>
              <a:defRPr/>
            </a:pPr>
            <a:r>
              <a:rPr lang="en-US" sz="2000" i="1" dirty="0">
                <a:ea typeface="ＭＳ Ｐゴシック" charset="0"/>
              </a:rPr>
              <a:t>	</a:t>
            </a:r>
            <a:r>
              <a:rPr lang="en-US" sz="2000" i="1" dirty="0">
                <a:ea typeface="ＭＳ Ｐゴシック" charset="0"/>
                <a:sym typeface="Wingdings"/>
              </a:rPr>
              <a:t> need a virtual bus (or a totally-ordered interconnect)</a:t>
            </a:r>
            <a:endParaRPr lang="en-US" sz="2000" i="1" dirty="0">
              <a:ea typeface="ＭＳ Ｐゴシック" charset="0"/>
            </a:endParaRPr>
          </a:p>
          <a:p>
            <a:pPr lvl="2">
              <a:buFontTx/>
              <a:buChar char="-"/>
              <a:defRPr/>
            </a:pPr>
            <a:endParaRPr lang="en-US" sz="1200" dirty="0">
              <a:ea typeface="ＭＳ Ｐゴシック" charset="0"/>
            </a:endParaRPr>
          </a:p>
          <a:p>
            <a:pPr>
              <a:buFont typeface="Wingdings" charset="0"/>
              <a:buChar char="n"/>
              <a:defRPr/>
            </a:pPr>
            <a:r>
              <a:rPr lang="en-US" sz="2000" b="1" dirty="0">
                <a:ea typeface="ＭＳ Ｐゴシック" charset="0"/>
                <a:cs typeface="ＭＳ Ｐゴシック" charset="0"/>
              </a:rPr>
              <a:t>Directory</a:t>
            </a:r>
          </a:p>
          <a:p>
            <a:pPr lvl="1">
              <a:buFont typeface="Wingdings" charset="0"/>
              <a:buNone/>
              <a:defRPr/>
            </a:pPr>
            <a:r>
              <a:rPr lang="en-US" sz="2000" b="1" dirty="0">
                <a:latin typeface="Courier New" charset="0"/>
                <a:ea typeface="ＭＳ Ｐゴシック" charset="0"/>
                <a:cs typeface="Courier New" charset="0"/>
              </a:rPr>
              <a:t>- </a:t>
            </a:r>
            <a:r>
              <a:rPr lang="en-US" sz="2000" dirty="0">
                <a:ea typeface="ＭＳ Ｐゴシック" charset="0"/>
              </a:rPr>
              <a:t>Adds indirection to miss latency (critical path): request </a:t>
            </a:r>
            <a:r>
              <a:rPr lang="en-US" sz="2000" dirty="0">
                <a:ea typeface="ＭＳ Ｐゴシック" charset="0"/>
                <a:sym typeface="Wingdings" charset="0"/>
              </a:rPr>
              <a:t> dir.  </a:t>
            </a:r>
            <a:r>
              <a:rPr lang="en-US" sz="2000" dirty="0" err="1">
                <a:ea typeface="ＭＳ Ｐゴシック" charset="0"/>
                <a:sym typeface="Wingdings" charset="0"/>
              </a:rPr>
              <a:t>mem</a:t>
            </a:r>
            <a:r>
              <a:rPr lang="en-US" sz="2000" dirty="0">
                <a:ea typeface="ＭＳ Ｐゴシック" charset="0"/>
                <a:sym typeface="Wingdings" charset="0"/>
              </a:rPr>
              <a:t>.</a:t>
            </a:r>
          </a:p>
          <a:p>
            <a:pPr lvl="1">
              <a:buFont typeface="Wingdings" charset="0"/>
              <a:buNone/>
              <a:defRPr/>
            </a:pPr>
            <a:r>
              <a:rPr lang="en-US" sz="2000" b="1" dirty="0">
                <a:latin typeface="Courier New" charset="0"/>
                <a:ea typeface="ＭＳ Ｐゴシック" charset="0"/>
                <a:cs typeface="Courier New" charset="0"/>
              </a:rPr>
              <a:t>- </a:t>
            </a:r>
            <a:r>
              <a:rPr lang="en-US" sz="2000" dirty="0">
                <a:ea typeface="ＭＳ Ｐゴシック" charset="0"/>
              </a:rPr>
              <a:t>Requires extra storage space to track sharer sets</a:t>
            </a:r>
          </a:p>
          <a:p>
            <a:pPr lvl="2">
              <a:buFont typeface="Wingdings" charset="0"/>
              <a:buChar char="n"/>
              <a:defRPr/>
            </a:pPr>
            <a:r>
              <a:rPr lang="en-US" sz="1800" dirty="0">
                <a:ea typeface="ＭＳ Ｐゴシック" charset="0"/>
              </a:rPr>
              <a:t>Can be approximate (false positives are OK)</a:t>
            </a:r>
          </a:p>
          <a:p>
            <a:pPr lvl="1">
              <a:buFont typeface="Wingdings" charset="0"/>
              <a:buNone/>
              <a:defRPr/>
            </a:pPr>
            <a:r>
              <a:rPr lang="en-US" sz="2000" b="1" dirty="0">
                <a:latin typeface="Courier New" charset="0"/>
                <a:ea typeface="ＭＳ Ｐゴシック" charset="0"/>
                <a:cs typeface="Courier New" charset="0"/>
              </a:rPr>
              <a:t>- </a:t>
            </a:r>
            <a:r>
              <a:rPr lang="en-US" sz="2000" dirty="0">
                <a:ea typeface="ＭＳ Ｐゴシック" charset="0"/>
                <a:sym typeface="Wingdings" charset="0"/>
              </a:rPr>
              <a:t>Protocols and race conditions are more complex (for high-performance)</a:t>
            </a:r>
          </a:p>
          <a:p>
            <a:pPr lvl="1">
              <a:buFont typeface="Wingdings" charset="0"/>
              <a:buNone/>
              <a:defRPr/>
            </a:pPr>
            <a:r>
              <a:rPr lang="en-US" sz="2000" dirty="0">
                <a:ea typeface="ＭＳ Ｐゴシック" charset="0"/>
                <a:sym typeface="Wingdings" charset="0"/>
              </a:rPr>
              <a:t>+ Does not require broadcast to all caches</a:t>
            </a:r>
          </a:p>
          <a:p>
            <a:pPr lvl="1">
              <a:buFont typeface="Wingdings" charset="0"/>
              <a:buNone/>
              <a:defRPr/>
            </a:pPr>
            <a:r>
              <a:rPr lang="en-US" sz="2000" b="1" dirty="0">
                <a:latin typeface="Courier New" charset="0"/>
                <a:ea typeface="ＭＳ Ｐゴシック" charset="0"/>
                <a:cs typeface="Courier New" charset="0"/>
              </a:rPr>
              <a:t>+ </a:t>
            </a:r>
            <a:r>
              <a:rPr lang="en-US" sz="2000" dirty="0">
                <a:ea typeface="ＭＳ Ｐゴシック" charset="0"/>
                <a:sym typeface="Wingdings" charset="0"/>
              </a:rPr>
              <a:t>Exactly as scalable as interconnect and directory storage</a:t>
            </a:r>
            <a:br>
              <a:rPr lang="en-US" sz="2000" dirty="0">
                <a:ea typeface="ＭＳ Ｐゴシック" charset="0"/>
                <a:sym typeface="Wingdings" charset="0"/>
              </a:rPr>
            </a:br>
            <a:r>
              <a:rPr lang="en-US" sz="2000" i="1" dirty="0">
                <a:ea typeface="ＭＳ Ｐゴシック" charset="0"/>
                <a:sym typeface="Wingdings" charset="0"/>
              </a:rPr>
              <a:t>(much more scalable than bus)</a:t>
            </a:r>
          </a:p>
        </p:txBody>
      </p:sp>
      <p:sp>
        <p:nvSpPr>
          <p:cNvPr id="87044" name="Slide Number Placeholder 3"/>
          <p:cNvSpPr>
            <a:spLocks noGrp="1"/>
          </p:cNvSpPr>
          <p:nvPr>
            <p:ph type="sldNum" sz="quarter" idx="11"/>
          </p:nvPr>
        </p:nvSpPr>
        <p:spPr>
          <a:noFill/>
        </p:spPr>
        <p:txBody>
          <a:bodyPr/>
          <a:lstStyle/>
          <a:p>
            <a:fld id="{CEEA781D-80E2-4ED5-BBE9-E9E8B452DEB1}" type="slidenum">
              <a:rPr lang="en-US"/>
              <a:pPr/>
              <a:t>163</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normAutofit fontScale="90000"/>
          </a:bodyPr>
          <a:lstStyle/>
          <a:p>
            <a:r>
              <a:rPr lang="en-US" dirty="0">
                <a:ea typeface="ＭＳ Ｐゴシック" pitchFamily="34" charset="-128"/>
              </a:rPr>
              <a:t>A More Sophisticated Protocol: MSI</a:t>
            </a:r>
          </a:p>
        </p:txBody>
      </p:sp>
      <p:sp>
        <p:nvSpPr>
          <p:cNvPr id="3" name="Content Placeholder 2"/>
          <p:cNvSpPr>
            <a:spLocks noGrp="1"/>
          </p:cNvSpPr>
          <p:nvPr>
            <p:ph idx="1"/>
          </p:nvPr>
        </p:nvSpPr>
        <p:spPr>
          <a:xfrm>
            <a:off x="1095554" y="1011238"/>
            <a:ext cx="10032521" cy="5194300"/>
          </a:xfrm>
        </p:spPr>
        <p:txBody>
          <a:bodyPr>
            <a:noAutofit/>
          </a:bodyPr>
          <a:lstStyle/>
          <a:p>
            <a:r>
              <a:rPr lang="en-US" sz="2400" dirty="0">
                <a:ea typeface="ＭＳ Ｐゴシック" pitchFamily="34" charset="-128"/>
              </a:rPr>
              <a:t>Extend single valid bit per block to three states:</a:t>
            </a:r>
          </a:p>
          <a:p>
            <a:pPr lvl="1"/>
            <a:r>
              <a:rPr lang="en-US" sz="2400" b="1" dirty="0">
                <a:ea typeface="ＭＳ Ｐゴシック" pitchFamily="34" charset="-128"/>
              </a:rPr>
              <a:t>M</a:t>
            </a:r>
            <a:r>
              <a:rPr lang="en-US" sz="2400" dirty="0">
                <a:ea typeface="ＭＳ Ｐゴシック" pitchFamily="34" charset="-128"/>
              </a:rPr>
              <a:t>(</a:t>
            </a:r>
            <a:r>
              <a:rPr lang="en-US" sz="2400" dirty="0" err="1">
                <a:ea typeface="ＭＳ Ｐゴシック" pitchFamily="34" charset="-128"/>
              </a:rPr>
              <a:t>odified</a:t>
            </a:r>
            <a:r>
              <a:rPr lang="en-US" sz="2400" dirty="0">
                <a:ea typeface="ＭＳ Ｐゴシック" pitchFamily="34" charset="-128"/>
              </a:rPr>
              <a:t>): cache line is only copy and is dirty</a:t>
            </a:r>
            <a:endParaRPr lang="en-US" sz="2400" b="1" dirty="0">
              <a:ea typeface="ＭＳ Ｐゴシック" pitchFamily="34" charset="-128"/>
            </a:endParaRPr>
          </a:p>
          <a:p>
            <a:pPr lvl="1"/>
            <a:r>
              <a:rPr lang="en-US" sz="2400" b="1" dirty="0">
                <a:ea typeface="ＭＳ Ｐゴシック" pitchFamily="34" charset="-128"/>
              </a:rPr>
              <a:t>S</a:t>
            </a:r>
            <a:r>
              <a:rPr lang="en-US" sz="2400" dirty="0">
                <a:ea typeface="ＭＳ Ｐゴシック" pitchFamily="34" charset="-128"/>
              </a:rPr>
              <a:t>(hared): cache line is one of several copies</a:t>
            </a:r>
            <a:endParaRPr lang="en-US" sz="2400" b="1" dirty="0">
              <a:ea typeface="ＭＳ Ｐゴシック" pitchFamily="34" charset="-128"/>
            </a:endParaRPr>
          </a:p>
          <a:p>
            <a:pPr lvl="1"/>
            <a:r>
              <a:rPr lang="en-US" sz="2400" b="1" dirty="0">
                <a:ea typeface="ＭＳ Ｐゴシック" pitchFamily="34" charset="-128"/>
              </a:rPr>
              <a:t>I</a:t>
            </a:r>
            <a:r>
              <a:rPr lang="en-US" sz="2400" dirty="0">
                <a:ea typeface="ＭＳ Ｐゴシック" pitchFamily="34" charset="-128"/>
              </a:rPr>
              <a:t>(</a:t>
            </a:r>
            <a:r>
              <a:rPr lang="en-US" sz="2400" dirty="0" err="1">
                <a:ea typeface="ＭＳ Ｐゴシック" pitchFamily="34" charset="-128"/>
              </a:rPr>
              <a:t>nvalid</a:t>
            </a:r>
            <a:r>
              <a:rPr lang="en-US" sz="2400" dirty="0">
                <a:ea typeface="ＭＳ Ｐゴシック" pitchFamily="34" charset="-128"/>
              </a:rPr>
              <a:t>): not present</a:t>
            </a:r>
          </a:p>
          <a:p>
            <a:pPr lvl="1"/>
            <a:endParaRPr lang="en-US" sz="2400" dirty="0">
              <a:ea typeface="ＭＳ Ｐゴシック" pitchFamily="34" charset="-128"/>
            </a:endParaRPr>
          </a:p>
          <a:p>
            <a:r>
              <a:rPr lang="en-US" sz="2400" dirty="0">
                <a:ea typeface="ＭＳ Ｐゴシック" pitchFamily="34" charset="-128"/>
              </a:rPr>
              <a:t>Read miss makes a </a:t>
            </a:r>
            <a:r>
              <a:rPr lang="en-US" sz="2400" i="1" dirty="0">
                <a:ea typeface="ＭＳ Ｐゴシック" pitchFamily="34" charset="-128"/>
              </a:rPr>
              <a:t>Read </a:t>
            </a:r>
            <a:r>
              <a:rPr lang="en-US" sz="2400" dirty="0">
                <a:ea typeface="ＭＳ Ｐゴシック" pitchFamily="34" charset="-128"/>
              </a:rPr>
              <a:t>request on bus, transitions to </a:t>
            </a:r>
            <a:r>
              <a:rPr lang="en-US" sz="2400" b="1" dirty="0">
                <a:ea typeface="ＭＳ Ｐゴシック" pitchFamily="34" charset="-128"/>
              </a:rPr>
              <a:t>S</a:t>
            </a:r>
            <a:endParaRPr lang="en-US" sz="2400" dirty="0">
              <a:ea typeface="ＭＳ Ｐゴシック" pitchFamily="34" charset="-128"/>
            </a:endParaRPr>
          </a:p>
          <a:p>
            <a:r>
              <a:rPr lang="en-US" sz="2400" dirty="0">
                <a:ea typeface="ＭＳ Ｐゴシック" pitchFamily="34" charset="-128"/>
              </a:rPr>
              <a:t>Write miss makes a </a:t>
            </a:r>
            <a:r>
              <a:rPr lang="en-US" sz="2400" i="1" dirty="0" err="1">
                <a:ea typeface="ＭＳ Ｐゴシック" pitchFamily="34" charset="-128"/>
              </a:rPr>
              <a:t>ReadEx</a:t>
            </a:r>
            <a:r>
              <a:rPr lang="en-US" sz="2400" dirty="0">
                <a:ea typeface="ＭＳ Ｐゴシック" pitchFamily="34" charset="-128"/>
              </a:rPr>
              <a:t> request, transitions to </a:t>
            </a:r>
            <a:r>
              <a:rPr lang="en-US" sz="2400" b="1" dirty="0">
                <a:ea typeface="ＭＳ Ｐゴシック" pitchFamily="34" charset="-128"/>
              </a:rPr>
              <a:t>M</a:t>
            </a:r>
            <a:r>
              <a:rPr lang="en-US" sz="2400" dirty="0">
                <a:ea typeface="ＭＳ Ｐゴシック" pitchFamily="34" charset="-128"/>
              </a:rPr>
              <a:t> state</a:t>
            </a:r>
          </a:p>
          <a:p>
            <a:r>
              <a:rPr lang="en-US" sz="2400" dirty="0">
                <a:ea typeface="ＭＳ Ｐゴシック" pitchFamily="34" charset="-128"/>
              </a:rPr>
              <a:t>When a processor snoops </a:t>
            </a:r>
            <a:r>
              <a:rPr lang="en-US" sz="2400" i="1" dirty="0" err="1">
                <a:ea typeface="ＭＳ Ｐゴシック" pitchFamily="34" charset="-128"/>
              </a:rPr>
              <a:t>ReadEx</a:t>
            </a:r>
            <a:r>
              <a:rPr lang="en-US" sz="2400" i="1" dirty="0">
                <a:ea typeface="ＭＳ Ｐゴシック" pitchFamily="34" charset="-128"/>
              </a:rPr>
              <a:t> </a:t>
            </a:r>
            <a:r>
              <a:rPr lang="en-US" sz="2400" dirty="0">
                <a:ea typeface="ＭＳ Ｐゴシック" pitchFamily="34" charset="-128"/>
              </a:rPr>
              <a:t>from another writer, it must invalidate its own copy (if any)</a:t>
            </a:r>
          </a:p>
          <a:p>
            <a:r>
              <a:rPr lang="en-US" sz="2400" dirty="0">
                <a:ea typeface="ＭＳ Ｐゴシック" pitchFamily="34" charset="-128"/>
              </a:rPr>
              <a:t>S</a:t>
            </a:r>
            <a:r>
              <a:rPr lang="en-US" sz="2400" dirty="0">
                <a:ea typeface="ＭＳ Ｐゴシック" pitchFamily="34" charset="-128"/>
                <a:sym typeface="Wingdings" pitchFamily="2" charset="2"/>
              </a:rPr>
              <a:t>M upgrade can be made without re-reading data from memory (via </a:t>
            </a:r>
            <a:r>
              <a:rPr lang="en-US" sz="2400" i="1" dirty="0">
                <a:ea typeface="ＭＳ Ｐゴシック" pitchFamily="34" charset="-128"/>
                <a:sym typeface="Wingdings" pitchFamily="2" charset="2"/>
              </a:rPr>
              <a:t>Invalidations)</a:t>
            </a:r>
          </a:p>
          <a:p>
            <a:endParaRPr lang="en-US" sz="2400" dirty="0">
              <a:ea typeface="ＭＳ Ｐゴシック" pitchFamily="34" charset="-128"/>
            </a:endParaRPr>
          </a:p>
        </p:txBody>
      </p:sp>
      <p:sp>
        <p:nvSpPr>
          <p:cNvPr id="71684" name="Slide Number Placeholder 3"/>
          <p:cNvSpPr>
            <a:spLocks noGrp="1"/>
          </p:cNvSpPr>
          <p:nvPr>
            <p:ph type="sldNum" sz="quarter" idx="11"/>
          </p:nvPr>
        </p:nvSpPr>
        <p:spPr>
          <a:noFill/>
        </p:spPr>
        <p:txBody>
          <a:bodyPr/>
          <a:lstStyle/>
          <a:p>
            <a:fld id="{28EB9400-7804-4407-B7BA-5C9A85CDF8E5}" type="slidenum">
              <a:rPr lang="en-US"/>
              <a:pPr/>
              <a:t>164</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normAutofit fontScale="90000"/>
          </a:bodyPr>
          <a:lstStyle/>
          <a:p>
            <a:r>
              <a:rPr lang="en-US">
                <a:ea typeface="ＭＳ Ｐゴシック" pitchFamily="34" charset="-128"/>
              </a:rPr>
              <a:t>MSI State Machine</a:t>
            </a:r>
          </a:p>
        </p:txBody>
      </p:sp>
      <p:sp>
        <p:nvSpPr>
          <p:cNvPr id="72707" name="Slide Number Placeholder 3"/>
          <p:cNvSpPr>
            <a:spLocks noGrp="1"/>
          </p:cNvSpPr>
          <p:nvPr>
            <p:ph type="sldNum" sz="quarter" idx="11"/>
          </p:nvPr>
        </p:nvSpPr>
        <p:spPr>
          <a:noFill/>
        </p:spPr>
        <p:txBody>
          <a:bodyPr/>
          <a:lstStyle/>
          <a:p>
            <a:fld id="{21E1BED5-71AB-41BB-9738-13A4F7067C60}" type="slidenum">
              <a:rPr lang="en-US"/>
              <a:pPr/>
              <a:t>165</a:t>
            </a:fld>
            <a:endParaRPr lang="en-US"/>
          </a:p>
        </p:txBody>
      </p:sp>
      <p:sp>
        <p:nvSpPr>
          <p:cNvPr id="72708" name="Oval 4"/>
          <p:cNvSpPr>
            <a:spLocks noChangeArrowheads="1"/>
          </p:cNvSpPr>
          <p:nvPr/>
        </p:nvSpPr>
        <p:spPr bwMode="auto">
          <a:xfrm>
            <a:off x="5166785" y="1468439"/>
            <a:ext cx="1407583" cy="1055687"/>
          </a:xfrm>
          <a:prstGeom prst="ellipse">
            <a:avLst/>
          </a:prstGeom>
          <a:solidFill>
            <a:srgbClr val="C0C0C0"/>
          </a:solidFill>
          <a:ln w="9525">
            <a:solidFill>
              <a:schemeClr val="tx1"/>
            </a:solidFill>
            <a:round/>
            <a:headEnd/>
            <a:tailEnd/>
          </a:ln>
        </p:spPr>
        <p:txBody>
          <a:bodyPr/>
          <a:lstStyle/>
          <a:p>
            <a:pPr algn="ctr"/>
            <a:endParaRPr lang="en-US">
              <a:solidFill>
                <a:srgbClr val="000000"/>
              </a:solidFill>
            </a:endParaRPr>
          </a:p>
        </p:txBody>
      </p:sp>
      <p:sp>
        <p:nvSpPr>
          <p:cNvPr id="72709" name="TextBox 5"/>
          <p:cNvSpPr txBox="1">
            <a:spLocks noChangeArrowheads="1"/>
          </p:cNvSpPr>
          <p:nvPr/>
        </p:nvSpPr>
        <p:spPr bwMode="auto">
          <a:xfrm>
            <a:off x="5590118" y="1760539"/>
            <a:ext cx="421910" cy="461665"/>
          </a:xfrm>
          <a:prstGeom prst="rect">
            <a:avLst/>
          </a:prstGeom>
          <a:noFill/>
          <a:ln w="9525">
            <a:noFill/>
            <a:miter lim="800000"/>
            <a:headEnd/>
            <a:tailEnd/>
          </a:ln>
        </p:spPr>
        <p:txBody>
          <a:bodyPr wrap="none">
            <a:spAutoFit/>
          </a:bodyPr>
          <a:lstStyle/>
          <a:p>
            <a:r>
              <a:rPr lang="en-US" sz="2400">
                <a:solidFill>
                  <a:srgbClr val="000000"/>
                </a:solidFill>
                <a:latin typeface="Tahoma" pitchFamily="34" charset="0"/>
              </a:rPr>
              <a:t>M</a:t>
            </a:r>
          </a:p>
        </p:txBody>
      </p:sp>
      <p:sp>
        <p:nvSpPr>
          <p:cNvPr id="72710" name="Oval 6"/>
          <p:cNvSpPr>
            <a:spLocks noChangeArrowheads="1"/>
          </p:cNvSpPr>
          <p:nvPr/>
        </p:nvSpPr>
        <p:spPr bwMode="auto">
          <a:xfrm>
            <a:off x="2184400" y="3473450"/>
            <a:ext cx="1407584" cy="1055688"/>
          </a:xfrm>
          <a:prstGeom prst="ellipse">
            <a:avLst/>
          </a:prstGeom>
          <a:solidFill>
            <a:srgbClr val="C0C0C0"/>
          </a:solidFill>
          <a:ln w="9525">
            <a:solidFill>
              <a:schemeClr val="tx1"/>
            </a:solidFill>
            <a:round/>
            <a:headEnd/>
            <a:tailEnd/>
          </a:ln>
        </p:spPr>
        <p:txBody>
          <a:bodyPr/>
          <a:lstStyle/>
          <a:p>
            <a:pPr algn="ctr"/>
            <a:endParaRPr lang="en-US">
              <a:solidFill>
                <a:srgbClr val="000000"/>
              </a:solidFill>
            </a:endParaRPr>
          </a:p>
        </p:txBody>
      </p:sp>
      <p:sp>
        <p:nvSpPr>
          <p:cNvPr id="72711" name="TextBox 7"/>
          <p:cNvSpPr txBox="1">
            <a:spLocks noChangeArrowheads="1"/>
          </p:cNvSpPr>
          <p:nvPr/>
        </p:nvSpPr>
        <p:spPr bwMode="auto">
          <a:xfrm>
            <a:off x="2669118" y="3763963"/>
            <a:ext cx="356188" cy="461665"/>
          </a:xfrm>
          <a:prstGeom prst="rect">
            <a:avLst/>
          </a:prstGeom>
          <a:noFill/>
          <a:ln w="9525">
            <a:noFill/>
            <a:miter lim="800000"/>
            <a:headEnd/>
            <a:tailEnd/>
          </a:ln>
        </p:spPr>
        <p:txBody>
          <a:bodyPr wrap="none">
            <a:spAutoFit/>
          </a:bodyPr>
          <a:lstStyle/>
          <a:p>
            <a:r>
              <a:rPr lang="en-US" sz="2400">
                <a:solidFill>
                  <a:srgbClr val="000000"/>
                </a:solidFill>
                <a:latin typeface="Tahoma" pitchFamily="34" charset="0"/>
              </a:rPr>
              <a:t>S</a:t>
            </a:r>
          </a:p>
        </p:txBody>
      </p:sp>
      <p:sp>
        <p:nvSpPr>
          <p:cNvPr id="72712" name="Oval 8"/>
          <p:cNvSpPr>
            <a:spLocks noChangeArrowheads="1"/>
          </p:cNvSpPr>
          <p:nvPr/>
        </p:nvSpPr>
        <p:spPr bwMode="auto">
          <a:xfrm>
            <a:off x="8331201" y="3473450"/>
            <a:ext cx="1409700" cy="1055688"/>
          </a:xfrm>
          <a:prstGeom prst="ellipse">
            <a:avLst/>
          </a:prstGeom>
          <a:solidFill>
            <a:srgbClr val="C0C0C0"/>
          </a:solidFill>
          <a:ln w="9525">
            <a:solidFill>
              <a:schemeClr val="tx1"/>
            </a:solidFill>
            <a:round/>
            <a:headEnd/>
            <a:tailEnd/>
          </a:ln>
        </p:spPr>
        <p:txBody>
          <a:bodyPr/>
          <a:lstStyle/>
          <a:p>
            <a:pPr algn="ctr"/>
            <a:endParaRPr lang="en-US">
              <a:solidFill>
                <a:srgbClr val="000000"/>
              </a:solidFill>
            </a:endParaRPr>
          </a:p>
        </p:txBody>
      </p:sp>
      <p:sp>
        <p:nvSpPr>
          <p:cNvPr id="72713" name="TextBox 9"/>
          <p:cNvSpPr txBox="1">
            <a:spLocks noChangeArrowheads="1"/>
          </p:cNvSpPr>
          <p:nvPr/>
        </p:nvSpPr>
        <p:spPr bwMode="auto">
          <a:xfrm>
            <a:off x="8826500" y="3763963"/>
            <a:ext cx="300082" cy="461665"/>
          </a:xfrm>
          <a:prstGeom prst="rect">
            <a:avLst/>
          </a:prstGeom>
          <a:noFill/>
          <a:ln w="9525">
            <a:noFill/>
            <a:miter lim="800000"/>
            <a:headEnd/>
            <a:tailEnd/>
          </a:ln>
        </p:spPr>
        <p:txBody>
          <a:bodyPr wrap="none">
            <a:spAutoFit/>
          </a:bodyPr>
          <a:lstStyle/>
          <a:p>
            <a:r>
              <a:rPr lang="en-US" sz="2400">
                <a:solidFill>
                  <a:srgbClr val="000000"/>
                </a:solidFill>
                <a:latin typeface="Tahoma" pitchFamily="34" charset="0"/>
              </a:rPr>
              <a:t>I</a:t>
            </a:r>
          </a:p>
        </p:txBody>
      </p:sp>
      <p:cxnSp>
        <p:nvCxnSpPr>
          <p:cNvPr id="72714" name="Curved Connector 15"/>
          <p:cNvCxnSpPr>
            <a:cxnSpLocks noChangeShapeType="1"/>
            <a:stCxn id="72710" idx="5"/>
            <a:endCxn id="72712" idx="3"/>
          </p:cNvCxnSpPr>
          <p:nvPr/>
        </p:nvCxnSpPr>
        <p:spPr bwMode="auto">
          <a:xfrm rot="16200000" flipH="1">
            <a:off x="5961857" y="1798374"/>
            <a:ext cx="1587" cy="5151967"/>
          </a:xfrm>
          <a:prstGeom prst="curvedConnector3">
            <a:avLst>
              <a:gd name="adj1" fmla="val 31000694"/>
            </a:avLst>
          </a:prstGeom>
          <a:noFill/>
          <a:ln w="9525">
            <a:solidFill>
              <a:schemeClr val="tx1"/>
            </a:solidFill>
            <a:round/>
            <a:headEnd/>
            <a:tailEnd type="triangle" w="med" len="med"/>
          </a:ln>
        </p:spPr>
      </p:cxnSp>
      <p:sp>
        <p:nvSpPr>
          <p:cNvPr id="72715" name="TextBox 19"/>
          <p:cNvSpPr txBox="1">
            <a:spLocks noChangeArrowheads="1"/>
          </p:cNvSpPr>
          <p:nvPr/>
        </p:nvSpPr>
        <p:spPr bwMode="auto">
          <a:xfrm>
            <a:off x="5494867" y="4927601"/>
            <a:ext cx="874727" cy="276999"/>
          </a:xfrm>
          <a:prstGeom prst="rect">
            <a:avLst/>
          </a:prstGeom>
          <a:noFill/>
          <a:ln w="9525">
            <a:noFill/>
            <a:miter lim="800000"/>
            <a:headEnd/>
            <a:tailEnd/>
          </a:ln>
        </p:spPr>
        <p:txBody>
          <a:bodyPr wrap="none">
            <a:spAutoFit/>
          </a:bodyPr>
          <a:lstStyle/>
          <a:p>
            <a:r>
              <a:rPr lang="en-US" sz="1200">
                <a:solidFill>
                  <a:srgbClr val="000000"/>
                </a:solidFill>
                <a:latin typeface="Tahoma" pitchFamily="34" charset="0"/>
              </a:rPr>
              <a:t>BusRdX/--</a:t>
            </a:r>
          </a:p>
        </p:txBody>
      </p:sp>
      <p:cxnSp>
        <p:nvCxnSpPr>
          <p:cNvPr id="72717" name="Curved Connector 22"/>
          <p:cNvCxnSpPr>
            <a:cxnSpLocks noChangeShapeType="1"/>
            <a:stCxn id="72710" idx="2"/>
          </p:cNvCxnSpPr>
          <p:nvPr/>
        </p:nvCxnSpPr>
        <p:spPr bwMode="auto">
          <a:xfrm rot="10800000" flipH="1" flipV="1">
            <a:off x="2184401" y="4000500"/>
            <a:ext cx="173567" cy="374650"/>
          </a:xfrm>
          <a:prstGeom prst="curvedConnector4">
            <a:avLst>
              <a:gd name="adj1" fmla="val -176051"/>
              <a:gd name="adj2" fmla="val 124755"/>
            </a:avLst>
          </a:prstGeom>
          <a:noFill/>
          <a:ln w="9525">
            <a:solidFill>
              <a:schemeClr val="tx1"/>
            </a:solidFill>
            <a:round/>
            <a:headEnd/>
            <a:tailEnd type="arrow" w="med" len="med"/>
          </a:ln>
        </p:spPr>
      </p:cxnSp>
      <p:sp>
        <p:nvSpPr>
          <p:cNvPr id="72718" name="TextBox 29"/>
          <p:cNvSpPr txBox="1">
            <a:spLocks noChangeArrowheads="1"/>
          </p:cNvSpPr>
          <p:nvPr/>
        </p:nvSpPr>
        <p:spPr bwMode="auto">
          <a:xfrm>
            <a:off x="1140885" y="4335463"/>
            <a:ext cx="784958" cy="461665"/>
          </a:xfrm>
          <a:prstGeom prst="rect">
            <a:avLst/>
          </a:prstGeom>
          <a:noFill/>
          <a:ln w="9525">
            <a:noFill/>
            <a:miter lim="800000"/>
            <a:headEnd/>
            <a:tailEnd/>
          </a:ln>
        </p:spPr>
        <p:txBody>
          <a:bodyPr wrap="none">
            <a:spAutoFit/>
          </a:bodyPr>
          <a:lstStyle/>
          <a:p>
            <a:r>
              <a:rPr lang="en-US" sz="1200">
                <a:solidFill>
                  <a:srgbClr val="000000"/>
                </a:solidFill>
                <a:latin typeface="Tahoma" pitchFamily="34" charset="0"/>
              </a:rPr>
              <a:t>PrRd/--</a:t>
            </a:r>
          </a:p>
          <a:p>
            <a:r>
              <a:rPr lang="en-US" sz="1200">
                <a:solidFill>
                  <a:srgbClr val="000000"/>
                </a:solidFill>
                <a:latin typeface="Tahoma" pitchFamily="34" charset="0"/>
              </a:rPr>
              <a:t>BusRd/--</a:t>
            </a:r>
          </a:p>
        </p:txBody>
      </p:sp>
      <p:cxnSp>
        <p:nvCxnSpPr>
          <p:cNvPr id="72719" name="Curved Connector 33"/>
          <p:cNvCxnSpPr>
            <a:cxnSpLocks noChangeShapeType="1"/>
            <a:stCxn id="72712" idx="1"/>
            <a:endCxn id="72710" idx="7"/>
          </p:cNvCxnSpPr>
          <p:nvPr/>
        </p:nvCxnSpPr>
        <p:spPr bwMode="auto">
          <a:xfrm rot="16200000" flipV="1">
            <a:off x="5961857" y="1052248"/>
            <a:ext cx="1587" cy="5151967"/>
          </a:xfrm>
          <a:prstGeom prst="curvedConnector3">
            <a:avLst>
              <a:gd name="adj1" fmla="val 24132250"/>
            </a:avLst>
          </a:prstGeom>
          <a:noFill/>
          <a:ln w="9525">
            <a:solidFill>
              <a:schemeClr val="tx1"/>
            </a:solidFill>
            <a:round/>
            <a:headEnd/>
            <a:tailEnd type="arrow" w="med" len="med"/>
          </a:ln>
        </p:spPr>
      </p:cxnSp>
      <p:sp>
        <p:nvSpPr>
          <p:cNvPr id="72720" name="TextBox 34"/>
          <p:cNvSpPr txBox="1">
            <a:spLocks noChangeArrowheads="1"/>
          </p:cNvSpPr>
          <p:nvPr/>
        </p:nvSpPr>
        <p:spPr bwMode="auto">
          <a:xfrm>
            <a:off x="5283200" y="3262314"/>
            <a:ext cx="994952" cy="276999"/>
          </a:xfrm>
          <a:prstGeom prst="rect">
            <a:avLst/>
          </a:prstGeom>
          <a:noFill/>
          <a:ln w="9525">
            <a:noFill/>
            <a:miter lim="800000"/>
            <a:headEnd/>
            <a:tailEnd/>
          </a:ln>
        </p:spPr>
        <p:txBody>
          <a:bodyPr wrap="none">
            <a:spAutoFit/>
          </a:bodyPr>
          <a:lstStyle/>
          <a:p>
            <a:r>
              <a:rPr lang="en-US" sz="1200">
                <a:solidFill>
                  <a:srgbClr val="000000"/>
                </a:solidFill>
                <a:latin typeface="Tahoma" pitchFamily="34" charset="0"/>
              </a:rPr>
              <a:t>PrRd/BusRd</a:t>
            </a:r>
          </a:p>
        </p:txBody>
      </p:sp>
      <p:cxnSp>
        <p:nvCxnSpPr>
          <p:cNvPr id="72721" name="Shape 38"/>
          <p:cNvCxnSpPr>
            <a:cxnSpLocks noChangeShapeType="1"/>
            <a:stCxn id="72712" idx="0"/>
            <a:endCxn id="72708" idx="6"/>
          </p:cNvCxnSpPr>
          <p:nvPr/>
        </p:nvCxnSpPr>
        <p:spPr bwMode="auto">
          <a:xfrm rot="16200000" flipV="1">
            <a:off x="7067022" y="1504421"/>
            <a:ext cx="1476375" cy="2461684"/>
          </a:xfrm>
          <a:prstGeom prst="curvedConnector2">
            <a:avLst/>
          </a:prstGeom>
          <a:noFill/>
          <a:ln w="9525">
            <a:solidFill>
              <a:schemeClr val="tx1"/>
            </a:solidFill>
            <a:round/>
            <a:headEnd/>
            <a:tailEnd type="arrow" w="med" len="med"/>
          </a:ln>
        </p:spPr>
      </p:cxnSp>
      <p:cxnSp>
        <p:nvCxnSpPr>
          <p:cNvPr id="72722" name="Shape 40"/>
          <p:cNvCxnSpPr>
            <a:cxnSpLocks noChangeShapeType="1"/>
            <a:stCxn id="72710" idx="0"/>
            <a:endCxn id="72708" idx="2"/>
          </p:cNvCxnSpPr>
          <p:nvPr/>
        </p:nvCxnSpPr>
        <p:spPr bwMode="auto">
          <a:xfrm rot="5400000" flipH="1" flipV="1">
            <a:off x="3289830" y="1596497"/>
            <a:ext cx="1476375" cy="2277533"/>
          </a:xfrm>
          <a:prstGeom prst="curvedConnector2">
            <a:avLst/>
          </a:prstGeom>
          <a:noFill/>
          <a:ln w="9525">
            <a:solidFill>
              <a:schemeClr val="tx1"/>
            </a:solidFill>
            <a:round/>
            <a:headEnd/>
            <a:tailEnd type="arrow" w="med" len="med"/>
          </a:ln>
        </p:spPr>
      </p:cxnSp>
      <p:sp>
        <p:nvSpPr>
          <p:cNvPr id="72723" name="TextBox 41"/>
          <p:cNvSpPr txBox="1">
            <a:spLocks noChangeArrowheads="1"/>
          </p:cNvSpPr>
          <p:nvPr/>
        </p:nvSpPr>
        <p:spPr bwMode="auto">
          <a:xfrm>
            <a:off x="3435351" y="2478089"/>
            <a:ext cx="1138902" cy="276999"/>
          </a:xfrm>
          <a:prstGeom prst="rect">
            <a:avLst/>
          </a:prstGeom>
          <a:noFill/>
          <a:ln w="9525">
            <a:noFill/>
            <a:miter lim="800000"/>
            <a:headEnd/>
            <a:tailEnd/>
          </a:ln>
        </p:spPr>
        <p:txBody>
          <a:bodyPr wrap="none">
            <a:spAutoFit/>
          </a:bodyPr>
          <a:lstStyle/>
          <a:p>
            <a:r>
              <a:rPr lang="en-US" sz="1200">
                <a:solidFill>
                  <a:srgbClr val="000000"/>
                </a:solidFill>
                <a:latin typeface="Tahoma (Body)" charset="0"/>
              </a:rPr>
              <a:t>PrWr/BusRdX</a:t>
            </a:r>
          </a:p>
        </p:txBody>
      </p:sp>
      <p:sp>
        <p:nvSpPr>
          <p:cNvPr id="72724" name="TextBox 42"/>
          <p:cNvSpPr txBox="1">
            <a:spLocks noChangeArrowheads="1"/>
          </p:cNvSpPr>
          <p:nvPr/>
        </p:nvSpPr>
        <p:spPr bwMode="auto">
          <a:xfrm>
            <a:off x="7918451" y="2068514"/>
            <a:ext cx="1138902" cy="276999"/>
          </a:xfrm>
          <a:prstGeom prst="rect">
            <a:avLst/>
          </a:prstGeom>
          <a:noFill/>
          <a:ln w="9525">
            <a:noFill/>
            <a:miter lim="800000"/>
            <a:headEnd/>
            <a:tailEnd/>
          </a:ln>
        </p:spPr>
        <p:txBody>
          <a:bodyPr wrap="none">
            <a:spAutoFit/>
          </a:bodyPr>
          <a:lstStyle/>
          <a:p>
            <a:r>
              <a:rPr lang="en-US" sz="1200">
                <a:solidFill>
                  <a:srgbClr val="000000"/>
                </a:solidFill>
                <a:latin typeface="Tahoma (Body)" charset="0"/>
              </a:rPr>
              <a:t>PrWr/BusRdX</a:t>
            </a:r>
          </a:p>
        </p:txBody>
      </p:sp>
      <p:cxnSp>
        <p:nvCxnSpPr>
          <p:cNvPr id="72725" name="Shape 46"/>
          <p:cNvCxnSpPr>
            <a:cxnSpLocks noChangeShapeType="1"/>
            <a:stCxn id="72708" idx="7"/>
            <a:endCxn id="72712" idx="6"/>
          </p:cNvCxnSpPr>
          <p:nvPr/>
        </p:nvCxnSpPr>
        <p:spPr bwMode="auto">
          <a:xfrm rot="16200000" flipH="1">
            <a:off x="6866733" y="1126333"/>
            <a:ext cx="2376487" cy="3371849"/>
          </a:xfrm>
          <a:prstGeom prst="curvedConnector4">
            <a:avLst>
              <a:gd name="adj1" fmla="val -16116"/>
              <a:gd name="adj2" fmla="val 110546"/>
            </a:avLst>
          </a:prstGeom>
          <a:noFill/>
          <a:ln w="9525">
            <a:solidFill>
              <a:schemeClr val="tx1"/>
            </a:solidFill>
            <a:round/>
            <a:headEnd/>
            <a:tailEnd type="arrow" w="med" len="med"/>
          </a:ln>
        </p:spPr>
      </p:cxnSp>
      <p:sp>
        <p:nvSpPr>
          <p:cNvPr id="72726" name="TextBox 47"/>
          <p:cNvSpPr txBox="1">
            <a:spLocks noChangeArrowheads="1"/>
          </p:cNvSpPr>
          <p:nvPr/>
        </p:nvSpPr>
        <p:spPr bwMode="auto">
          <a:xfrm>
            <a:off x="9999134" y="2757489"/>
            <a:ext cx="1119987" cy="276999"/>
          </a:xfrm>
          <a:prstGeom prst="rect">
            <a:avLst/>
          </a:prstGeom>
          <a:noFill/>
          <a:ln w="9525">
            <a:noFill/>
            <a:miter lim="800000"/>
            <a:headEnd/>
            <a:tailEnd/>
          </a:ln>
        </p:spPr>
        <p:txBody>
          <a:bodyPr wrap="none">
            <a:spAutoFit/>
          </a:bodyPr>
          <a:lstStyle/>
          <a:p>
            <a:r>
              <a:rPr lang="en-US" sz="1200">
                <a:solidFill>
                  <a:srgbClr val="000000"/>
                </a:solidFill>
                <a:latin typeface="Tahoma" pitchFamily="34" charset="0"/>
              </a:rPr>
              <a:t>BusRdX/Flush</a:t>
            </a:r>
          </a:p>
        </p:txBody>
      </p:sp>
      <p:sp>
        <p:nvSpPr>
          <p:cNvPr id="72727" name="TextBox 52"/>
          <p:cNvSpPr txBox="1">
            <a:spLocks noChangeArrowheads="1"/>
          </p:cNvSpPr>
          <p:nvPr/>
        </p:nvSpPr>
        <p:spPr bwMode="auto">
          <a:xfrm>
            <a:off x="6318251" y="2486026"/>
            <a:ext cx="690061" cy="461665"/>
          </a:xfrm>
          <a:prstGeom prst="rect">
            <a:avLst/>
          </a:prstGeom>
          <a:noFill/>
          <a:ln w="9525">
            <a:noFill/>
            <a:miter lim="800000"/>
            <a:headEnd/>
            <a:tailEnd/>
          </a:ln>
        </p:spPr>
        <p:txBody>
          <a:bodyPr wrap="none">
            <a:spAutoFit/>
          </a:bodyPr>
          <a:lstStyle/>
          <a:p>
            <a:r>
              <a:rPr lang="en-US" sz="1200">
                <a:solidFill>
                  <a:srgbClr val="000000"/>
                </a:solidFill>
                <a:latin typeface="Tahoma" pitchFamily="34" charset="0"/>
              </a:rPr>
              <a:t>PrRd/--</a:t>
            </a:r>
          </a:p>
          <a:p>
            <a:r>
              <a:rPr lang="en-US" sz="1200">
                <a:solidFill>
                  <a:srgbClr val="000000"/>
                </a:solidFill>
                <a:latin typeface="Tahoma" pitchFamily="34" charset="0"/>
              </a:rPr>
              <a:t>PrWr/--</a:t>
            </a:r>
          </a:p>
        </p:txBody>
      </p:sp>
      <p:cxnSp>
        <p:nvCxnSpPr>
          <p:cNvPr id="72728" name="Curved Connector 54"/>
          <p:cNvCxnSpPr>
            <a:cxnSpLocks noChangeShapeType="1"/>
            <a:stCxn id="72708" idx="4"/>
            <a:endCxn id="72708" idx="5"/>
          </p:cNvCxnSpPr>
          <p:nvPr/>
        </p:nvCxnSpPr>
        <p:spPr bwMode="auto">
          <a:xfrm rot="5400000" flipH="1" flipV="1">
            <a:off x="6043349" y="2198424"/>
            <a:ext cx="153987" cy="497417"/>
          </a:xfrm>
          <a:prstGeom prst="curvedConnector3">
            <a:avLst>
              <a:gd name="adj1" fmla="val -147847"/>
            </a:avLst>
          </a:prstGeom>
          <a:noFill/>
          <a:ln w="9525">
            <a:solidFill>
              <a:schemeClr val="tx1"/>
            </a:solidFill>
            <a:round/>
            <a:headEnd/>
            <a:tailEnd type="arrow" w="med" len="med"/>
          </a:ln>
        </p:spPr>
      </p:cxnSp>
      <p:cxnSp>
        <p:nvCxnSpPr>
          <p:cNvPr id="72729" name="Curved Connector 58"/>
          <p:cNvCxnSpPr>
            <a:cxnSpLocks noChangeShapeType="1"/>
            <a:stCxn id="72708" idx="1"/>
            <a:endCxn id="72710" idx="1"/>
          </p:cNvCxnSpPr>
          <p:nvPr/>
        </p:nvCxnSpPr>
        <p:spPr bwMode="auto">
          <a:xfrm rot="-5400000" flipH="1" flipV="1">
            <a:off x="2880254" y="1135593"/>
            <a:ext cx="2003425" cy="2980267"/>
          </a:xfrm>
          <a:prstGeom prst="curvedConnector3">
            <a:avLst>
              <a:gd name="adj1" fmla="val -4778"/>
            </a:avLst>
          </a:prstGeom>
          <a:noFill/>
          <a:ln w="9525">
            <a:solidFill>
              <a:schemeClr val="tx1"/>
            </a:solidFill>
            <a:round/>
            <a:headEnd/>
            <a:tailEnd type="arrow" w="med" len="med"/>
          </a:ln>
        </p:spPr>
      </p:cxnSp>
      <p:sp>
        <p:nvSpPr>
          <p:cNvPr id="72730" name="TextBox 60"/>
          <p:cNvSpPr txBox="1">
            <a:spLocks noChangeArrowheads="1"/>
          </p:cNvSpPr>
          <p:nvPr/>
        </p:nvSpPr>
        <p:spPr bwMode="auto">
          <a:xfrm>
            <a:off x="1564218" y="1944688"/>
            <a:ext cx="1030218" cy="276999"/>
          </a:xfrm>
          <a:prstGeom prst="rect">
            <a:avLst/>
          </a:prstGeom>
          <a:noFill/>
          <a:ln w="9525">
            <a:noFill/>
            <a:miter lim="800000"/>
            <a:headEnd/>
            <a:tailEnd/>
          </a:ln>
        </p:spPr>
        <p:txBody>
          <a:bodyPr wrap="none">
            <a:spAutoFit/>
          </a:bodyPr>
          <a:lstStyle/>
          <a:p>
            <a:r>
              <a:rPr lang="en-US" sz="1200">
                <a:solidFill>
                  <a:srgbClr val="000000"/>
                </a:solidFill>
                <a:latin typeface="Tahoma" pitchFamily="34" charset="0"/>
              </a:rPr>
              <a:t>BusRd/Flush</a:t>
            </a:r>
          </a:p>
        </p:txBody>
      </p:sp>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4"/>
          <p:cNvSpPr>
            <a:spLocks noGrp="1"/>
          </p:cNvSpPr>
          <p:nvPr>
            <p:ph type="title"/>
          </p:nvPr>
        </p:nvSpPr>
        <p:spPr/>
        <p:txBody>
          <a:bodyPr>
            <a:normAutofit fontScale="90000"/>
          </a:bodyPr>
          <a:lstStyle/>
          <a:p>
            <a:r>
              <a:rPr lang="en-US">
                <a:ea typeface="ＭＳ Ｐゴシック" pitchFamily="34" charset="-128"/>
              </a:rPr>
              <a:t>The Problem with MSI</a:t>
            </a:r>
          </a:p>
        </p:txBody>
      </p:sp>
      <p:sp>
        <p:nvSpPr>
          <p:cNvPr id="6" name="Content Placeholder 5"/>
          <p:cNvSpPr>
            <a:spLocks noGrp="1"/>
          </p:cNvSpPr>
          <p:nvPr>
            <p:ph idx="1"/>
          </p:nvPr>
        </p:nvSpPr>
        <p:spPr>
          <a:xfrm>
            <a:off x="1078302" y="996950"/>
            <a:ext cx="9998015" cy="5194300"/>
          </a:xfrm>
        </p:spPr>
        <p:txBody>
          <a:bodyPr>
            <a:noAutofit/>
          </a:bodyPr>
          <a:lstStyle/>
          <a:p>
            <a:r>
              <a:rPr lang="en-US" sz="2600" dirty="0">
                <a:ea typeface="ＭＳ Ｐゴシック" pitchFamily="34" charset="-128"/>
              </a:rPr>
              <a:t>A block is in no cache to begin with</a:t>
            </a:r>
          </a:p>
          <a:p>
            <a:r>
              <a:rPr lang="en-US" sz="2600" dirty="0">
                <a:ea typeface="ＭＳ Ｐゴシック" pitchFamily="34" charset="-128"/>
              </a:rPr>
              <a:t>Problem: </a:t>
            </a:r>
            <a:r>
              <a:rPr lang="en-US" sz="2600" dirty="0">
                <a:solidFill>
                  <a:srgbClr val="0000FF"/>
                </a:solidFill>
                <a:ea typeface="ＭＳ Ｐゴシック" pitchFamily="34" charset="-128"/>
              </a:rPr>
              <a:t>On a read, the block immediately goes to </a:t>
            </a:r>
            <a:r>
              <a:rPr lang="en-US" altLang="en-US" sz="2600" dirty="0">
                <a:solidFill>
                  <a:srgbClr val="0000FF"/>
                </a:solidFill>
                <a:ea typeface="ＭＳ Ｐゴシック" pitchFamily="34" charset="-128"/>
              </a:rPr>
              <a:t>“</a:t>
            </a:r>
            <a:r>
              <a:rPr lang="en-US" sz="2600" dirty="0">
                <a:solidFill>
                  <a:srgbClr val="0000FF"/>
                </a:solidFill>
                <a:ea typeface="ＭＳ Ｐゴシック" pitchFamily="34" charset="-128"/>
              </a:rPr>
              <a:t>Shared</a:t>
            </a:r>
            <a:r>
              <a:rPr lang="en-US" altLang="en-US" sz="2600" dirty="0">
                <a:solidFill>
                  <a:srgbClr val="0000FF"/>
                </a:solidFill>
                <a:ea typeface="ＭＳ Ｐゴシック" pitchFamily="34" charset="-128"/>
              </a:rPr>
              <a:t>”</a:t>
            </a:r>
            <a:r>
              <a:rPr lang="en-US" sz="2600" dirty="0">
                <a:solidFill>
                  <a:srgbClr val="0000FF"/>
                </a:solidFill>
                <a:ea typeface="ＭＳ Ｐゴシック" pitchFamily="34" charset="-128"/>
              </a:rPr>
              <a:t> state although it may be the only copy to be cached (i.e., no other processor will cache it)</a:t>
            </a:r>
          </a:p>
          <a:p>
            <a:r>
              <a:rPr lang="en-US" sz="2600" dirty="0">
                <a:ea typeface="ＭＳ Ｐゴシック" pitchFamily="34" charset="-128"/>
              </a:rPr>
              <a:t>Why is this a problem?</a:t>
            </a:r>
          </a:p>
          <a:p>
            <a:pPr lvl="1"/>
            <a:r>
              <a:rPr lang="en-US" sz="2600" dirty="0">
                <a:ea typeface="ＭＳ Ｐゴシック" pitchFamily="34" charset="-128"/>
              </a:rPr>
              <a:t>Suppose the cache that read the block wants to write to it at some point</a:t>
            </a:r>
          </a:p>
          <a:p>
            <a:pPr lvl="1"/>
            <a:r>
              <a:rPr lang="en-US" sz="2600" dirty="0">
                <a:ea typeface="ＭＳ Ｐゴシック" pitchFamily="34" charset="-128"/>
              </a:rPr>
              <a:t>It needs to broadcast </a:t>
            </a:r>
            <a:r>
              <a:rPr lang="en-US" altLang="en-US" sz="2600" dirty="0">
                <a:ea typeface="ＭＳ Ｐゴシック" pitchFamily="34" charset="-128"/>
              </a:rPr>
              <a:t>“</a:t>
            </a:r>
            <a:r>
              <a:rPr lang="en-US" sz="2600" dirty="0">
                <a:ea typeface="ＭＳ Ｐゴシック" pitchFamily="34" charset="-128"/>
              </a:rPr>
              <a:t>invalidate</a:t>
            </a:r>
            <a:r>
              <a:rPr lang="en-US" altLang="en-US" sz="2600" dirty="0">
                <a:ea typeface="ＭＳ Ｐゴシック" pitchFamily="34" charset="-128"/>
              </a:rPr>
              <a:t>”</a:t>
            </a:r>
            <a:r>
              <a:rPr lang="en-US" sz="2600" dirty="0">
                <a:ea typeface="ＭＳ Ｐゴシック" pitchFamily="34" charset="-128"/>
              </a:rPr>
              <a:t> even though it has the only cached copy!</a:t>
            </a:r>
          </a:p>
          <a:p>
            <a:pPr lvl="1"/>
            <a:r>
              <a:rPr lang="en-US" sz="2600" dirty="0">
                <a:ea typeface="ＭＳ Ｐゴシック" pitchFamily="34" charset="-128"/>
              </a:rPr>
              <a:t>If the cache knew it had the only cached copy in the system, it could have written to the block without notifying any other cache </a:t>
            </a:r>
            <a:r>
              <a:rPr lang="en-US" sz="2600" dirty="0">
                <a:ea typeface="ＭＳ Ｐゴシック" pitchFamily="34" charset="-128"/>
                <a:sym typeface="Wingdings" pitchFamily="2" charset="2"/>
              </a:rPr>
              <a:t> saves unnecessary broadcasts of invalidations</a:t>
            </a:r>
            <a:endParaRPr lang="en-US" sz="2600" dirty="0">
              <a:ea typeface="ＭＳ Ｐゴシック" pitchFamily="34" charset="-128"/>
            </a:endParaRPr>
          </a:p>
        </p:txBody>
      </p:sp>
      <p:sp>
        <p:nvSpPr>
          <p:cNvPr id="73732" name="Slide Number Placeholder 3"/>
          <p:cNvSpPr>
            <a:spLocks noGrp="1"/>
          </p:cNvSpPr>
          <p:nvPr>
            <p:ph type="sldNum" sz="quarter" idx="11"/>
          </p:nvPr>
        </p:nvSpPr>
        <p:spPr>
          <a:noFill/>
        </p:spPr>
        <p:txBody>
          <a:bodyPr/>
          <a:lstStyle/>
          <a:p>
            <a:fld id="{90E7CFCF-57C4-454E-A8D3-C16A9C300C83}" type="slidenum">
              <a:rPr lang="en-US"/>
              <a:pPr/>
              <a:t>166</a:t>
            </a:fld>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4"/>
          <p:cNvSpPr>
            <a:spLocks noGrp="1"/>
          </p:cNvSpPr>
          <p:nvPr>
            <p:ph type="ctrTitle"/>
          </p:nvPr>
        </p:nvSpPr>
        <p:spPr/>
        <p:txBody>
          <a:bodyPr>
            <a:normAutofit/>
          </a:bodyPr>
          <a:lstStyle/>
          <a:p>
            <a:r>
              <a:rPr lang="en-US" sz="6000" dirty="0">
                <a:ea typeface="ＭＳ Ｐゴシック" pitchFamily="34" charset="-128"/>
              </a:rPr>
              <a:t>Thank you</a:t>
            </a:r>
          </a:p>
        </p:txBody>
      </p:sp>
      <p:sp>
        <p:nvSpPr>
          <p:cNvPr id="67587" name="Subtitle 5"/>
          <p:cNvSpPr>
            <a:spLocks noGrp="1"/>
          </p:cNvSpPr>
          <p:nvPr>
            <p:ph type="subTitle" idx="1"/>
          </p:nvPr>
        </p:nvSpPr>
        <p:spPr/>
        <p:txBody>
          <a:bodyPr/>
          <a:lstStyle/>
          <a:p>
            <a:r>
              <a:rPr lang="en-US" dirty="0">
                <a:ea typeface="ＭＳ Ｐゴシック" pitchFamily="34" charset="-128"/>
              </a:rPr>
              <a:t>Q&amp;A</a:t>
            </a:r>
          </a:p>
        </p:txBody>
      </p:sp>
      <p:sp>
        <p:nvSpPr>
          <p:cNvPr id="67588" name="Slide Number Placeholder 3"/>
          <p:cNvSpPr>
            <a:spLocks noGrp="1"/>
          </p:cNvSpPr>
          <p:nvPr>
            <p:ph type="sldNum" sz="quarter" idx="12"/>
          </p:nvPr>
        </p:nvSpPr>
        <p:spPr>
          <a:noFill/>
        </p:spPr>
        <p:txBody>
          <a:bodyPr/>
          <a:lstStyle/>
          <a:p>
            <a:fld id="{8CE1726F-1D57-4BBC-A5D5-7B9A8F644568}" type="slidenum">
              <a:rPr lang="en-US"/>
              <a:pPr/>
              <a:t>167</a:t>
            </a:fld>
            <a:endParaRPr lang="en-US"/>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ADDFB-CBEA-624D-B99C-E2C2F5D2E500}"/>
              </a:ext>
            </a:extLst>
          </p:cNvPr>
          <p:cNvSpPr>
            <a:spLocks noGrp="1"/>
          </p:cNvSpPr>
          <p:nvPr>
            <p:ph type="title"/>
          </p:nvPr>
        </p:nvSpPr>
        <p:spPr/>
        <p:txBody>
          <a:bodyPr>
            <a:normAutofit fontScale="90000"/>
          </a:bodyPr>
          <a:lstStyle/>
          <a:p>
            <a:r>
              <a:rPr lang="en-US" dirty="0"/>
              <a:t>MISD</a:t>
            </a:r>
          </a:p>
        </p:txBody>
      </p:sp>
      <p:sp>
        <p:nvSpPr>
          <p:cNvPr id="3" name="Content Placeholder 2">
            <a:extLst>
              <a:ext uri="{FF2B5EF4-FFF2-40B4-BE49-F238E27FC236}">
                <a16:creationId xmlns:a16="http://schemas.microsoft.com/office/drawing/2014/main" id="{15CD15E9-4ECD-3F47-AB28-C416CD96B157}"/>
              </a:ext>
            </a:extLst>
          </p:cNvPr>
          <p:cNvSpPr>
            <a:spLocks noGrp="1"/>
          </p:cNvSpPr>
          <p:nvPr>
            <p:ph idx="1"/>
          </p:nvPr>
        </p:nvSpPr>
        <p:spPr/>
        <p:txBody>
          <a:bodyPr>
            <a:normAutofit/>
          </a:bodyPr>
          <a:lstStyle/>
          <a:p>
            <a:r>
              <a:rPr lang="en-US" sz="2800" dirty="0"/>
              <a:t>No commercial multiprocessor of this type has been built to date</a:t>
            </a:r>
          </a:p>
          <a:p>
            <a:r>
              <a:rPr lang="en-US" sz="2800" dirty="0"/>
              <a:t>But it rounds out this simple classification</a:t>
            </a:r>
          </a:p>
          <a:p>
            <a:endParaRPr lang="en-US" sz="2800" dirty="0"/>
          </a:p>
        </p:txBody>
      </p:sp>
      <p:pic>
        <p:nvPicPr>
          <p:cNvPr id="5" name="Picture 4">
            <a:extLst>
              <a:ext uri="{FF2B5EF4-FFF2-40B4-BE49-F238E27FC236}">
                <a16:creationId xmlns:a16="http://schemas.microsoft.com/office/drawing/2014/main" id="{09D2C73E-A832-9441-A445-4439CBD59296}"/>
              </a:ext>
            </a:extLst>
          </p:cNvPr>
          <p:cNvPicPr>
            <a:picLocks noChangeAspect="1"/>
          </p:cNvPicPr>
          <p:nvPr/>
        </p:nvPicPr>
        <p:blipFill>
          <a:blip r:embed="rId2"/>
          <a:stretch>
            <a:fillRect/>
          </a:stretch>
        </p:blipFill>
        <p:spPr>
          <a:xfrm>
            <a:off x="2055551" y="2391434"/>
            <a:ext cx="7576457" cy="2817368"/>
          </a:xfrm>
          <a:prstGeom prst="rect">
            <a:avLst/>
          </a:prstGeom>
        </p:spPr>
      </p:pic>
      <p:sp>
        <p:nvSpPr>
          <p:cNvPr id="4" name="Slide Number Placeholder 3">
            <a:extLst>
              <a:ext uri="{FF2B5EF4-FFF2-40B4-BE49-F238E27FC236}">
                <a16:creationId xmlns:a16="http://schemas.microsoft.com/office/drawing/2014/main" id="{784F73BE-2CBF-104F-84E9-09D5E59D09D8}"/>
              </a:ext>
            </a:extLst>
          </p:cNvPr>
          <p:cNvSpPr>
            <a:spLocks noGrp="1"/>
          </p:cNvSpPr>
          <p:nvPr>
            <p:ph type="sldNum" sz="quarter" idx="12"/>
          </p:nvPr>
        </p:nvSpPr>
        <p:spPr/>
        <p:txBody>
          <a:bodyPr/>
          <a:lstStyle/>
          <a:p>
            <a:fld id="{BFC9D464-DD04-3C40-96E2-DD85F8D02596}" type="slidenum">
              <a:rPr lang="en-US" smtClean="0"/>
              <a:pPr/>
              <a:t>17</a:t>
            </a:fld>
            <a:endParaRPr lang="en-US"/>
          </a:p>
        </p:txBody>
      </p:sp>
    </p:spTree>
    <p:extLst>
      <p:ext uri="{BB962C8B-B14F-4D97-AF65-F5344CB8AC3E}">
        <p14:creationId xmlns:p14="http://schemas.microsoft.com/office/powerpoint/2010/main" val="1947564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FA0F7-CEA2-4D4C-8A89-FBE463BB6A8C}"/>
              </a:ext>
            </a:extLst>
          </p:cNvPr>
          <p:cNvSpPr>
            <a:spLocks noGrp="1"/>
          </p:cNvSpPr>
          <p:nvPr>
            <p:ph type="title"/>
          </p:nvPr>
        </p:nvSpPr>
        <p:spPr/>
        <p:txBody>
          <a:bodyPr>
            <a:normAutofit fontScale="90000"/>
          </a:bodyPr>
          <a:lstStyle/>
          <a:p>
            <a:r>
              <a:rPr lang="en-US" dirty="0"/>
              <a:t>MIMD</a:t>
            </a:r>
          </a:p>
        </p:txBody>
      </p:sp>
      <p:sp>
        <p:nvSpPr>
          <p:cNvPr id="3" name="Content Placeholder 2">
            <a:extLst>
              <a:ext uri="{FF2B5EF4-FFF2-40B4-BE49-F238E27FC236}">
                <a16:creationId xmlns:a16="http://schemas.microsoft.com/office/drawing/2014/main" id="{4EDA6439-77DA-BA4D-A94D-C0117B145C0C}"/>
              </a:ext>
            </a:extLst>
          </p:cNvPr>
          <p:cNvSpPr>
            <a:spLocks noGrp="1"/>
          </p:cNvSpPr>
          <p:nvPr>
            <p:ph idx="1"/>
          </p:nvPr>
        </p:nvSpPr>
        <p:spPr/>
        <p:txBody>
          <a:bodyPr/>
          <a:lstStyle/>
          <a:p>
            <a:r>
              <a:rPr lang="en-US" dirty="0"/>
              <a:t>Each processor fetches its own instructions and operates on it own data</a:t>
            </a:r>
          </a:p>
          <a:p>
            <a:r>
              <a:rPr lang="en-US" dirty="0"/>
              <a:t>It targets task-level parallelism</a:t>
            </a:r>
          </a:p>
          <a:p>
            <a:r>
              <a:rPr lang="en-US" dirty="0"/>
              <a:t>MIMD is more flexible than SIMD</a:t>
            </a:r>
          </a:p>
          <a:p>
            <a:r>
              <a:rPr lang="en-US" dirty="0"/>
              <a:t>MIMD architectures :</a:t>
            </a:r>
          </a:p>
          <a:p>
            <a:pPr lvl="1"/>
            <a:r>
              <a:rPr lang="en-US" dirty="0"/>
              <a:t>Shared Memory</a:t>
            </a:r>
          </a:p>
          <a:p>
            <a:pPr lvl="1"/>
            <a:r>
              <a:rPr lang="en-US" dirty="0"/>
              <a:t>Distributed Memory</a:t>
            </a:r>
          </a:p>
        </p:txBody>
      </p:sp>
      <p:sp>
        <p:nvSpPr>
          <p:cNvPr id="4" name="Slide Number Placeholder 3">
            <a:extLst>
              <a:ext uri="{FF2B5EF4-FFF2-40B4-BE49-F238E27FC236}">
                <a16:creationId xmlns:a16="http://schemas.microsoft.com/office/drawing/2014/main" id="{979192A7-04B1-5F45-AAAD-DE1E019C72C0}"/>
              </a:ext>
            </a:extLst>
          </p:cNvPr>
          <p:cNvSpPr>
            <a:spLocks noGrp="1"/>
          </p:cNvSpPr>
          <p:nvPr>
            <p:ph type="sldNum" sz="quarter" idx="12"/>
          </p:nvPr>
        </p:nvSpPr>
        <p:spPr/>
        <p:txBody>
          <a:bodyPr/>
          <a:lstStyle/>
          <a:p>
            <a:fld id="{BFC9D464-DD04-3C40-96E2-DD85F8D02596}" type="slidenum">
              <a:rPr lang="en-US" smtClean="0"/>
              <a:pPr/>
              <a:t>18</a:t>
            </a:fld>
            <a:endParaRPr lang="en-US"/>
          </a:p>
        </p:txBody>
      </p:sp>
    </p:spTree>
    <p:extLst>
      <p:ext uri="{BB962C8B-B14F-4D97-AF65-F5344CB8AC3E}">
        <p14:creationId xmlns:p14="http://schemas.microsoft.com/office/powerpoint/2010/main" val="1530792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1B4D7-196C-D34F-8F4F-30F87F9DD84B}"/>
              </a:ext>
            </a:extLst>
          </p:cNvPr>
          <p:cNvSpPr>
            <a:spLocks noGrp="1"/>
          </p:cNvSpPr>
          <p:nvPr>
            <p:ph type="title"/>
          </p:nvPr>
        </p:nvSpPr>
        <p:spPr/>
        <p:txBody>
          <a:bodyPr>
            <a:normAutofit fontScale="90000"/>
          </a:bodyPr>
          <a:lstStyle/>
          <a:p>
            <a:r>
              <a:rPr lang="en-US"/>
              <a:t>MIMD</a:t>
            </a:r>
          </a:p>
        </p:txBody>
      </p:sp>
      <p:pic>
        <p:nvPicPr>
          <p:cNvPr id="5" name="Content Placeholder 4">
            <a:extLst>
              <a:ext uri="{FF2B5EF4-FFF2-40B4-BE49-F238E27FC236}">
                <a16:creationId xmlns:a16="http://schemas.microsoft.com/office/drawing/2014/main" id="{E99EE20E-182D-ED49-A180-9CEE1E4BDB7A}"/>
              </a:ext>
            </a:extLst>
          </p:cNvPr>
          <p:cNvPicPr>
            <a:picLocks noGrp="1" noChangeAspect="1"/>
          </p:cNvPicPr>
          <p:nvPr>
            <p:ph idx="1"/>
          </p:nvPr>
        </p:nvPicPr>
        <p:blipFill>
          <a:blip r:embed="rId2"/>
          <a:stretch>
            <a:fillRect/>
          </a:stretch>
        </p:blipFill>
        <p:spPr>
          <a:xfrm>
            <a:off x="1902959" y="1666671"/>
            <a:ext cx="8386082" cy="4137381"/>
          </a:xfrm>
        </p:spPr>
      </p:pic>
      <p:sp>
        <p:nvSpPr>
          <p:cNvPr id="3" name="Slide Number Placeholder 2">
            <a:extLst>
              <a:ext uri="{FF2B5EF4-FFF2-40B4-BE49-F238E27FC236}">
                <a16:creationId xmlns:a16="http://schemas.microsoft.com/office/drawing/2014/main" id="{FBA73EF8-ED36-1648-983C-E562A51B19C0}"/>
              </a:ext>
            </a:extLst>
          </p:cNvPr>
          <p:cNvSpPr>
            <a:spLocks noGrp="1"/>
          </p:cNvSpPr>
          <p:nvPr>
            <p:ph type="sldNum" sz="quarter" idx="12"/>
          </p:nvPr>
        </p:nvSpPr>
        <p:spPr/>
        <p:txBody>
          <a:bodyPr/>
          <a:lstStyle/>
          <a:p>
            <a:fld id="{BFC9D464-DD04-3C40-96E2-DD85F8D02596}" type="slidenum">
              <a:rPr lang="en-US" smtClean="0"/>
              <a:pPr/>
              <a:t>19</a:t>
            </a:fld>
            <a:endParaRPr lang="en-US"/>
          </a:p>
        </p:txBody>
      </p:sp>
    </p:spTree>
    <p:extLst>
      <p:ext uri="{BB962C8B-B14F-4D97-AF65-F5344CB8AC3E}">
        <p14:creationId xmlns:p14="http://schemas.microsoft.com/office/powerpoint/2010/main" val="2886364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B9E9-782F-5643-B5C0-F2CBED6FD942}"/>
              </a:ext>
            </a:extLst>
          </p:cNvPr>
          <p:cNvSpPr>
            <a:spLocks noGrp="1"/>
          </p:cNvSpPr>
          <p:nvPr>
            <p:ph type="title"/>
          </p:nvPr>
        </p:nvSpPr>
        <p:spPr/>
        <p:txBody>
          <a:bodyPr>
            <a:normAutofit/>
          </a:bodyPr>
          <a:lstStyle/>
          <a:p>
            <a:r>
              <a:rPr lang="en-US" sz="5400" dirty="0"/>
              <a:t>Reading Assignment 1</a:t>
            </a:r>
            <a:endParaRPr lang="en-US" sz="5000" dirty="0"/>
          </a:p>
        </p:txBody>
      </p:sp>
      <p:sp>
        <p:nvSpPr>
          <p:cNvPr id="3" name="Text Placeholder 2">
            <a:extLst>
              <a:ext uri="{FF2B5EF4-FFF2-40B4-BE49-F238E27FC236}">
                <a16:creationId xmlns:a16="http://schemas.microsoft.com/office/drawing/2014/main" id="{AF5722E5-1D17-A744-82D1-1189B3E6EDF1}"/>
              </a:ext>
            </a:extLst>
          </p:cNvPr>
          <p:cNvSpPr>
            <a:spLocks noGrp="1"/>
          </p:cNvSpPr>
          <p:nvPr>
            <p:ph type="body" idx="1"/>
          </p:nvPr>
        </p:nvSpPr>
        <p:spPr/>
        <p:txBody>
          <a:bodyPr>
            <a:normAutofit/>
          </a:bodyPr>
          <a:lstStyle/>
          <a:p>
            <a:pPr>
              <a:buFont typeface="Arial" charset="0"/>
              <a:buChar char="•"/>
            </a:pPr>
            <a:endParaRPr lang="en-US" dirty="0"/>
          </a:p>
        </p:txBody>
      </p:sp>
      <p:sp>
        <p:nvSpPr>
          <p:cNvPr id="5" name="TextBox 4">
            <a:extLst>
              <a:ext uri="{FF2B5EF4-FFF2-40B4-BE49-F238E27FC236}">
                <a16:creationId xmlns:a16="http://schemas.microsoft.com/office/drawing/2014/main" id="{09816F77-4F5C-3849-9823-434B3237CA50}"/>
              </a:ext>
            </a:extLst>
          </p:cNvPr>
          <p:cNvSpPr txBox="1"/>
          <p:nvPr/>
        </p:nvSpPr>
        <p:spPr>
          <a:xfrm>
            <a:off x="1321496" y="2696847"/>
            <a:ext cx="309700" cy="369332"/>
          </a:xfrm>
          <a:prstGeom prst="rect">
            <a:avLst/>
          </a:prstGeom>
          <a:noFill/>
        </p:spPr>
        <p:txBody>
          <a:bodyPr wrap="none" rtlCol="0">
            <a:spAutoFit/>
          </a:bodyPr>
          <a:lstStyle/>
          <a:p>
            <a:r>
              <a:rPr lang="en-US" dirty="0">
                <a:solidFill>
                  <a:schemeClr val="bg1"/>
                </a:solidFill>
              </a:rPr>
              <a:t>2</a:t>
            </a:r>
          </a:p>
        </p:txBody>
      </p:sp>
    </p:spTree>
    <p:extLst>
      <p:ext uri="{BB962C8B-B14F-4D97-AF65-F5344CB8AC3E}">
        <p14:creationId xmlns:p14="http://schemas.microsoft.com/office/powerpoint/2010/main" val="2691717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B9E9-782F-5643-B5C0-F2CBED6FD942}"/>
              </a:ext>
            </a:extLst>
          </p:cNvPr>
          <p:cNvSpPr>
            <a:spLocks noGrp="1"/>
          </p:cNvSpPr>
          <p:nvPr>
            <p:ph type="title"/>
          </p:nvPr>
        </p:nvSpPr>
        <p:spPr/>
        <p:txBody>
          <a:bodyPr/>
          <a:lstStyle/>
          <a:p>
            <a:r>
              <a:rPr lang="en-US" dirty="0" err="1"/>
              <a:t>Synchonization</a:t>
            </a:r>
            <a:endParaRPr lang="en-US" dirty="0"/>
          </a:p>
        </p:txBody>
      </p:sp>
      <p:sp>
        <p:nvSpPr>
          <p:cNvPr id="3" name="Text Placeholder 2">
            <a:extLst>
              <a:ext uri="{FF2B5EF4-FFF2-40B4-BE49-F238E27FC236}">
                <a16:creationId xmlns:a16="http://schemas.microsoft.com/office/drawing/2014/main" id="{AF5722E5-1D17-A744-82D1-1189B3E6EDF1}"/>
              </a:ext>
            </a:extLst>
          </p:cNvPr>
          <p:cNvSpPr>
            <a:spLocks noGrp="1"/>
          </p:cNvSpPr>
          <p:nvPr>
            <p:ph type="body" idx="1"/>
          </p:nvPr>
        </p:nvSpPr>
        <p:spPr/>
        <p:txBody>
          <a:bodyPr/>
          <a:lstStyle/>
          <a:p>
            <a:r>
              <a:rPr lang="en-US" dirty="0"/>
              <a:t>Lock and </a:t>
            </a:r>
            <a:r>
              <a:rPr lang="en-US" dirty="0" err="1"/>
              <a:t>Barries</a:t>
            </a:r>
            <a:endParaRPr lang="en-US" dirty="0"/>
          </a:p>
        </p:txBody>
      </p:sp>
      <p:sp>
        <p:nvSpPr>
          <p:cNvPr id="5" name="TextBox 4">
            <a:extLst>
              <a:ext uri="{FF2B5EF4-FFF2-40B4-BE49-F238E27FC236}">
                <a16:creationId xmlns:a16="http://schemas.microsoft.com/office/drawing/2014/main" id="{09816F77-4F5C-3849-9823-434B3237CA50}"/>
              </a:ext>
            </a:extLst>
          </p:cNvPr>
          <p:cNvSpPr txBox="1"/>
          <p:nvPr/>
        </p:nvSpPr>
        <p:spPr>
          <a:xfrm>
            <a:off x="1321496" y="2696847"/>
            <a:ext cx="309700" cy="369332"/>
          </a:xfrm>
          <a:prstGeom prst="rect">
            <a:avLst/>
          </a:prstGeom>
          <a:noFill/>
        </p:spPr>
        <p:txBody>
          <a:bodyPr wrap="none" rtlCol="0">
            <a:spAutoFit/>
          </a:bodyPr>
          <a:lstStyle/>
          <a:p>
            <a:r>
              <a:rPr lang="en-US" dirty="0">
                <a:solidFill>
                  <a:schemeClr val="bg1"/>
                </a:solidFill>
              </a:rPr>
              <a:t>2</a:t>
            </a:r>
          </a:p>
        </p:txBody>
      </p:sp>
    </p:spTree>
    <p:extLst>
      <p:ext uri="{BB962C8B-B14F-4D97-AF65-F5344CB8AC3E}">
        <p14:creationId xmlns:p14="http://schemas.microsoft.com/office/powerpoint/2010/main" val="2691717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BE7B3-0AE2-3C45-9DD0-50434E94AEF6}"/>
              </a:ext>
            </a:extLst>
          </p:cNvPr>
          <p:cNvSpPr>
            <a:spLocks noGrp="1"/>
          </p:cNvSpPr>
          <p:nvPr>
            <p:ph type="title"/>
          </p:nvPr>
        </p:nvSpPr>
        <p:spPr/>
        <p:txBody>
          <a:bodyPr>
            <a:normAutofit fontScale="90000"/>
          </a:bodyPr>
          <a:lstStyle/>
          <a:p>
            <a:r>
              <a:rPr lang="en-US" dirty="0"/>
              <a:t>Lock</a:t>
            </a:r>
          </a:p>
        </p:txBody>
      </p:sp>
      <p:sp>
        <p:nvSpPr>
          <p:cNvPr id="3" name="Content Placeholder 2">
            <a:extLst>
              <a:ext uri="{FF2B5EF4-FFF2-40B4-BE49-F238E27FC236}">
                <a16:creationId xmlns:a16="http://schemas.microsoft.com/office/drawing/2014/main" id="{321E8866-8DA5-D341-977E-F7FAECBC22E4}"/>
              </a:ext>
            </a:extLst>
          </p:cNvPr>
          <p:cNvSpPr>
            <a:spLocks noGrp="1"/>
          </p:cNvSpPr>
          <p:nvPr>
            <p:ph idx="1"/>
          </p:nvPr>
        </p:nvSpPr>
        <p:spPr/>
        <p:txBody>
          <a:bodyPr>
            <a:noAutofit/>
          </a:bodyPr>
          <a:lstStyle/>
          <a:p>
            <a:r>
              <a:rPr lang="en-US" sz="3200" dirty="0"/>
              <a:t>A lock is a mechanism to ensure mutual exclusion</a:t>
            </a:r>
          </a:p>
          <a:p>
            <a:r>
              <a:rPr lang="en-US" sz="3200" dirty="0"/>
              <a:t>Two synchronization functions:</a:t>
            </a:r>
          </a:p>
          <a:p>
            <a:pPr lvl="1"/>
            <a:r>
              <a:rPr lang="en-US" sz="3200" dirty="0"/>
              <a:t>Lock(k): </a:t>
            </a:r>
          </a:p>
          <a:p>
            <a:pPr lvl="2"/>
            <a:r>
              <a:rPr lang="en-US" sz="3200" dirty="0"/>
              <a:t>Acquires the lock</a:t>
            </a:r>
          </a:p>
          <a:p>
            <a:pPr lvl="2"/>
            <a:r>
              <a:rPr lang="en-US" sz="3200" dirty="0"/>
              <a:t>If several processes try to acquire the lock, n-1 are kept waiting</a:t>
            </a:r>
          </a:p>
          <a:p>
            <a:pPr lvl="2"/>
            <a:r>
              <a:rPr lang="en-US" sz="3200" dirty="0"/>
              <a:t>If more processes arrive, they are kept to waiting</a:t>
            </a:r>
          </a:p>
          <a:p>
            <a:pPr lvl="1"/>
            <a:r>
              <a:rPr lang="en-US" sz="3200" dirty="0"/>
              <a:t>Unlock(k)</a:t>
            </a:r>
          </a:p>
          <a:p>
            <a:pPr lvl="2"/>
            <a:r>
              <a:rPr lang="en-US" sz="3200" dirty="0"/>
              <a:t>Releases the lock</a:t>
            </a:r>
          </a:p>
          <a:p>
            <a:pPr lvl="2"/>
            <a:r>
              <a:rPr lang="en-US" sz="3200" dirty="0"/>
              <a:t>Allow that a waiting process acquires the lock</a:t>
            </a:r>
          </a:p>
        </p:txBody>
      </p:sp>
      <p:sp>
        <p:nvSpPr>
          <p:cNvPr id="4" name="Slide Number Placeholder 3">
            <a:extLst>
              <a:ext uri="{FF2B5EF4-FFF2-40B4-BE49-F238E27FC236}">
                <a16:creationId xmlns:a16="http://schemas.microsoft.com/office/drawing/2014/main" id="{9B271D6A-F029-C344-8143-6629847A088C}"/>
              </a:ext>
            </a:extLst>
          </p:cNvPr>
          <p:cNvSpPr>
            <a:spLocks noGrp="1"/>
          </p:cNvSpPr>
          <p:nvPr>
            <p:ph type="sldNum" sz="quarter" idx="12"/>
          </p:nvPr>
        </p:nvSpPr>
        <p:spPr/>
        <p:txBody>
          <a:bodyPr/>
          <a:lstStyle/>
          <a:p>
            <a:fld id="{BFC9D464-DD04-3C40-96E2-DD85F8D02596}" type="slidenum">
              <a:rPr lang="en-US" smtClean="0"/>
              <a:pPr/>
              <a:t>21</a:t>
            </a:fld>
            <a:endParaRPr lang="en-US"/>
          </a:p>
        </p:txBody>
      </p:sp>
    </p:spTree>
    <p:extLst>
      <p:ext uri="{BB962C8B-B14F-4D97-AF65-F5344CB8AC3E}">
        <p14:creationId xmlns:p14="http://schemas.microsoft.com/office/powerpoint/2010/main" val="1705119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E2799-F3FA-5249-BC2B-5DFB562553CA}"/>
              </a:ext>
            </a:extLst>
          </p:cNvPr>
          <p:cNvSpPr>
            <a:spLocks noGrp="1"/>
          </p:cNvSpPr>
          <p:nvPr>
            <p:ph type="title"/>
          </p:nvPr>
        </p:nvSpPr>
        <p:spPr/>
        <p:txBody>
          <a:bodyPr>
            <a:normAutofit fontScale="90000"/>
          </a:bodyPr>
          <a:lstStyle/>
          <a:p>
            <a:r>
              <a:rPr lang="en-US" dirty="0"/>
              <a:t>Waiting mechanisms</a:t>
            </a:r>
          </a:p>
        </p:txBody>
      </p:sp>
      <p:sp>
        <p:nvSpPr>
          <p:cNvPr id="3" name="Content Placeholder 2">
            <a:extLst>
              <a:ext uri="{FF2B5EF4-FFF2-40B4-BE49-F238E27FC236}">
                <a16:creationId xmlns:a16="http://schemas.microsoft.com/office/drawing/2014/main" id="{5652F1C6-D1C5-2246-8B8F-0F7CA591D483}"/>
              </a:ext>
            </a:extLst>
          </p:cNvPr>
          <p:cNvSpPr>
            <a:spLocks noGrp="1"/>
          </p:cNvSpPr>
          <p:nvPr>
            <p:ph idx="1"/>
          </p:nvPr>
        </p:nvSpPr>
        <p:spPr>
          <a:xfrm>
            <a:off x="1097280" y="1113889"/>
            <a:ext cx="10058400" cy="5200647"/>
          </a:xfrm>
        </p:spPr>
        <p:txBody>
          <a:bodyPr>
            <a:noAutofit/>
          </a:bodyPr>
          <a:lstStyle/>
          <a:p>
            <a:r>
              <a:rPr lang="en-US" sz="2800" dirty="0"/>
              <a:t>Twi alternatives: busy waiting and blocking</a:t>
            </a:r>
          </a:p>
          <a:p>
            <a:r>
              <a:rPr lang="en-US" sz="2800" dirty="0"/>
              <a:t>Busy waiting:</a:t>
            </a:r>
          </a:p>
          <a:p>
            <a:pPr lvl="1"/>
            <a:r>
              <a:rPr lang="en-US" sz="2800" dirty="0"/>
              <a:t>Process waits in a loop that constantly queries the wait control variable value</a:t>
            </a:r>
          </a:p>
          <a:p>
            <a:pPr lvl="1"/>
            <a:r>
              <a:rPr lang="en-US" sz="2800" dirty="0"/>
              <a:t>Spin-lock</a:t>
            </a:r>
          </a:p>
          <a:p>
            <a:r>
              <a:rPr lang="en-US" sz="2800" dirty="0"/>
              <a:t>Blocking:</a:t>
            </a:r>
          </a:p>
          <a:p>
            <a:pPr lvl="1"/>
            <a:r>
              <a:rPr lang="en-US" sz="2800" dirty="0"/>
              <a:t>Process remains suspended and yields processor to other process</a:t>
            </a:r>
          </a:p>
          <a:p>
            <a:pPr lvl="1"/>
            <a:r>
              <a:rPr lang="en-US" sz="2800" dirty="0"/>
              <a:t>If a process executes unlock and there are blocked processes, one of them is un-blocked</a:t>
            </a:r>
          </a:p>
          <a:p>
            <a:pPr lvl="1"/>
            <a:r>
              <a:rPr lang="en-US" sz="2800" dirty="0"/>
              <a:t>Requires support from a scheduler(usually OS or runtime)</a:t>
            </a:r>
          </a:p>
          <a:p>
            <a:r>
              <a:rPr lang="en-US" sz="2800" dirty="0"/>
              <a:t>Alternative selection depends on cost</a:t>
            </a:r>
          </a:p>
        </p:txBody>
      </p:sp>
      <p:sp>
        <p:nvSpPr>
          <p:cNvPr id="4" name="Slide Number Placeholder 3">
            <a:extLst>
              <a:ext uri="{FF2B5EF4-FFF2-40B4-BE49-F238E27FC236}">
                <a16:creationId xmlns:a16="http://schemas.microsoft.com/office/drawing/2014/main" id="{6F99EAA3-6C78-E842-8386-3C9F61763EC9}"/>
              </a:ext>
            </a:extLst>
          </p:cNvPr>
          <p:cNvSpPr>
            <a:spLocks noGrp="1"/>
          </p:cNvSpPr>
          <p:nvPr>
            <p:ph type="sldNum" sz="quarter" idx="12"/>
          </p:nvPr>
        </p:nvSpPr>
        <p:spPr/>
        <p:txBody>
          <a:bodyPr/>
          <a:lstStyle/>
          <a:p>
            <a:fld id="{BFC9D464-DD04-3C40-96E2-DD85F8D02596}" type="slidenum">
              <a:rPr lang="en-US" smtClean="0"/>
              <a:pPr/>
              <a:t>22</a:t>
            </a:fld>
            <a:endParaRPr lang="en-US"/>
          </a:p>
        </p:txBody>
      </p:sp>
    </p:spTree>
    <p:extLst>
      <p:ext uri="{BB962C8B-B14F-4D97-AF65-F5344CB8AC3E}">
        <p14:creationId xmlns:p14="http://schemas.microsoft.com/office/powerpoint/2010/main" val="2875091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98AC-A56E-9B4E-BDD0-FB3FCF5440CF}"/>
              </a:ext>
            </a:extLst>
          </p:cNvPr>
          <p:cNvSpPr>
            <a:spLocks noGrp="1"/>
          </p:cNvSpPr>
          <p:nvPr>
            <p:ph type="title"/>
          </p:nvPr>
        </p:nvSpPr>
        <p:spPr/>
        <p:txBody>
          <a:bodyPr>
            <a:normAutofit fontScale="90000"/>
          </a:bodyPr>
          <a:lstStyle/>
          <a:p>
            <a:r>
              <a:rPr lang="en-US" dirty="0"/>
              <a:t>Components</a:t>
            </a:r>
          </a:p>
        </p:txBody>
      </p:sp>
      <p:sp>
        <p:nvSpPr>
          <p:cNvPr id="3" name="Content Placeholder 2">
            <a:extLst>
              <a:ext uri="{FF2B5EF4-FFF2-40B4-BE49-F238E27FC236}">
                <a16:creationId xmlns:a16="http://schemas.microsoft.com/office/drawing/2014/main" id="{17E3FE04-6588-0A4D-B93B-082EC603D28B}"/>
              </a:ext>
            </a:extLst>
          </p:cNvPr>
          <p:cNvSpPr>
            <a:spLocks noGrp="1"/>
          </p:cNvSpPr>
          <p:nvPr>
            <p:ph idx="1"/>
          </p:nvPr>
        </p:nvSpPr>
        <p:spPr/>
        <p:txBody>
          <a:bodyPr>
            <a:normAutofit/>
          </a:bodyPr>
          <a:lstStyle/>
          <a:p>
            <a:r>
              <a:rPr lang="en-US" sz="2800" dirty="0"/>
              <a:t>Three elements of design in a locking mechanism: acquisition, waiting, and release.</a:t>
            </a:r>
          </a:p>
          <a:p>
            <a:r>
              <a:rPr lang="en-US" sz="2800" dirty="0"/>
              <a:t>Acquisition method:</a:t>
            </a:r>
          </a:p>
          <a:p>
            <a:pPr lvl="1"/>
            <a:r>
              <a:rPr lang="en-US" sz="2800" dirty="0"/>
              <a:t>Used to try to acquire the lock</a:t>
            </a:r>
          </a:p>
          <a:p>
            <a:r>
              <a:rPr lang="en-US" sz="2800" dirty="0"/>
              <a:t>Waiting method:</a:t>
            </a:r>
          </a:p>
          <a:p>
            <a:pPr lvl="1"/>
            <a:r>
              <a:rPr lang="en-US" sz="2800" dirty="0"/>
              <a:t>Mechanism to wait until lock can be acquired</a:t>
            </a:r>
          </a:p>
          <a:p>
            <a:r>
              <a:rPr lang="en-US" sz="2800" dirty="0"/>
              <a:t>Release method:</a:t>
            </a:r>
          </a:p>
          <a:p>
            <a:pPr lvl="1"/>
            <a:r>
              <a:rPr lang="en-US" sz="2800" dirty="0"/>
              <a:t>Mechanism to release one or several waiting processes</a:t>
            </a:r>
          </a:p>
        </p:txBody>
      </p:sp>
      <p:sp>
        <p:nvSpPr>
          <p:cNvPr id="4" name="Slide Number Placeholder 3">
            <a:extLst>
              <a:ext uri="{FF2B5EF4-FFF2-40B4-BE49-F238E27FC236}">
                <a16:creationId xmlns:a16="http://schemas.microsoft.com/office/drawing/2014/main" id="{6E12AB1D-3E95-6E4F-ADCE-7DB9D644DAFE}"/>
              </a:ext>
            </a:extLst>
          </p:cNvPr>
          <p:cNvSpPr>
            <a:spLocks noGrp="1"/>
          </p:cNvSpPr>
          <p:nvPr>
            <p:ph type="sldNum" sz="quarter" idx="12"/>
          </p:nvPr>
        </p:nvSpPr>
        <p:spPr/>
        <p:txBody>
          <a:bodyPr/>
          <a:lstStyle/>
          <a:p>
            <a:fld id="{BFC9D464-DD04-3C40-96E2-DD85F8D02596}" type="slidenum">
              <a:rPr lang="en-US" smtClean="0"/>
              <a:pPr/>
              <a:t>23</a:t>
            </a:fld>
            <a:endParaRPr lang="en-US"/>
          </a:p>
        </p:txBody>
      </p:sp>
    </p:spTree>
    <p:extLst>
      <p:ext uri="{BB962C8B-B14F-4D97-AF65-F5344CB8AC3E}">
        <p14:creationId xmlns:p14="http://schemas.microsoft.com/office/powerpoint/2010/main" val="146058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10630-3A4F-F64E-9302-C9B756E367D3}"/>
              </a:ext>
            </a:extLst>
          </p:cNvPr>
          <p:cNvSpPr>
            <a:spLocks noGrp="1"/>
          </p:cNvSpPr>
          <p:nvPr>
            <p:ph type="title"/>
          </p:nvPr>
        </p:nvSpPr>
        <p:spPr/>
        <p:txBody>
          <a:bodyPr>
            <a:normAutofit fontScale="90000"/>
          </a:bodyPr>
          <a:lstStyle/>
          <a:p>
            <a:r>
              <a:rPr lang="en-US" dirty="0"/>
              <a:t>Simple locks</a:t>
            </a:r>
          </a:p>
        </p:txBody>
      </p:sp>
      <p:sp>
        <p:nvSpPr>
          <p:cNvPr id="3" name="Content Placeholder 2">
            <a:extLst>
              <a:ext uri="{FF2B5EF4-FFF2-40B4-BE49-F238E27FC236}">
                <a16:creationId xmlns:a16="http://schemas.microsoft.com/office/drawing/2014/main" id="{C6D78599-02F2-6E4D-877A-FB54B05AED56}"/>
              </a:ext>
            </a:extLst>
          </p:cNvPr>
          <p:cNvSpPr>
            <a:spLocks noGrp="1"/>
          </p:cNvSpPr>
          <p:nvPr>
            <p:ph idx="1"/>
          </p:nvPr>
        </p:nvSpPr>
        <p:spPr/>
        <p:txBody>
          <a:bodyPr>
            <a:normAutofit/>
          </a:bodyPr>
          <a:lstStyle/>
          <a:p>
            <a:r>
              <a:rPr lang="en-US" sz="2800" dirty="0"/>
              <a:t>Shared variable k with two values.</a:t>
            </a:r>
          </a:p>
          <a:p>
            <a:pPr lvl="1"/>
            <a:r>
              <a:rPr lang="en-US" sz="2800" dirty="0"/>
              <a:t>0 -&gt; open</a:t>
            </a:r>
          </a:p>
          <a:p>
            <a:pPr lvl="1"/>
            <a:r>
              <a:rPr lang="en-US" sz="2800" dirty="0"/>
              <a:t>1 -&gt; closed</a:t>
            </a:r>
          </a:p>
          <a:p>
            <a:r>
              <a:rPr lang="en-US" sz="2800" dirty="0"/>
              <a:t>Lock(k)</a:t>
            </a:r>
          </a:p>
          <a:p>
            <a:pPr lvl="1"/>
            <a:r>
              <a:rPr lang="en-US" sz="2800" dirty="0"/>
              <a:t>If k=1 -&gt; busy waiting while k=1</a:t>
            </a:r>
          </a:p>
          <a:p>
            <a:pPr lvl="1"/>
            <a:r>
              <a:rPr lang="en-US" sz="2800" dirty="0"/>
              <a:t>If k=0 -&gt; k=1</a:t>
            </a:r>
          </a:p>
          <a:p>
            <a:pPr lvl="1"/>
            <a:r>
              <a:rPr lang="en-US" sz="2800" dirty="0"/>
              <a:t>Do not allow that 2 processes acquire a lock simultaneously</a:t>
            </a:r>
          </a:p>
          <a:p>
            <a:pPr lvl="3"/>
            <a:r>
              <a:rPr lang="en-US" sz="2800" dirty="0"/>
              <a:t>Use read-modify-write to close it</a:t>
            </a:r>
          </a:p>
        </p:txBody>
      </p:sp>
      <p:sp>
        <p:nvSpPr>
          <p:cNvPr id="4" name="Slide Number Placeholder 3">
            <a:extLst>
              <a:ext uri="{FF2B5EF4-FFF2-40B4-BE49-F238E27FC236}">
                <a16:creationId xmlns:a16="http://schemas.microsoft.com/office/drawing/2014/main" id="{46B736FF-6024-2842-B8C0-5D8292B0E259}"/>
              </a:ext>
            </a:extLst>
          </p:cNvPr>
          <p:cNvSpPr>
            <a:spLocks noGrp="1"/>
          </p:cNvSpPr>
          <p:nvPr>
            <p:ph type="sldNum" sz="quarter" idx="12"/>
          </p:nvPr>
        </p:nvSpPr>
        <p:spPr/>
        <p:txBody>
          <a:bodyPr/>
          <a:lstStyle/>
          <a:p>
            <a:fld id="{BFC9D464-DD04-3C40-96E2-DD85F8D02596}" type="slidenum">
              <a:rPr lang="en-US" smtClean="0"/>
              <a:pPr/>
              <a:t>24</a:t>
            </a:fld>
            <a:endParaRPr lang="en-US"/>
          </a:p>
        </p:txBody>
      </p:sp>
    </p:spTree>
    <p:extLst>
      <p:ext uri="{BB962C8B-B14F-4D97-AF65-F5344CB8AC3E}">
        <p14:creationId xmlns:p14="http://schemas.microsoft.com/office/powerpoint/2010/main" val="4181660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C072-54F0-3644-86C7-94E9DE07876E}"/>
              </a:ext>
            </a:extLst>
          </p:cNvPr>
          <p:cNvSpPr>
            <a:spLocks noGrp="1"/>
          </p:cNvSpPr>
          <p:nvPr>
            <p:ph type="title"/>
          </p:nvPr>
        </p:nvSpPr>
        <p:spPr/>
        <p:txBody>
          <a:bodyPr>
            <a:normAutofit fontScale="90000"/>
          </a:bodyPr>
          <a:lstStyle/>
          <a:p>
            <a:r>
              <a:rPr lang="en-US" dirty="0"/>
              <a:t>Exponential delay</a:t>
            </a:r>
          </a:p>
        </p:txBody>
      </p:sp>
      <p:sp>
        <p:nvSpPr>
          <p:cNvPr id="3" name="Content Placeholder 2">
            <a:extLst>
              <a:ext uri="{FF2B5EF4-FFF2-40B4-BE49-F238E27FC236}">
                <a16:creationId xmlns:a16="http://schemas.microsoft.com/office/drawing/2014/main" id="{99836F7E-8929-AB49-97CB-0F8F656D24B4}"/>
              </a:ext>
            </a:extLst>
          </p:cNvPr>
          <p:cNvSpPr>
            <a:spLocks noGrp="1"/>
          </p:cNvSpPr>
          <p:nvPr>
            <p:ph idx="1"/>
          </p:nvPr>
        </p:nvSpPr>
        <p:spPr/>
        <p:txBody>
          <a:bodyPr>
            <a:normAutofit/>
          </a:bodyPr>
          <a:lstStyle/>
          <a:p>
            <a:r>
              <a:rPr lang="en-US" sz="3600" dirty="0"/>
              <a:t>Goal</a:t>
            </a:r>
          </a:p>
          <a:p>
            <a:pPr lvl="1"/>
            <a:r>
              <a:rPr lang="en-US" sz="3600" dirty="0"/>
              <a:t>Reduce number of memory accesses</a:t>
            </a:r>
          </a:p>
          <a:p>
            <a:pPr lvl="1"/>
            <a:r>
              <a:rPr lang="en-US" sz="3600" dirty="0"/>
              <a:t>Limit energy consumption</a:t>
            </a:r>
          </a:p>
        </p:txBody>
      </p:sp>
      <p:sp>
        <p:nvSpPr>
          <p:cNvPr id="4" name="Slide Number Placeholder 3">
            <a:extLst>
              <a:ext uri="{FF2B5EF4-FFF2-40B4-BE49-F238E27FC236}">
                <a16:creationId xmlns:a16="http://schemas.microsoft.com/office/drawing/2014/main" id="{D6CF461B-8959-0D47-8011-02F76D30F028}"/>
              </a:ext>
            </a:extLst>
          </p:cNvPr>
          <p:cNvSpPr>
            <a:spLocks noGrp="1"/>
          </p:cNvSpPr>
          <p:nvPr>
            <p:ph type="sldNum" sz="quarter" idx="12"/>
          </p:nvPr>
        </p:nvSpPr>
        <p:spPr/>
        <p:txBody>
          <a:bodyPr/>
          <a:lstStyle/>
          <a:p>
            <a:fld id="{BFC9D464-DD04-3C40-96E2-DD85F8D02596}" type="slidenum">
              <a:rPr lang="en-US" smtClean="0"/>
              <a:pPr/>
              <a:t>25</a:t>
            </a:fld>
            <a:endParaRPr lang="en-US"/>
          </a:p>
        </p:txBody>
      </p:sp>
    </p:spTree>
    <p:extLst>
      <p:ext uri="{BB962C8B-B14F-4D97-AF65-F5344CB8AC3E}">
        <p14:creationId xmlns:p14="http://schemas.microsoft.com/office/powerpoint/2010/main" val="426397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9B72-1142-1F44-B7EE-36BBC41A19BE}"/>
              </a:ext>
            </a:extLst>
          </p:cNvPr>
          <p:cNvSpPr>
            <a:spLocks noGrp="1"/>
          </p:cNvSpPr>
          <p:nvPr>
            <p:ph type="title"/>
          </p:nvPr>
        </p:nvSpPr>
        <p:spPr/>
        <p:txBody>
          <a:bodyPr>
            <a:normAutofit fontScale="90000"/>
          </a:bodyPr>
          <a:lstStyle/>
          <a:p>
            <a:r>
              <a:rPr lang="en-US" dirty="0"/>
              <a:t>Tagged locks</a:t>
            </a:r>
          </a:p>
        </p:txBody>
      </p:sp>
      <p:sp>
        <p:nvSpPr>
          <p:cNvPr id="3" name="Content Placeholder 2">
            <a:extLst>
              <a:ext uri="{FF2B5EF4-FFF2-40B4-BE49-F238E27FC236}">
                <a16:creationId xmlns:a16="http://schemas.microsoft.com/office/drawing/2014/main" id="{5900080F-1BCE-7748-A8E8-A6566D34D85C}"/>
              </a:ext>
            </a:extLst>
          </p:cNvPr>
          <p:cNvSpPr>
            <a:spLocks noGrp="1"/>
          </p:cNvSpPr>
          <p:nvPr>
            <p:ph idx="1"/>
          </p:nvPr>
        </p:nvSpPr>
        <p:spPr/>
        <p:txBody>
          <a:bodyPr>
            <a:noAutofit/>
          </a:bodyPr>
          <a:lstStyle/>
          <a:p>
            <a:r>
              <a:rPr lang="en-US" sz="2800" dirty="0"/>
              <a:t>Two counters: </a:t>
            </a:r>
          </a:p>
          <a:p>
            <a:pPr lvl="1"/>
            <a:r>
              <a:rPr lang="en-US" sz="2800" dirty="0"/>
              <a:t>Acquire counter: Number of processes that have requested the lock</a:t>
            </a:r>
          </a:p>
          <a:p>
            <a:pPr lvl="1"/>
            <a:r>
              <a:rPr lang="en-US" sz="2800" dirty="0"/>
              <a:t>Release counter: Number the times the lock has been released</a:t>
            </a:r>
          </a:p>
          <a:p>
            <a:r>
              <a:rPr lang="en-US" sz="2800" dirty="0"/>
              <a:t>Lock: </a:t>
            </a:r>
          </a:p>
          <a:p>
            <a:pPr lvl="1"/>
            <a:r>
              <a:rPr lang="en-US" sz="2800" dirty="0"/>
              <a:t>Tag -&gt; acquisition counter value</a:t>
            </a:r>
          </a:p>
          <a:p>
            <a:pPr lvl="1"/>
            <a:r>
              <a:rPr lang="en-US" sz="2800" dirty="0"/>
              <a:t>Acquisition counter is incremented</a:t>
            </a:r>
          </a:p>
          <a:p>
            <a:pPr lvl="1"/>
            <a:r>
              <a:rPr lang="en-US" sz="2800" dirty="0"/>
              <a:t>Process remains waiting until the release counter matches the tag</a:t>
            </a:r>
          </a:p>
          <a:p>
            <a:r>
              <a:rPr lang="en-US" sz="2800" dirty="0"/>
              <a:t>Unlock:</a:t>
            </a:r>
          </a:p>
          <a:p>
            <a:pPr lvl="1"/>
            <a:r>
              <a:rPr lang="en-US" sz="2800" dirty="0"/>
              <a:t>Increments release counter</a:t>
            </a:r>
          </a:p>
        </p:txBody>
      </p:sp>
      <p:sp>
        <p:nvSpPr>
          <p:cNvPr id="4" name="Slide Number Placeholder 3">
            <a:extLst>
              <a:ext uri="{FF2B5EF4-FFF2-40B4-BE49-F238E27FC236}">
                <a16:creationId xmlns:a16="http://schemas.microsoft.com/office/drawing/2014/main" id="{519E380D-5D37-8D4D-B835-FF7114DCD107}"/>
              </a:ext>
            </a:extLst>
          </p:cNvPr>
          <p:cNvSpPr>
            <a:spLocks noGrp="1"/>
          </p:cNvSpPr>
          <p:nvPr>
            <p:ph type="sldNum" sz="quarter" idx="12"/>
          </p:nvPr>
        </p:nvSpPr>
        <p:spPr/>
        <p:txBody>
          <a:bodyPr/>
          <a:lstStyle/>
          <a:p>
            <a:fld id="{BFC9D464-DD04-3C40-96E2-DD85F8D02596}" type="slidenum">
              <a:rPr lang="en-US" smtClean="0"/>
              <a:pPr/>
              <a:t>26</a:t>
            </a:fld>
            <a:endParaRPr lang="en-US"/>
          </a:p>
        </p:txBody>
      </p:sp>
    </p:spTree>
    <p:extLst>
      <p:ext uri="{BB962C8B-B14F-4D97-AF65-F5344CB8AC3E}">
        <p14:creationId xmlns:p14="http://schemas.microsoft.com/office/powerpoint/2010/main" val="3443231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2A084-7EDD-4743-9DD1-7362103DF413}"/>
              </a:ext>
            </a:extLst>
          </p:cNvPr>
          <p:cNvSpPr>
            <a:spLocks noGrp="1"/>
          </p:cNvSpPr>
          <p:nvPr>
            <p:ph type="title"/>
          </p:nvPr>
        </p:nvSpPr>
        <p:spPr/>
        <p:txBody>
          <a:bodyPr>
            <a:normAutofit fontScale="90000"/>
          </a:bodyPr>
          <a:lstStyle/>
          <a:p>
            <a:r>
              <a:rPr lang="en-US" dirty="0"/>
              <a:t>Queue based locks</a:t>
            </a:r>
          </a:p>
        </p:txBody>
      </p:sp>
      <p:sp>
        <p:nvSpPr>
          <p:cNvPr id="3" name="Content Placeholder 2">
            <a:extLst>
              <a:ext uri="{FF2B5EF4-FFF2-40B4-BE49-F238E27FC236}">
                <a16:creationId xmlns:a16="http://schemas.microsoft.com/office/drawing/2014/main" id="{703830B5-3F47-6A4A-BB13-B99E790312A9}"/>
              </a:ext>
            </a:extLst>
          </p:cNvPr>
          <p:cNvSpPr>
            <a:spLocks noGrp="1"/>
          </p:cNvSpPr>
          <p:nvPr>
            <p:ph idx="1"/>
          </p:nvPr>
        </p:nvSpPr>
        <p:spPr/>
        <p:txBody>
          <a:bodyPr>
            <a:normAutofit/>
          </a:bodyPr>
          <a:lstStyle/>
          <a:p>
            <a:r>
              <a:rPr lang="en-US" sz="2800" dirty="0"/>
              <a:t>Keep a queue with processes waiting to enter into a critical section</a:t>
            </a:r>
          </a:p>
          <a:p>
            <a:r>
              <a:rPr lang="en-US" sz="2800" dirty="0"/>
              <a:t>Lock:</a:t>
            </a:r>
          </a:p>
          <a:p>
            <a:pPr lvl="1"/>
            <a:r>
              <a:rPr lang="en-US" sz="2800" dirty="0"/>
              <a:t>Check if queue is empty</a:t>
            </a:r>
          </a:p>
          <a:p>
            <a:pPr lvl="1"/>
            <a:r>
              <a:rPr lang="en-US" sz="2800" dirty="0"/>
              <a:t>If a process joins the queue it performs busy waiting in a variable</a:t>
            </a:r>
          </a:p>
          <a:p>
            <a:pPr lvl="2"/>
            <a:r>
              <a:rPr lang="en-US" sz="2800" dirty="0"/>
              <a:t>Each process performs busy waiting in a different variable</a:t>
            </a:r>
          </a:p>
          <a:p>
            <a:r>
              <a:rPr lang="en-US" sz="2800" dirty="0"/>
              <a:t>Unlock</a:t>
            </a:r>
          </a:p>
          <a:p>
            <a:pPr lvl="1"/>
            <a:r>
              <a:rPr lang="en-US" sz="2800" dirty="0"/>
              <a:t>Removes process from queue</a:t>
            </a:r>
          </a:p>
          <a:p>
            <a:pPr lvl="1"/>
            <a:r>
              <a:rPr lang="en-US" sz="2800" dirty="0"/>
              <a:t>Modifies process waiting control variable</a:t>
            </a:r>
          </a:p>
        </p:txBody>
      </p:sp>
      <p:sp>
        <p:nvSpPr>
          <p:cNvPr id="4" name="Slide Number Placeholder 3">
            <a:extLst>
              <a:ext uri="{FF2B5EF4-FFF2-40B4-BE49-F238E27FC236}">
                <a16:creationId xmlns:a16="http://schemas.microsoft.com/office/drawing/2014/main" id="{9E2F17A4-160F-2640-9942-F299BF600F7F}"/>
              </a:ext>
            </a:extLst>
          </p:cNvPr>
          <p:cNvSpPr>
            <a:spLocks noGrp="1"/>
          </p:cNvSpPr>
          <p:nvPr>
            <p:ph type="sldNum" sz="quarter" idx="12"/>
          </p:nvPr>
        </p:nvSpPr>
        <p:spPr/>
        <p:txBody>
          <a:bodyPr/>
          <a:lstStyle/>
          <a:p>
            <a:fld id="{BFC9D464-DD04-3C40-96E2-DD85F8D02596}" type="slidenum">
              <a:rPr lang="en-US" smtClean="0"/>
              <a:pPr/>
              <a:t>27</a:t>
            </a:fld>
            <a:endParaRPr lang="en-US"/>
          </a:p>
        </p:txBody>
      </p:sp>
    </p:spTree>
    <p:extLst>
      <p:ext uri="{BB962C8B-B14F-4D97-AF65-F5344CB8AC3E}">
        <p14:creationId xmlns:p14="http://schemas.microsoft.com/office/powerpoint/2010/main" val="329914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F45B0-603E-BE44-AEB9-061B73C3515B}"/>
              </a:ext>
            </a:extLst>
          </p:cNvPr>
          <p:cNvSpPr>
            <a:spLocks noGrp="1"/>
          </p:cNvSpPr>
          <p:nvPr>
            <p:ph type="title"/>
          </p:nvPr>
        </p:nvSpPr>
        <p:spPr/>
        <p:txBody>
          <a:bodyPr>
            <a:normAutofit fontScale="90000"/>
          </a:bodyPr>
          <a:lstStyle/>
          <a:p>
            <a:r>
              <a:rPr lang="en-US" dirty="0"/>
              <a:t>Barriers</a:t>
            </a:r>
          </a:p>
        </p:txBody>
      </p:sp>
      <p:sp>
        <p:nvSpPr>
          <p:cNvPr id="3" name="Content Placeholder 2">
            <a:extLst>
              <a:ext uri="{FF2B5EF4-FFF2-40B4-BE49-F238E27FC236}">
                <a16:creationId xmlns:a16="http://schemas.microsoft.com/office/drawing/2014/main" id="{38229B86-C102-4048-A894-3785354B83B3}"/>
              </a:ext>
            </a:extLst>
          </p:cNvPr>
          <p:cNvSpPr>
            <a:spLocks noGrp="1"/>
          </p:cNvSpPr>
          <p:nvPr>
            <p:ph idx="1"/>
          </p:nvPr>
        </p:nvSpPr>
        <p:spPr/>
        <p:txBody>
          <a:bodyPr>
            <a:normAutofit/>
          </a:bodyPr>
          <a:lstStyle/>
          <a:p>
            <a:r>
              <a:rPr lang="en-US" sz="3000" dirty="0"/>
              <a:t>A barrier allows to synchronize several processes in some point</a:t>
            </a:r>
          </a:p>
          <a:p>
            <a:pPr lvl="1"/>
            <a:r>
              <a:rPr lang="en-US" sz="3000" dirty="0"/>
              <a:t>Guarantees that no process passes the barrier until all have arrived</a:t>
            </a:r>
          </a:p>
          <a:p>
            <a:pPr lvl="1"/>
            <a:r>
              <a:rPr lang="en-US" sz="3000" dirty="0"/>
              <a:t>Use to synchronize phases in a program</a:t>
            </a:r>
          </a:p>
        </p:txBody>
      </p:sp>
      <p:sp>
        <p:nvSpPr>
          <p:cNvPr id="4" name="Slide Number Placeholder 3">
            <a:extLst>
              <a:ext uri="{FF2B5EF4-FFF2-40B4-BE49-F238E27FC236}">
                <a16:creationId xmlns:a16="http://schemas.microsoft.com/office/drawing/2014/main" id="{30465FEA-EC31-6249-8D75-7D1CD882DAF6}"/>
              </a:ext>
            </a:extLst>
          </p:cNvPr>
          <p:cNvSpPr>
            <a:spLocks noGrp="1"/>
          </p:cNvSpPr>
          <p:nvPr>
            <p:ph type="sldNum" sz="quarter" idx="12"/>
          </p:nvPr>
        </p:nvSpPr>
        <p:spPr/>
        <p:txBody>
          <a:bodyPr/>
          <a:lstStyle/>
          <a:p>
            <a:fld id="{BFC9D464-DD04-3C40-96E2-DD85F8D02596}" type="slidenum">
              <a:rPr lang="en-US" smtClean="0"/>
              <a:pPr/>
              <a:t>28</a:t>
            </a:fld>
            <a:endParaRPr lang="en-US"/>
          </a:p>
        </p:txBody>
      </p:sp>
    </p:spTree>
    <p:extLst>
      <p:ext uri="{BB962C8B-B14F-4D97-AF65-F5344CB8AC3E}">
        <p14:creationId xmlns:p14="http://schemas.microsoft.com/office/powerpoint/2010/main" val="68442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A412D-C97D-BE49-B72C-EF0A09D293BE}"/>
              </a:ext>
            </a:extLst>
          </p:cNvPr>
          <p:cNvSpPr>
            <a:spLocks noGrp="1"/>
          </p:cNvSpPr>
          <p:nvPr>
            <p:ph type="title"/>
          </p:nvPr>
        </p:nvSpPr>
        <p:spPr/>
        <p:txBody>
          <a:bodyPr>
            <a:normAutofit fontScale="90000"/>
          </a:bodyPr>
          <a:lstStyle/>
          <a:p>
            <a:r>
              <a:rPr lang="en-US" dirty="0"/>
              <a:t>Centralized barriers</a:t>
            </a:r>
          </a:p>
        </p:txBody>
      </p:sp>
      <p:sp>
        <p:nvSpPr>
          <p:cNvPr id="3" name="Content Placeholder 2">
            <a:extLst>
              <a:ext uri="{FF2B5EF4-FFF2-40B4-BE49-F238E27FC236}">
                <a16:creationId xmlns:a16="http://schemas.microsoft.com/office/drawing/2014/main" id="{C390FC39-6241-D140-B718-B04E1A1ACD52}"/>
              </a:ext>
            </a:extLst>
          </p:cNvPr>
          <p:cNvSpPr>
            <a:spLocks noGrp="1"/>
          </p:cNvSpPr>
          <p:nvPr>
            <p:ph idx="1"/>
          </p:nvPr>
        </p:nvSpPr>
        <p:spPr/>
        <p:txBody>
          <a:bodyPr>
            <a:normAutofit/>
          </a:bodyPr>
          <a:lstStyle/>
          <a:p>
            <a:r>
              <a:rPr lang="en-US" sz="2800" dirty="0"/>
              <a:t>Centralized counter associated to the barrier</a:t>
            </a:r>
          </a:p>
          <a:p>
            <a:pPr lvl="1"/>
            <a:r>
              <a:rPr lang="en-US" sz="2800" dirty="0"/>
              <a:t>Counts number of processes that have arrived the barrier</a:t>
            </a:r>
            <a:br>
              <a:rPr lang="en-US" sz="2800" dirty="0"/>
            </a:br>
            <a:endParaRPr lang="en-US" sz="2800" dirty="0"/>
          </a:p>
          <a:p>
            <a:r>
              <a:rPr lang="en-US" sz="2800" dirty="0"/>
              <a:t>Barrier function: </a:t>
            </a:r>
          </a:p>
          <a:p>
            <a:pPr lvl="1"/>
            <a:r>
              <a:rPr lang="en-US" sz="2800" dirty="0"/>
              <a:t>Increment counter</a:t>
            </a:r>
          </a:p>
          <a:p>
            <a:pPr lvl="1"/>
            <a:r>
              <a:rPr lang="en-US" sz="2800" dirty="0"/>
              <a:t>Waits the counter to reach the number of processes to be synchronized</a:t>
            </a:r>
          </a:p>
        </p:txBody>
      </p:sp>
      <p:sp>
        <p:nvSpPr>
          <p:cNvPr id="4" name="Slide Number Placeholder 3">
            <a:extLst>
              <a:ext uri="{FF2B5EF4-FFF2-40B4-BE49-F238E27FC236}">
                <a16:creationId xmlns:a16="http://schemas.microsoft.com/office/drawing/2014/main" id="{B1D8166A-73CE-C844-9667-DE6B4774F67A}"/>
              </a:ext>
            </a:extLst>
          </p:cNvPr>
          <p:cNvSpPr>
            <a:spLocks noGrp="1"/>
          </p:cNvSpPr>
          <p:nvPr>
            <p:ph type="sldNum" sz="quarter" idx="12"/>
          </p:nvPr>
        </p:nvSpPr>
        <p:spPr/>
        <p:txBody>
          <a:bodyPr/>
          <a:lstStyle/>
          <a:p>
            <a:fld id="{BFC9D464-DD04-3C40-96E2-DD85F8D02596}" type="slidenum">
              <a:rPr lang="en-US" smtClean="0"/>
              <a:pPr/>
              <a:t>29</a:t>
            </a:fld>
            <a:endParaRPr lang="en-US"/>
          </a:p>
        </p:txBody>
      </p:sp>
    </p:spTree>
    <p:extLst>
      <p:ext uri="{BB962C8B-B14F-4D97-AF65-F5344CB8AC3E}">
        <p14:creationId xmlns:p14="http://schemas.microsoft.com/office/powerpoint/2010/main" val="1352447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AC4F2-72FA-8648-BEAD-6808DCF4B744}"/>
              </a:ext>
            </a:extLst>
          </p:cNvPr>
          <p:cNvSpPr>
            <a:spLocks noGrp="1"/>
          </p:cNvSpPr>
          <p:nvPr>
            <p:ph type="title"/>
          </p:nvPr>
        </p:nvSpPr>
        <p:spPr/>
        <p:txBody>
          <a:bodyPr>
            <a:noAutofit/>
          </a:bodyPr>
          <a:lstStyle/>
          <a:p>
            <a:r>
              <a:rPr lang="en-US" altLang="en-US" sz="5400" dirty="0">
                <a:latin typeface="+mn-lt"/>
                <a:ea typeface="+mn-ea"/>
                <a:cs typeface="+mn-cs"/>
              </a:rPr>
              <a:t>Outline</a:t>
            </a:r>
          </a:p>
        </p:txBody>
      </p:sp>
      <p:sp>
        <p:nvSpPr>
          <p:cNvPr id="3" name="Content Placeholder 2">
            <a:extLst>
              <a:ext uri="{FF2B5EF4-FFF2-40B4-BE49-F238E27FC236}">
                <a16:creationId xmlns:a16="http://schemas.microsoft.com/office/drawing/2014/main" id="{B4525280-6F0C-4243-ABA7-83A9695CB40F}"/>
              </a:ext>
            </a:extLst>
          </p:cNvPr>
          <p:cNvSpPr>
            <a:spLocks noGrp="1"/>
          </p:cNvSpPr>
          <p:nvPr>
            <p:ph idx="1"/>
          </p:nvPr>
        </p:nvSpPr>
        <p:spPr>
          <a:xfrm>
            <a:off x="1097280" y="1113889"/>
            <a:ext cx="10058400" cy="5138630"/>
          </a:xfrm>
        </p:spPr>
        <p:txBody>
          <a:bodyPr>
            <a:normAutofit/>
          </a:bodyPr>
          <a:lstStyle/>
          <a:p>
            <a:pPr marL="0" indent="0">
              <a:lnSpc>
                <a:spcPct val="100000"/>
              </a:lnSpc>
              <a:buFont typeface="Arial" charset="0"/>
              <a:buChar char="•"/>
            </a:pPr>
            <a:r>
              <a:rPr lang="en-US" altLang="en-US" sz="3600" dirty="0"/>
              <a:t> Definition</a:t>
            </a:r>
          </a:p>
          <a:p>
            <a:pPr marL="0" indent="0">
              <a:lnSpc>
                <a:spcPct val="100000"/>
              </a:lnSpc>
              <a:buFont typeface="Arial" charset="0"/>
              <a:buChar char="•"/>
            </a:pPr>
            <a:r>
              <a:rPr lang="en-US" altLang="en-US" sz="3600" dirty="0"/>
              <a:t> Memory consistency</a:t>
            </a:r>
          </a:p>
          <a:p>
            <a:pPr marL="0" indent="0">
              <a:lnSpc>
                <a:spcPct val="100000"/>
              </a:lnSpc>
              <a:buFont typeface="Arial" charset="0"/>
              <a:buChar char="•"/>
            </a:pPr>
            <a:r>
              <a:rPr lang="en-US" altLang="en-US" sz="3600" dirty="0"/>
              <a:t> Synchronization</a:t>
            </a:r>
          </a:p>
          <a:p>
            <a:pPr marL="0" indent="0">
              <a:lnSpc>
                <a:spcPct val="100000"/>
              </a:lnSpc>
              <a:buFont typeface="Arial" charset="0"/>
              <a:buChar char="•"/>
            </a:pPr>
            <a:r>
              <a:rPr lang="en-US" altLang="en-US" sz="3600" dirty="0"/>
              <a:t> Multithreading</a:t>
            </a:r>
            <a:r>
              <a:rPr lang="en-US" sz="3600" dirty="0">
                <a:latin typeface="Palatino Linotype" charset="0"/>
              </a:rPr>
              <a:t>	</a:t>
            </a:r>
          </a:p>
        </p:txBody>
      </p:sp>
      <p:sp>
        <p:nvSpPr>
          <p:cNvPr id="4" name="Slide Number Placeholder 3">
            <a:extLst>
              <a:ext uri="{FF2B5EF4-FFF2-40B4-BE49-F238E27FC236}">
                <a16:creationId xmlns:a16="http://schemas.microsoft.com/office/drawing/2014/main" id="{30F5358A-313B-D940-BF1E-5D43CD806CDD}"/>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2555737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8C31C-D129-D64F-9926-46923EAF6FED}"/>
              </a:ext>
            </a:extLst>
          </p:cNvPr>
          <p:cNvSpPr>
            <a:spLocks noGrp="1"/>
          </p:cNvSpPr>
          <p:nvPr>
            <p:ph type="title"/>
          </p:nvPr>
        </p:nvSpPr>
        <p:spPr/>
        <p:txBody>
          <a:bodyPr>
            <a:normAutofit fontScale="90000"/>
          </a:bodyPr>
          <a:lstStyle/>
          <a:p>
            <a:r>
              <a:rPr lang="en-US" dirty="0"/>
              <a:t>Simple barrier</a:t>
            </a:r>
          </a:p>
        </p:txBody>
      </p:sp>
      <p:pic>
        <p:nvPicPr>
          <p:cNvPr id="5" name="Content Placeholder 4">
            <a:extLst>
              <a:ext uri="{FF2B5EF4-FFF2-40B4-BE49-F238E27FC236}">
                <a16:creationId xmlns:a16="http://schemas.microsoft.com/office/drawing/2014/main" id="{201EAB45-FCCF-5841-AB1C-BDFA1BA54C17}"/>
              </a:ext>
            </a:extLst>
          </p:cNvPr>
          <p:cNvPicPr>
            <a:picLocks noGrp="1" noChangeAspect="1"/>
          </p:cNvPicPr>
          <p:nvPr>
            <p:ph idx="1"/>
          </p:nvPr>
        </p:nvPicPr>
        <p:blipFill>
          <a:blip r:embed="rId2"/>
          <a:stretch>
            <a:fillRect/>
          </a:stretch>
        </p:blipFill>
        <p:spPr>
          <a:xfrm>
            <a:off x="1207848" y="1343478"/>
            <a:ext cx="4510101" cy="4051300"/>
          </a:xfrm>
        </p:spPr>
      </p:pic>
      <p:sp>
        <p:nvSpPr>
          <p:cNvPr id="6" name="Slide Number Placeholder 5">
            <a:extLst>
              <a:ext uri="{FF2B5EF4-FFF2-40B4-BE49-F238E27FC236}">
                <a16:creationId xmlns:a16="http://schemas.microsoft.com/office/drawing/2014/main" id="{1D529874-0A48-9C4C-B54A-3220EA7528A9}"/>
              </a:ext>
            </a:extLst>
          </p:cNvPr>
          <p:cNvSpPr>
            <a:spLocks noGrp="1"/>
          </p:cNvSpPr>
          <p:nvPr>
            <p:ph type="sldNum" sz="quarter" idx="12"/>
          </p:nvPr>
        </p:nvSpPr>
        <p:spPr/>
        <p:txBody>
          <a:bodyPr/>
          <a:lstStyle/>
          <a:p>
            <a:fld id="{BFC9D464-DD04-3C40-96E2-DD85F8D02596}" type="slidenum">
              <a:rPr lang="en-US" smtClean="0"/>
              <a:pPr/>
              <a:t>30</a:t>
            </a:fld>
            <a:endParaRPr lang="en-US"/>
          </a:p>
        </p:txBody>
      </p:sp>
    </p:spTree>
    <p:extLst>
      <p:ext uri="{BB962C8B-B14F-4D97-AF65-F5344CB8AC3E}">
        <p14:creationId xmlns:p14="http://schemas.microsoft.com/office/powerpoint/2010/main" val="1192434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54332-5374-5440-BFA8-52F22FDAC743}"/>
              </a:ext>
            </a:extLst>
          </p:cNvPr>
          <p:cNvSpPr>
            <a:spLocks noGrp="1"/>
          </p:cNvSpPr>
          <p:nvPr>
            <p:ph type="title"/>
          </p:nvPr>
        </p:nvSpPr>
        <p:spPr/>
        <p:txBody>
          <a:bodyPr>
            <a:normAutofit fontScale="90000"/>
          </a:bodyPr>
          <a:lstStyle/>
          <a:p>
            <a:r>
              <a:rPr lang="en-US" dirty="0"/>
              <a:t>Barrier with way inversion</a:t>
            </a:r>
          </a:p>
        </p:txBody>
      </p:sp>
      <p:pic>
        <p:nvPicPr>
          <p:cNvPr id="5" name="Content Placeholder 4">
            <a:extLst>
              <a:ext uri="{FF2B5EF4-FFF2-40B4-BE49-F238E27FC236}">
                <a16:creationId xmlns:a16="http://schemas.microsoft.com/office/drawing/2014/main" id="{6347FF18-AA7E-DF46-820F-F158110F355A}"/>
              </a:ext>
            </a:extLst>
          </p:cNvPr>
          <p:cNvPicPr>
            <a:picLocks noGrp="1" noChangeAspect="1"/>
          </p:cNvPicPr>
          <p:nvPr>
            <p:ph idx="1"/>
          </p:nvPr>
        </p:nvPicPr>
        <p:blipFill>
          <a:blip r:embed="rId2"/>
          <a:stretch>
            <a:fillRect/>
          </a:stretch>
        </p:blipFill>
        <p:spPr>
          <a:xfrm>
            <a:off x="1159323" y="1310161"/>
            <a:ext cx="4962357" cy="4051300"/>
          </a:xfrm>
        </p:spPr>
      </p:pic>
      <p:sp>
        <p:nvSpPr>
          <p:cNvPr id="6" name="Slide Number Placeholder 5">
            <a:extLst>
              <a:ext uri="{FF2B5EF4-FFF2-40B4-BE49-F238E27FC236}">
                <a16:creationId xmlns:a16="http://schemas.microsoft.com/office/drawing/2014/main" id="{06C36BFA-631E-8F43-9C85-72108C6D322A}"/>
              </a:ext>
            </a:extLst>
          </p:cNvPr>
          <p:cNvSpPr>
            <a:spLocks noGrp="1"/>
          </p:cNvSpPr>
          <p:nvPr>
            <p:ph type="sldNum" sz="quarter" idx="12"/>
          </p:nvPr>
        </p:nvSpPr>
        <p:spPr/>
        <p:txBody>
          <a:bodyPr/>
          <a:lstStyle/>
          <a:p>
            <a:fld id="{BFC9D464-DD04-3C40-96E2-DD85F8D02596}" type="slidenum">
              <a:rPr lang="en-US" smtClean="0"/>
              <a:pPr/>
              <a:t>31</a:t>
            </a:fld>
            <a:endParaRPr lang="en-US"/>
          </a:p>
        </p:txBody>
      </p:sp>
    </p:spTree>
    <p:extLst>
      <p:ext uri="{BB962C8B-B14F-4D97-AF65-F5344CB8AC3E}">
        <p14:creationId xmlns:p14="http://schemas.microsoft.com/office/powerpoint/2010/main" val="9680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DA227-AA96-EA45-ABA7-1EC934815F3D}"/>
              </a:ext>
            </a:extLst>
          </p:cNvPr>
          <p:cNvSpPr>
            <a:spLocks noGrp="1"/>
          </p:cNvSpPr>
          <p:nvPr>
            <p:ph type="title"/>
          </p:nvPr>
        </p:nvSpPr>
        <p:spPr/>
        <p:txBody>
          <a:bodyPr>
            <a:normAutofit fontScale="90000"/>
          </a:bodyPr>
          <a:lstStyle/>
          <a:p>
            <a:r>
              <a:rPr lang="en-US" dirty="0"/>
              <a:t>Tree barriers</a:t>
            </a:r>
          </a:p>
        </p:txBody>
      </p:sp>
      <p:sp>
        <p:nvSpPr>
          <p:cNvPr id="3" name="Content Placeholder 2">
            <a:extLst>
              <a:ext uri="{FF2B5EF4-FFF2-40B4-BE49-F238E27FC236}">
                <a16:creationId xmlns:a16="http://schemas.microsoft.com/office/drawing/2014/main" id="{E6259F63-2D62-3547-9404-637F60CB75C6}"/>
              </a:ext>
            </a:extLst>
          </p:cNvPr>
          <p:cNvSpPr>
            <a:spLocks noGrp="1"/>
          </p:cNvSpPr>
          <p:nvPr>
            <p:ph idx="1"/>
          </p:nvPr>
        </p:nvSpPr>
        <p:spPr/>
        <p:txBody>
          <a:bodyPr>
            <a:normAutofit/>
          </a:bodyPr>
          <a:lstStyle/>
          <a:p>
            <a:r>
              <a:rPr lang="en-US" sz="3000" dirty="0"/>
              <a:t>A simple implementation of barriers is not scalable</a:t>
            </a:r>
          </a:p>
          <a:p>
            <a:pPr lvl="1"/>
            <a:r>
              <a:rPr lang="en-US" sz="3000" dirty="0"/>
              <a:t>Contention in access to shared variables</a:t>
            </a:r>
            <a:br>
              <a:rPr lang="en-US" sz="3000" dirty="0"/>
            </a:br>
            <a:endParaRPr lang="en-US" sz="3000" dirty="0"/>
          </a:p>
          <a:p>
            <a:r>
              <a:rPr lang="en-US" sz="3000" dirty="0"/>
              <a:t>Tree structure for process arrival and release</a:t>
            </a:r>
          </a:p>
          <a:p>
            <a:pPr lvl="1"/>
            <a:r>
              <a:rPr lang="en-US" sz="3000" dirty="0"/>
              <a:t>Specially useful in distributed network</a:t>
            </a:r>
          </a:p>
        </p:txBody>
      </p:sp>
      <p:sp>
        <p:nvSpPr>
          <p:cNvPr id="4" name="Slide Number Placeholder 3">
            <a:extLst>
              <a:ext uri="{FF2B5EF4-FFF2-40B4-BE49-F238E27FC236}">
                <a16:creationId xmlns:a16="http://schemas.microsoft.com/office/drawing/2014/main" id="{D4230293-2630-6E4E-BDB0-754E3FDE584E}"/>
              </a:ext>
            </a:extLst>
          </p:cNvPr>
          <p:cNvSpPr>
            <a:spLocks noGrp="1"/>
          </p:cNvSpPr>
          <p:nvPr>
            <p:ph type="sldNum" sz="quarter" idx="12"/>
          </p:nvPr>
        </p:nvSpPr>
        <p:spPr/>
        <p:txBody>
          <a:bodyPr/>
          <a:lstStyle/>
          <a:p>
            <a:fld id="{BFC9D464-DD04-3C40-96E2-DD85F8D02596}" type="slidenum">
              <a:rPr lang="en-US" smtClean="0"/>
              <a:pPr/>
              <a:t>32</a:t>
            </a:fld>
            <a:endParaRPr lang="en-US"/>
          </a:p>
        </p:txBody>
      </p:sp>
    </p:spTree>
    <p:extLst>
      <p:ext uri="{BB962C8B-B14F-4D97-AF65-F5344CB8AC3E}">
        <p14:creationId xmlns:p14="http://schemas.microsoft.com/office/powerpoint/2010/main" val="2630183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5A82-3D2D-8A43-AA82-969142127932}"/>
              </a:ext>
            </a:extLst>
          </p:cNvPr>
          <p:cNvSpPr>
            <a:spLocks noGrp="1"/>
          </p:cNvSpPr>
          <p:nvPr>
            <p:ph type="title"/>
          </p:nvPr>
        </p:nvSpPr>
        <p:spPr/>
        <p:txBody>
          <a:bodyPr>
            <a:normAutofit fontScale="90000"/>
          </a:bodyPr>
          <a:lstStyle/>
          <a:p>
            <a:r>
              <a:rPr lang="en-US" dirty="0"/>
              <a:t>Summary</a:t>
            </a:r>
          </a:p>
        </p:txBody>
      </p:sp>
      <p:sp>
        <p:nvSpPr>
          <p:cNvPr id="3" name="Content Placeholder 2">
            <a:extLst>
              <a:ext uri="{FF2B5EF4-FFF2-40B4-BE49-F238E27FC236}">
                <a16:creationId xmlns:a16="http://schemas.microsoft.com/office/drawing/2014/main" id="{D7BD8576-D91E-2342-8662-055A039C798A}"/>
              </a:ext>
            </a:extLst>
          </p:cNvPr>
          <p:cNvSpPr>
            <a:spLocks noGrp="1"/>
          </p:cNvSpPr>
          <p:nvPr>
            <p:ph idx="1"/>
          </p:nvPr>
        </p:nvSpPr>
        <p:spPr/>
        <p:txBody>
          <a:bodyPr>
            <a:normAutofit/>
          </a:bodyPr>
          <a:lstStyle/>
          <a:p>
            <a:r>
              <a:rPr lang="en-US" sz="3000" dirty="0"/>
              <a:t>Locks as a mechanism for mutual exclusion</a:t>
            </a:r>
          </a:p>
          <a:p>
            <a:pPr lvl="1"/>
            <a:r>
              <a:rPr lang="en-US" sz="3000" dirty="0"/>
              <a:t>Busy waiting vs blocking</a:t>
            </a:r>
          </a:p>
          <a:p>
            <a:pPr lvl="1"/>
            <a:r>
              <a:rPr lang="en-US" sz="3000" dirty="0"/>
              <a:t>Three design elements: acquisition, waiting and release</a:t>
            </a:r>
          </a:p>
          <a:p>
            <a:r>
              <a:rPr lang="en-US" sz="3000" dirty="0"/>
              <a:t>Locks may lead to problems if order is not fixed</a:t>
            </a:r>
          </a:p>
          <a:p>
            <a:pPr lvl="1"/>
            <a:r>
              <a:rPr lang="en-US" sz="3000" dirty="0"/>
              <a:t>Solutions based in tags or queues</a:t>
            </a:r>
          </a:p>
          <a:p>
            <a:r>
              <a:rPr lang="en-US" sz="3000" dirty="0"/>
              <a:t>Barriers offer mechanisms to structure programs in phases</a:t>
            </a:r>
          </a:p>
        </p:txBody>
      </p:sp>
      <p:sp>
        <p:nvSpPr>
          <p:cNvPr id="4" name="Slide Number Placeholder 3">
            <a:extLst>
              <a:ext uri="{FF2B5EF4-FFF2-40B4-BE49-F238E27FC236}">
                <a16:creationId xmlns:a16="http://schemas.microsoft.com/office/drawing/2014/main" id="{EFC35314-7BA6-1A45-B801-AFC7BB2B4F09}"/>
              </a:ext>
            </a:extLst>
          </p:cNvPr>
          <p:cNvSpPr>
            <a:spLocks noGrp="1"/>
          </p:cNvSpPr>
          <p:nvPr>
            <p:ph type="sldNum" sz="quarter" idx="12"/>
          </p:nvPr>
        </p:nvSpPr>
        <p:spPr/>
        <p:txBody>
          <a:bodyPr/>
          <a:lstStyle/>
          <a:p>
            <a:fld id="{BFC9D464-DD04-3C40-96E2-DD85F8D02596}" type="slidenum">
              <a:rPr lang="en-US" smtClean="0"/>
              <a:pPr/>
              <a:t>33</a:t>
            </a:fld>
            <a:endParaRPr lang="en-US"/>
          </a:p>
        </p:txBody>
      </p:sp>
    </p:spTree>
    <p:extLst>
      <p:ext uri="{BB962C8B-B14F-4D97-AF65-F5344CB8AC3E}">
        <p14:creationId xmlns:p14="http://schemas.microsoft.com/office/powerpoint/2010/main" val="418834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B9E9-782F-5643-B5C0-F2CBED6FD942}"/>
              </a:ext>
            </a:extLst>
          </p:cNvPr>
          <p:cNvSpPr>
            <a:spLocks noGrp="1"/>
          </p:cNvSpPr>
          <p:nvPr>
            <p:ph type="title"/>
          </p:nvPr>
        </p:nvSpPr>
        <p:spPr/>
        <p:txBody>
          <a:bodyPr/>
          <a:lstStyle/>
          <a:p>
            <a:r>
              <a:rPr lang="en-US" dirty="0"/>
              <a:t>Memory Consistency</a:t>
            </a:r>
          </a:p>
        </p:txBody>
      </p:sp>
      <p:sp>
        <p:nvSpPr>
          <p:cNvPr id="3" name="Text Placeholder 2">
            <a:extLst>
              <a:ext uri="{FF2B5EF4-FFF2-40B4-BE49-F238E27FC236}">
                <a16:creationId xmlns:a16="http://schemas.microsoft.com/office/drawing/2014/main" id="{AF5722E5-1D17-A744-82D1-1189B3E6EDF1}"/>
              </a:ext>
            </a:extLst>
          </p:cNvPr>
          <p:cNvSpPr>
            <a:spLocks noGrp="1"/>
          </p:cNvSpPr>
          <p:nvPr>
            <p:ph type="body" idx="1"/>
          </p:nvPr>
        </p:nvSpPr>
        <p:spPr/>
        <p:txBody>
          <a:bodyPr/>
          <a:lstStyle/>
          <a:p>
            <a:endParaRPr lang="en-US" dirty="0"/>
          </a:p>
        </p:txBody>
      </p:sp>
      <p:sp>
        <p:nvSpPr>
          <p:cNvPr id="5" name="TextBox 4">
            <a:extLst>
              <a:ext uri="{FF2B5EF4-FFF2-40B4-BE49-F238E27FC236}">
                <a16:creationId xmlns:a16="http://schemas.microsoft.com/office/drawing/2014/main" id="{09816F77-4F5C-3849-9823-434B3237CA50}"/>
              </a:ext>
            </a:extLst>
          </p:cNvPr>
          <p:cNvSpPr txBox="1"/>
          <p:nvPr/>
        </p:nvSpPr>
        <p:spPr>
          <a:xfrm>
            <a:off x="1321496" y="2696847"/>
            <a:ext cx="309700" cy="369332"/>
          </a:xfrm>
          <a:prstGeom prst="rect">
            <a:avLst/>
          </a:prstGeom>
          <a:noFill/>
        </p:spPr>
        <p:txBody>
          <a:bodyPr wrap="none" rtlCol="0">
            <a:spAutoFit/>
          </a:bodyPr>
          <a:lstStyle/>
          <a:p>
            <a:r>
              <a:rPr lang="en-US" dirty="0">
                <a:solidFill>
                  <a:schemeClr val="bg1"/>
                </a:solidFill>
              </a:rPr>
              <a:t>2</a:t>
            </a:r>
          </a:p>
        </p:txBody>
      </p:sp>
    </p:spTree>
    <p:extLst>
      <p:ext uri="{BB962C8B-B14F-4D97-AF65-F5344CB8AC3E}">
        <p14:creationId xmlns:p14="http://schemas.microsoft.com/office/powerpoint/2010/main" val="2691717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BA6F-0ACF-5145-9EF3-281BF6B53410}"/>
              </a:ext>
            </a:extLst>
          </p:cNvPr>
          <p:cNvSpPr>
            <a:spLocks noGrp="1"/>
          </p:cNvSpPr>
          <p:nvPr>
            <p:ph type="title"/>
          </p:nvPr>
        </p:nvSpPr>
        <p:spPr/>
        <p:txBody>
          <a:bodyPr>
            <a:normAutofit/>
          </a:bodyPr>
          <a:lstStyle/>
          <a:p>
            <a:r>
              <a:rPr lang="vi-VN" sz="3600" dirty="0">
                <a:solidFill>
                  <a:srgbClr val="C00000"/>
                </a:solidFill>
                <a:latin typeface="Calibri" panose="020F0502020204030204" pitchFamily="34" charset="0"/>
              </a:rPr>
              <a:t>Memory Consistency</a:t>
            </a:r>
            <a:endParaRPr lang="en-US" sz="3600" dirty="0">
              <a:solidFill>
                <a:srgbClr val="C00000"/>
              </a:solidFill>
            </a:endParaRPr>
          </a:p>
        </p:txBody>
      </p:sp>
      <p:sp>
        <p:nvSpPr>
          <p:cNvPr id="3" name="Content Placeholder 2">
            <a:extLst>
              <a:ext uri="{FF2B5EF4-FFF2-40B4-BE49-F238E27FC236}">
                <a16:creationId xmlns:a16="http://schemas.microsoft.com/office/drawing/2014/main" id="{05F82A68-239C-E74E-BA44-22117E5DA02D}"/>
              </a:ext>
            </a:extLst>
          </p:cNvPr>
          <p:cNvSpPr>
            <a:spLocks noGrp="1"/>
          </p:cNvSpPr>
          <p:nvPr>
            <p:ph idx="1"/>
          </p:nvPr>
        </p:nvSpPr>
        <p:spPr>
          <a:xfrm>
            <a:off x="1097281" y="1113889"/>
            <a:ext cx="9898668" cy="2775205"/>
          </a:xfrm>
        </p:spPr>
        <p:txBody>
          <a:bodyPr/>
          <a:lstStyle/>
          <a:p>
            <a:pPr>
              <a:buFont typeface="Wingdings" pitchFamily="2" charset="2"/>
              <a:buChar char="q"/>
            </a:pPr>
            <a:r>
              <a:rPr lang="en-US" b="1" dirty="0"/>
              <a:t> Memory consistency model</a:t>
            </a:r>
            <a:r>
              <a:rPr lang="en-US" dirty="0"/>
              <a:t>:</a:t>
            </a:r>
          </a:p>
          <a:p>
            <a:pPr marL="311150" indent="219075">
              <a:buFont typeface="Wingdings" pitchFamily="2" charset="2"/>
              <a:buChar char="ü"/>
            </a:pPr>
            <a:r>
              <a:rPr lang="en-US" dirty="0"/>
              <a:t>Set of rules defining how the </a:t>
            </a:r>
            <a:r>
              <a:rPr lang="en-US" b="1" dirty="0"/>
              <a:t>memory system </a:t>
            </a:r>
            <a:r>
              <a:rPr lang="en-US" dirty="0"/>
              <a:t>processes </a:t>
            </a:r>
          </a:p>
          <a:p>
            <a:pPr marL="311150" indent="219075"/>
            <a:r>
              <a:rPr lang="en-US" dirty="0"/>
              <a:t>memory operations from </a:t>
            </a:r>
            <a:r>
              <a:rPr lang="en-US" b="1" dirty="0"/>
              <a:t>multiple processors</a:t>
            </a:r>
            <a:r>
              <a:rPr lang="en-US" dirty="0"/>
              <a:t>. </a:t>
            </a:r>
          </a:p>
          <a:p>
            <a:pPr marL="311150" indent="219075">
              <a:buFont typeface="Wingdings" pitchFamily="2" charset="2"/>
              <a:buChar char="ü"/>
            </a:pPr>
            <a:r>
              <a:rPr lang="en-US" b="1" dirty="0"/>
              <a:t>Contract </a:t>
            </a:r>
            <a:r>
              <a:rPr lang="en-US" dirty="0"/>
              <a:t>between programmer and system. </a:t>
            </a:r>
          </a:p>
          <a:p>
            <a:pPr marL="311150" indent="219075">
              <a:buFont typeface="Wingdings" pitchFamily="2" charset="2"/>
              <a:buChar char="ü"/>
            </a:pPr>
            <a:r>
              <a:rPr lang="en-US" dirty="0"/>
              <a:t>Determines which </a:t>
            </a:r>
            <a:r>
              <a:rPr lang="en-US" b="1" dirty="0"/>
              <a:t>optimizations are valid </a:t>
            </a:r>
            <a:r>
              <a:rPr lang="en-US" dirty="0"/>
              <a:t>on correct  programs. </a:t>
            </a:r>
          </a:p>
          <a:p>
            <a:endParaRPr lang="en-US" dirty="0"/>
          </a:p>
        </p:txBody>
      </p:sp>
      <p:pic>
        <p:nvPicPr>
          <p:cNvPr id="4" name="Picture 3">
            <a:extLst>
              <a:ext uri="{FF2B5EF4-FFF2-40B4-BE49-F238E27FC236}">
                <a16:creationId xmlns:a16="http://schemas.microsoft.com/office/drawing/2014/main" id="{E2147B5C-990A-F74E-8DB6-EC59C39B6CD7}"/>
              </a:ext>
            </a:extLst>
          </p:cNvPr>
          <p:cNvPicPr>
            <a:picLocks noChangeAspect="1"/>
          </p:cNvPicPr>
          <p:nvPr/>
        </p:nvPicPr>
        <p:blipFill>
          <a:blip r:embed="rId2"/>
          <a:stretch>
            <a:fillRect/>
          </a:stretch>
        </p:blipFill>
        <p:spPr>
          <a:xfrm>
            <a:off x="2600044" y="3429000"/>
            <a:ext cx="5626100" cy="1816100"/>
          </a:xfrm>
          <a:prstGeom prst="rect">
            <a:avLst/>
          </a:prstGeom>
        </p:spPr>
      </p:pic>
    </p:spTree>
    <p:extLst>
      <p:ext uri="{BB962C8B-B14F-4D97-AF65-F5344CB8AC3E}">
        <p14:creationId xmlns:p14="http://schemas.microsoft.com/office/powerpoint/2010/main" val="674621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04A7F-3BC5-314F-AE02-A01E99B1EBED}"/>
              </a:ext>
            </a:extLst>
          </p:cNvPr>
          <p:cNvSpPr>
            <a:spLocks noGrp="1"/>
          </p:cNvSpPr>
          <p:nvPr>
            <p:ph type="title"/>
          </p:nvPr>
        </p:nvSpPr>
        <p:spPr/>
        <p:txBody>
          <a:bodyPr>
            <a:normAutofit fontScale="90000"/>
          </a:bodyPr>
          <a:lstStyle/>
          <a:p>
            <a:r>
              <a:rPr lang="en-US" dirty="0"/>
              <a:t>Memory model </a:t>
            </a:r>
          </a:p>
        </p:txBody>
      </p:sp>
      <p:sp>
        <p:nvSpPr>
          <p:cNvPr id="3" name="Content Placeholder 2">
            <a:extLst>
              <a:ext uri="{FF2B5EF4-FFF2-40B4-BE49-F238E27FC236}">
                <a16:creationId xmlns:a16="http://schemas.microsoft.com/office/drawing/2014/main" id="{234C1641-A221-C84A-9E84-26D86FB5C0C8}"/>
              </a:ext>
            </a:extLst>
          </p:cNvPr>
          <p:cNvSpPr>
            <a:spLocks noGrp="1"/>
          </p:cNvSpPr>
          <p:nvPr>
            <p:ph idx="1"/>
          </p:nvPr>
        </p:nvSpPr>
        <p:spPr/>
        <p:txBody>
          <a:bodyPr/>
          <a:lstStyle/>
          <a:p>
            <a:pPr>
              <a:buFont typeface="Wingdings" pitchFamily="2" charset="2"/>
              <a:buChar char="q"/>
            </a:pPr>
            <a:r>
              <a:rPr lang="en-US" dirty="0"/>
              <a:t> Interface between program and its transformers.</a:t>
            </a:r>
            <a:br>
              <a:rPr lang="en-US" dirty="0"/>
            </a:br>
            <a:r>
              <a:rPr lang="en-US" dirty="0"/>
              <a:t>       Defines which values can be returned by a read operation. </a:t>
            </a:r>
          </a:p>
          <a:p>
            <a:pPr>
              <a:buFont typeface="Wingdings" pitchFamily="2" charset="2"/>
              <a:buChar char="q"/>
            </a:pPr>
            <a:r>
              <a:rPr lang="en-US" dirty="0"/>
              <a:t> The language’s memory model has implications for hardware. </a:t>
            </a:r>
          </a:p>
          <a:p>
            <a:endParaRPr lang="en-US" dirty="0"/>
          </a:p>
        </p:txBody>
      </p:sp>
      <p:pic>
        <p:nvPicPr>
          <p:cNvPr id="4" name="Picture 3">
            <a:extLst>
              <a:ext uri="{FF2B5EF4-FFF2-40B4-BE49-F238E27FC236}">
                <a16:creationId xmlns:a16="http://schemas.microsoft.com/office/drawing/2014/main" id="{ED553292-E909-A242-8D99-5C5385B64CC9}"/>
              </a:ext>
            </a:extLst>
          </p:cNvPr>
          <p:cNvPicPr>
            <a:picLocks noChangeAspect="1"/>
          </p:cNvPicPr>
          <p:nvPr/>
        </p:nvPicPr>
        <p:blipFill>
          <a:blip r:embed="rId2"/>
          <a:stretch>
            <a:fillRect/>
          </a:stretch>
        </p:blipFill>
        <p:spPr>
          <a:xfrm>
            <a:off x="2917784" y="2638225"/>
            <a:ext cx="5638800" cy="1651000"/>
          </a:xfrm>
          <a:prstGeom prst="rect">
            <a:avLst/>
          </a:prstGeom>
        </p:spPr>
      </p:pic>
    </p:spTree>
    <p:extLst>
      <p:ext uri="{BB962C8B-B14F-4D97-AF65-F5344CB8AC3E}">
        <p14:creationId xmlns:p14="http://schemas.microsoft.com/office/powerpoint/2010/main" val="3862179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A4DA-17C4-DD4B-9CB5-EBE91EECF4E4}"/>
              </a:ext>
            </a:extLst>
          </p:cNvPr>
          <p:cNvSpPr>
            <a:spLocks noGrp="1"/>
          </p:cNvSpPr>
          <p:nvPr>
            <p:ph type="title"/>
          </p:nvPr>
        </p:nvSpPr>
        <p:spPr/>
        <p:txBody>
          <a:bodyPr>
            <a:normAutofit fontScale="90000"/>
          </a:bodyPr>
          <a:lstStyle/>
          <a:p>
            <a:r>
              <a:rPr lang="en-US" dirty="0"/>
              <a:t>Single processor memory model </a:t>
            </a:r>
          </a:p>
        </p:txBody>
      </p:sp>
      <p:sp>
        <p:nvSpPr>
          <p:cNvPr id="3" name="Content Placeholder 2">
            <a:extLst>
              <a:ext uri="{FF2B5EF4-FFF2-40B4-BE49-F238E27FC236}">
                <a16:creationId xmlns:a16="http://schemas.microsoft.com/office/drawing/2014/main" id="{80575C38-79CD-FB4D-B256-808DE30286C6}"/>
              </a:ext>
            </a:extLst>
          </p:cNvPr>
          <p:cNvSpPr>
            <a:spLocks noGrp="1"/>
          </p:cNvSpPr>
          <p:nvPr>
            <p:ph idx="1"/>
          </p:nvPr>
        </p:nvSpPr>
        <p:spPr>
          <a:xfrm>
            <a:off x="1097280" y="1113889"/>
            <a:ext cx="6333667" cy="4755205"/>
          </a:xfrm>
        </p:spPr>
        <p:txBody>
          <a:bodyPr/>
          <a:lstStyle/>
          <a:p>
            <a:pPr>
              <a:buFont typeface="Wingdings" pitchFamily="2" charset="2"/>
              <a:buChar char="q"/>
            </a:pPr>
            <a:r>
              <a:rPr lang="en-US" b="1" dirty="0"/>
              <a:t> Memory behavior model</a:t>
            </a:r>
            <a:r>
              <a:rPr lang="en-US" dirty="0"/>
              <a:t>:</a:t>
            </a:r>
          </a:p>
          <a:p>
            <a:pPr marL="90488" indent="47625">
              <a:buFont typeface="Wingdings" pitchFamily="2" charset="2"/>
              <a:buChar char="Ø"/>
            </a:pPr>
            <a:r>
              <a:rPr lang="en-US" dirty="0"/>
              <a:t> Memory operations happen in </a:t>
            </a:r>
            <a:r>
              <a:rPr lang="en-US" b="1" dirty="0"/>
              <a:t>program order</a:t>
            </a:r>
            <a:r>
              <a:rPr lang="en-US" dirty="0"/>
              <a:t>. </a:t>
            </a:r>
          </a:p>
          <a:p>
            <a:pPr lvl="1"/>
            <a:r>
              <a:rPr lang="en-US" dirty="0"/>
              <a:t> A read returns the value from the last write in program order. </a:t>
            </a:r>
          </a:p>
          <a:p>
            <a:pPr>
              <a:buFont typeface="Wingdings" pitchFamily="2" charset="2"/>
              <a:buChar char="q"/>
            </a:pPr>
            <a:r>
              <a:rPr lang="en-US" dirty="0"/>
              <a:t> Semantics defined by </a:t>
            </a:r>
            <a:r>
              <a:rPr lang="en-US" b="1" dirty="0"/>
              <a:t>sequential program order</a:t>
            </a:r>
            <a:r>
              <a:rPr lang="en-US" dirty="0"/>
              <a:t>: </a:t>
            </a:r>
          </a:p>
          <a:p>
            <a:pPr marL="90488" indent="220663">
              <a:buFont typeface="Wingdings" pitchFamily="2" charset="2"/>
              <a:buChar char="Ø"/>
            </a:pPr>
            <a:r>
              <a:rPr lang="en-US" b="1" dirty="0"/>
              <a:t> Simple </a:t>
            </a:r>
            <a:r>
              <a:rPr lang="en-US" dirty="0"/>
              <a:t>but </a:t>
            </a:r>
            <a:r>
              <a:rPr lang="en-US" b="1" dirty="0"/>
              <a:t>constrained </a:t>
            </a:r>
            <a:r>
              <a:rPr lang="en-US" dirty="0"/>
              <a:t>reasoning. </a:t>
            </a:r>
          </a:p>
          <a:p>
            <a:pPr marL="90488" indent="220663">
              <a:buNone/>
            </a:pPr>
            <a:r>
              <a:rPr lang="en-US" dirty="0"/>
              <a:t> Solve </a:t>
            </a:r>
            <a:r>
              <a:rPr lang="en-US" b="1" dirty="0"/>
              <a:t>data and control dependencies</a:t>
            </a:r>
            <a:r>
              <a:rPr lang="en-US" dirty="0"/>
              <a:t>. </a:t>
            </a:r>
          </a:p>
          <a:p>
            <a:pPr marL="90488" indent="220663">
              <a:buFont typeface="Wingdings" pitchFamily="2" charset="2"/>
              <a:buChar char="Ø"/>
            </a:pPr>
            <a:r>
              <a:rPr lang="en-US" b="1" dirty="0"/>
              <a:t>Independent </a:t>
            </a:r>
            <a:r>
              <a:rPr lang="en-US" dirty="0"/>
              <a:t>operations may be executed in </a:t>
            </a:r>
            <a:r>
              <a:rPr lang="en-US" b="1" dirty="0"/>
              <a:t>parallel</a:t>
            </a:r>
            <a:r>
              <a:rPr lang="en-US" dirty="0"/>
              <a:t>.</a:t>
            </a:r>
          </a:p>
          <a:p>
            <a:pPr marL="90488" indent="220663">
              <a:buFont typeface="Wingdings" pitchFamily="2" charset="2"/>
              <a:buChar char="Ø"/>
            </a:pPr>
            <a:r>
              <a:rPr lang="en-US" dirty="0"/>
              <a:t>Optimizations </a:t>
            </a:r>
            <a:r>
              <a:rPr lang="en-US" b="1" dirty="0"/>
              <a:t>preserve semantics</a:t>
            </a:r>
            <a:r>
              <a:rPr lang="en-US" dirty="0"/>
              <a:t>. </a:t>
            </a:r>
          </a:p>
          <a:p>
            <a:endParaRPr lang="en-US" dirty="0"/>
          </a:p>
        </p:txBody>
      </p:sp>
      <p:pic>
        <p:nvPicPr>
          <p:cNvPr id="4" name="Picture 3">
            <a:extLst>
              <a:ext uri="{FF2B5EF4-FFF2-40B4-BE49-F238E27FC236}">
                <a16:creationId xmlns:a16="http://schemas.microsoft.com/office/drawing/2014/main" id="{D80D9EB1-F02C-F24C-AED0-81946159257C}"/>
              </a:ext>
            </a:extLst>
          </p:cNvPr>
          <p:cNvPicPr>
            <a:picLocks noChangeAspect="1"/>
          </p:cNvPicPr>
          <p:nvPr/>
        </p:nvPicPr>
        <p:blipFill>
          <a:blip r:embed="rId2"/>
          <a:stretch>
            <a:fillRect/>
          </a:stretch>
        </p:blipFill>
        <p:spPr>
          <a:xfrm>
            <a:off x="8059999" y="1412110"/>
            <a:ext cx="2322492" cy="3020993"/>
          </a:xfrm>
          <a:prstGeom prst="rect">
            <a:avLst/>
          </a:prstGeom>
        </p:spPr>
      </p:pic>
    </p:spTree>
    <p:extLst>
      <p:ext uri="{BB962C8B-B14F-4D97-AF65-F5344CB8AC3E}">
        <p14:creationId xmlns:p14="http://schemas.microsoft.com/office/powerpoint/2010/main" val="250342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6B80B-B6BB-7D4B-A0F4-139B77E02148}"/>
              </a:ext>
            </a:extLst>
          </p:cNvPr>
          <p:cNvSpPr>
            <a:spLocks noGrp="1"/>
          </p:cNvSpPr>
          <p:nvPr>
            <p:ph type="title"/>
          </p:nvPr>
        </p:nvSpPr>
        <p:spPr/>
        <p:txBody>
          <a:bodyPr>
            <a:normAutofit fontScale="90000"/>
          </a:bodyPr>
          <a:lstStyle/>
          <a:p>
            <a:r>
              <a:rPr lang="en-US" dirty="0"/>
              <a:t>Sequential consistency </a:t>
            </a:r>
          </a:p>
        </p:txBody>
      </p:sp>
      <p:sp>
        <p:nvSpPr>
          <p:cNvPr id="6" name="Content Placeholder 5">
            <a:extLst>
              <a:ext uri="{FF2B5EF4-FFF2-40B4-BE49-F238E27FC236}">
                <a16:creationId xmlns:a16="http://schemas.microsoft.com/office/drawing/2014/main" id="{F3679905-808E-8B47-AF31-17870FBF9E32}"/>
              </a:ext>
            </a:extLst>
          </p:cNvPr>
          <p:cNvSpPr>
            <a:spLocks noGrp="1"/>
          </p:cNvSpPr>
          <p:nvPr>
            <p:ph idx="1"/>
          </p:nvPr>
        </p:nvSpPr>
        <p:spPr/>
        <p:txBody>
          <a:bodyPr/>
          <a:lstStyle/>
          <a:p>
            <a:r>
              <a:rPr lang="en-US" dirty="0"/>
              <a:t>A multiprocessor system is </a:t>
            </a:r>
            <a:r>
              <a:rPr lang="en-US" b="1" dirty="0"/>
              <a:t>sequentially consistent </a:t>
            </a:r>
            <a:r>
              <a:rPr lang="en-US" dirty="0"/>
              <a:t>if the result of any execution is the same that would be obtained if operations from all processors were executed in some sequential order, and operations from each individual processor appear in that sequence in the order established by the program. </a:t>
            </a:r>
          </a:p>
          <a:p>
            <a:r>
              <a:rPr lang="en-US" dirty="0"/>
              <a:t>“Leslie </a:t>
            </a:r>
            <a:r>
              <a:rPr lang="en-US" dirty="0" err="1"/>
              <a:t>Lamport</a:t>
            </a:r>
            <a:r>
              <a:rPr lang="en-US" dirty="0"/>
              <a:t>, 1979 “</a:t>
            </a:r>
          </a:p>
          <a:p>
            <a:endParaRPr lang="en-US" dirty="0"/>
          </a:p>
        </p:txBody>
      </p:sp>
      <p:pic>
        <p:nvPicPr>
          <p:cNvPr id="7" name="Picture 6">
            <a:extLst>
              <a:ext uri="{FF2B5EF4-FFF2-40B4-BE49-F238E27FC236}">
                <a16:creationId xmlns:a16="http://schemas.microsoft.com/office/drawing/2014/main" id="{11C20490-3E19-9E41-B1FD-5D951AB8EF61}"/>
              </a:ext>
            </a:extLst>
          </p:cNvPr>
          <p:cNvPicPr>
            <a:picLocks noChangeAspect="1"/>
          </p:cNvPicPr>
          <p:nvPr/>
        </p:nvPicPr>
        <p:blipFill>
          <a:blip r:embed="rId2"/>
          <a:stretch>
            <a:fillRect/>
          </a:stretch>
        </p:blipFill>
        <p:spPr>
          <a:xfrm>
            <a:off x="3973653" y="2683960"/>
            <a:ext cx="4013200" cy="2578100"/>
          </a:xfrm>
          <a:prstGeom prst="rect">
            <a:avLst/>
          </a:prstGeom>
        </p:spPr>
      </p:pic>
    </p:spTree>
    <p:extLst>
      <p:ext uri="{BB962C8B-B14F-4D97-AF65-F5344CB8AC3E}">
        <p14:creationId xmlns:p14="http://schemas.microsoft.com/office/powerpoint/2010/main" val="2162979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6B3AF-DF0F-8343-BF9F-46574E9674DD}"/>
              </a:ext>
            </a:extLst>
          </p:cNvPr>
          <p:cNvSpPr>
            <a:spLocks noGrp="1"/>
          </p:cNvSpPr>
          <p:nvPr>
            <p:ph type="title"/>
          </p:nvPr>
        </p:nvSpPr>
        <p:spPr/>
        <p:txBody>
          <a:bodyPr>
            <a:normAutofit fontScale="90000"/>
          </a:bodyPr>
          <a:lstStyle/>
          <a:p>
            <a:r>
              <a:rPr lang="en-US" dirty="0"/>
              <a:t>Sequential Consistency: Constraints </a:t>
            </a:r>
          </a:p>
        </p:txBody>
      </p:sp>
      <p:sp>
        <p:nvSpPr>
          <p:cNvPr id="3" name="Content Placeholder 2">
            <a:extLst>
              <a:ext uri="{FF2B5EF4-FFF2-40B4-BE49-F238E27FC236}">
                <a16:creationId xmlns:a16="http://schemas.microsoft.com/office/drawing/2014/main" id="{E3AF4722-B396-7A44-8DEC-D3F45028823E}"/>
              </a:ext>
            </a:extLst>
          </p:cNvPr>
          <p:cNvSpPr>
            <a:spLocks noGrp="1"/>
          </p:cNvSpPr>
          <p:nvPr>
            <p:ph idx="1"/>
          </p:nvPr>
        </p:nvSpPr>
        <p:spPr/>
        <p:txBody>
          <a:bodyPr/>
          <a:lstStyle/>
          <a:p>
            <a:pPr>
              <a:buFont typeface="Wingdings" pitchFamily="2" charset="2"/>
              <a:buChar char="q"/>
            </a:pPr>
            <a:r>
              <a:rPr lang="en-US" b="1" dirty="0"/>
              <a:t> </a:t>
            </a:r>
            <a:r>
              <a:rPr lang="en-US" b="1" dirty="0">
                <a:solidFill>
                  <a:srgbClr val="0070C0"/>
                </a:solidFill>
              </a:rPr>
              <a:t>Program order</a:t>
            </a:r>
            <a:r>
              <a:rPr lang="en-US" dirty="0">
                <a:solidFill>
                  <a:srgbClr val="0070C0"/>
                </a:solidFill>
              </a:rPr>
              <a:t>.</a:t>
            </a:r>
            <a:br>
              <a:rPr lang="en-US" dirty="0"/>
            </a:br>
            <a:r>
              <a:rPr lang="en-US" dirty="0"/>
              <a:t>Memory operations from a program must be made visible to </a:t>
            </a:r>
            <a:r>
              <a:rPr lang="en-US" b="1" dirty="0"/>
              <a:t>all processes </a:t>
            </a:r>
            <a:r>
              <a:rPr lang="en-US" dirty="0"/>
              <a:t>in </a:t>
            </a:r>
            <a:r>
              <a:rPr lang="en-US" b="1" dirty="0"/>
              <a:t>program order</a:t>
            </a:r>
            <a:r>
              <a:rPr lang="en-US" dirty="0"/>
              <a:t>. </a:t>
            </a:r>
          </a:p>
          <a:p>
            <a:pPr>
              <a:buFont typeface="Wingdings" pitchFamily="2" charset="2"/>
              <a:buChar char="q"/>
            </a:pPr>
            <a:r>
              <a:rPr lang="en-US" b="1" dirty="0">
                <a:solidFill>
                  <a:srgbClr val="0070C0"/>
                </a:solidFill>
              </a:rPr>
              <a:t> Atomicity</a:t>
            </a:r>
            <a:r>
              <a:rPr lang="en-US" dirty="0">
                <a:solidFill>
                  <a:srgbClr val="0070C0"/>
                </a:solidFill>
              </a:rPr>
              <a:t>.</a:t>
            </a:r>
          </a:p>
          <a:p>
            <a:r>
              <a:rPr lang="en-US" dirty="0"/>
              <a:t>Total execution order between processes must be </a:t>
            </a:r>
            <a:r>
              <a:rPr lang="en-US" b="1" dirty="0"/>
              <a:t>consistent </a:t>
            </a:r>
            <a:r>
              <a:rPr lang="en-US" dirty="0"/>
              <a:t>requiring that all operations are </a:t>
            </a:r>
            <a:r>
              <a:rPr lang="en-US" b="1" dirty="0"/>
              <a:t>atomic</a:t>
            </a:r>
            <a:r>
              <a:rPr lang="en-US" dirty="0"/>
              <a:t>. </a:t>
            </a:r>
          </a:p>
          <a:p>
            <a:pPr lvl="1"/>
            <a:r>
              <a:rPr lang="en-US" dirty="0"/>
              <a:t>All the operations that a processor does after it has seen the new value of a write are not visible to other processes until they have seen the value from that write. </a:t>
            </a:r>
          </a:p>
          <a:p>
            <a:pPr marL="0" indent="0">
              <a:buNone/>
            </a:pPr>
            <a:br>
              <a:rPr lang="en-US" dirty="0"/>
            </a:br>
            <a:endParaRPr lang="en-US" dirty="0"/>
          </a:p>
          <a:p>
            <a:pPr>
              <a:buFont typeface="Wingdings" pitchFamily="2" charset="2"/>
              <a:buChar char="q"/>
            </a:pPr>
            <a:endParaRPr lang="en-US" dirty="0"/>
          </a:p>
          <a:p>
            <a:endParaRPr lang="en-US" dirty="0"/>
          </a:p>
        </p:txBody>
      </p:sp>
    </p:spTree>
    <p:extLst>
      <p:ext uri="{BB962C8B-B14F-4D97-AF65-F5344CB8AC3E}">
        <p14:creationId xmlns:p14="http://schemas.microsoft.com/office/powerpoint/2010/main" val="1794169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3F30A-6B99-F242-93FA-86E9FBCD7340}"/>
              </a:ext>
            </a:extLst>
          </p:cNvPr>
          <p:cNvSpPr>
            <a:spLocks noGrp="1"/>
          </p:cNvSpPr>
          <p:nvPr>
            <p:ph type="title"/>
          </p:nvPr>
        </p:nvSpPr>
        <p:spPr/>
        <p:txBody>
          <a:bodyPr>
            <a:normAutofit fontScale="90000"/>
          </a:bodyPr>
          <a:lstStyle/>
          <a:p>
            <a:r>
              <a:rPr lang="en-US" dirty="0"/>
              <a:t>What is </a:t>
            </a:r>
            <a:r>
              <a:rPr lang="en-US"/>
              <a:t>multiprocessor system?</a:t>
            </a:r>
            <a:endParaRPr lang="en-US" dirty="0"/>
          </a:p>
        </p:txBody>
      </p:sp>
      <p:sp>
        <p:nvSpPr>
          <p:cNvPr id="3" name="Content Placeholder 2">
            <a:extLst>
              <a:ext uri="{FF2B5EF4-FFF2-40B4-BE49-F238E27FC236}">
                <a16:creationId xmlns:a16="http://schemas.microsoft.com/office/drawing/2014/main" id="{3B30B10B-371D-1149-9CCA-21AC43FBD518}"/>
              </a:ext>
            </a:extLst>
          </p:cNvPr>
          <p:cNvSpPr>
            <a:spLocks noGrp="1"/>
          </p:cNvSpPr>
          <p:nvPr>
            <p:ph idx="1"/>
          </p:nvPr>
        </p:nvSpPr>
        <p:spPr/>
        <p:txBody>
          <a:bodyPr/>
          <a:lstStyle/>
          <a:p>
            <a:r>
              <a:rPr lang="en-US" dirty="0"/>
              <a:t>Most computer systems are single processor systems </a:t>
            </a:r>
            <a:r>
              <a:rPr lang="en-US" dirty="0" err="1"/>
              <a:t>i.e</a:t>
            </a:r>
            <a:r>
              <a:rPr lang="en-US" dirty="0"/>
              <a:t> they only have one processor. However, multiprocessor or parallel systems are increasing in importance nowadays. These systems have multiple processors working in parallel that share the computer clock, memory, bus, peripheral devices </a:t>
            </a:r>
            <a:r>
              <a:rPr lang="en-US" dirty="0" err="1"/>
              <a:t>etc</a:t>
            </a:r>
            <a:endParaRPr lang="en-US" dirty="0"/>
          </a:p>
        </p:txBody>
      </p:sp>
      <p:sp>
        <p:nvSpPr>
          <p:cNvPr id="4" name="Slide Number Placeholder 3">
            <a:extLst>
              <a:ext uri="{FF2B5EF4-FFF2-40B4-BE49-F238E27FC236}">
                <a16:creationId xmlns:a16="http://schemas.microsoft.com/office/drawing/2014/main" id="{0E58DA63-A660-764C-9590-216D948409D5}"/>
              </a:ext>
            </a:extLst>
          </p:cNvPr>
          <p:cNvSpPr>
            <a:spLocks noGrp="1"/>
          </p:cNvSpPr>
          <p:nvPr>
            <p:ph type="sldNum" sz="quarter" idx="12"/>
          </p:nvPr>
        </p:nvSpPr>
        <p:spPr/>
        <p:txBody>
          <a:bodyPr/>
          <a:lstStyle/>
          <a:p>
            <a:fld id="{BFC9D464-DD04-3C40-96E2-DD85F8D02596}" type="slidenum">
              <a:rPr lang="en-US" smtClean="0"/>
              <a:pPr/>
              <a:t>4</a:t>
            </a:fld>
            <a:endParaRPr lang="en-US"/>
          </a:p>
        </p:txBody>
      </p:sp>
      <p:pic>
        <p:nvPicPr>
          <p:cNvPr id="6" name="Picture 5">
            <a:extLst>
              <a:ext uri="{FF2B5EF4-FFF2-40B4-BE49-F238E27FC236}">
                <a16:creationId xmlns:a16="http://schemas.microsoft.com/office/drawing/2014/main" id="{10B1512F-D879-E343-8298-09352B160AE0}"/>
              </a:ext>
            </a:extLst>
          </p:cNvPr>
          <p:cNvPicPr>
            <a:picLocks noChangeAspect="1"/>
          </p:cNvPicPr>
          <p:nvPr/>
        </p:nvPicPr>
        <p:blipFill>
          <a:blip r:embed="rId2"/>
          <a:stretch>
            <a:fillRect/>
          </a:stretch>
        </p:blipFill>
        <p:spPr>
          <a:xfrm>
            <a:off x="2133001" y="2258457"/>
            <a:ext cx="7632700" cy="3302000"/>
          </a:xfrm>
          <a:prstGeom prst="rect">
            <a:avLst/>
          </a:prstGeom>
        </p:spPr>
      </p:pic>
    </p:spTree>
    <p:extLst>
      <p:ext uri="{BB962C8B-B14F-4D97-AF65-F5344CB8AC3E}">
        <p14:creationId xmlns:p14="http://schemas.microsoft.com/office/powerpoint/2010/main" val="19620324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664D-78D5-5647-B682-B2877E39825D}"/>
              </a:ext>
            </a:extLst>
          </p:cNvPr>
          <p:cNvSpPr>
            <a:spLocks noGrp="1"/>
          </p:cNvSpPr>
          <p:nvPr>
            <p:ph type="title"/>
          </p:nvPr>
        </p:nvSpPr>
        <p:spPr/>
        <p:txBody>
          <a:bodyPr>
            <a:normAutofit fontScale="90000"/>
          </a:bodyPr>
          <a:lstStyle/>
          <a:p>
            <a:r>
              <a:rPr lang="en-US" dirty="0"/>
              <a:t>Atomicity </a:t>
            </a:r>
          </a:p>
        </p:txBody>
      </p:sp>
      <p:pic>
        <p:nvPicPr>
          <p:cNvPr id="4" name="Content Placeholder 3">
            <a:extLst>
              <a:ext uri="{FF2B5EF4-FFF2-40B4-BE49-F238E27FC236}">
                <a16:creationId xmlns:a16="http://schemas.microsoft.com/office/drawing/2014/main" id="{C20197C7-42BC-D94E-A8BE-06141D33A4C2}"/>
              </a:ext>
            </a:extLst>
          </p:cNvPr>
          <p:cNvPicPr>
            <a:picLocks noGrp="1" noChangeAspect="1"/>
          </p:cNvPicPr>
          <p:nvPr>
            <p:ph idx="1"/>
          </p:nvPr>
        </p:nvPicPr>
        <p:blipFill>
          <a:blip r:embed="rId2"/>
          <a:stretch>
            <a:fillRect/>
          </a:stretch>
        </p:blipFill>
        <p:spPr>
          <a:xfrm>
            <a:off x="2795628" y="3586632"/>
            <a:ext cx="5549900" cy="1181100"/>
          </a:xfrm>
          <a:prstGeom prst="rect">
            <a:avLst/>
          </a:prstGeom>
        </p:spPr>
      </p:pic>
      <p:sp>
        <p:nvSpPr>
          <p:cNvPr id="5" name="TextBox 4">
            <a:extLst>
              <a:ext uri="{FF2B5EF4-FFF2-40B4-BE49-F238E27FC236}">
                <a16:creationId xmlns:a16="http://schemas.microsoft.com/office/drawing/2014/main" id="{D5386186-BF26-B148-BC4B-C0E13A4049CE}"/>
              </a:ext>
            </a:extLst>
          </p:cNvPr>
          <p:cNvSpPr txBox="1"/>
          <p:nvPr/>
        </p:nvSpPr>
        <p:spPr>
          <a:xfrm>
            <a:off x="1097280" y="1446835"/>
            <a:ext cx="8005115" cy="1754326"/>
          </a:xfrm>
          <a:prstGeom prst="rect">
            <a:avLst/>
          </a:prstGeom>
          <a:noFill/>
          <a:ln>
            <a:solidFill>
              <a:schemeClr val="accent1"/>
            </a:solidFill>
          </a:ln>
        </p:spPr>
        <p:txBody>
          <a:bodyPr wrap="square" rtlCol="0">
            <a:spAutoFit/>
          </a:bodyPr>
          <a:lstStyle/>
          <a:p>
            <a:pPr marL="285750" indent="-285750">
              <a:buFont typeface="Wingdings" pitchFamily="2" charset="2"/>
              <a:buChar char="q"/>
            </a:pPr>
            <a:r>
              <a:rPr lang="en-US" b="1" dirty="0">
                <a:solidFill>
                  <a:srgbClr val="0070C0"/>
                </a:solidFill>
              </a:rPr>
              <a:t>Non atomic writes</a:t>
            </a:r>
            <a:r>
              <a:rPr lang="en-US" dirty="0">
                <a:solidFill>
                  <a:srgbClr val="0070C0"/>
                </a:solidFill>
              </a:rPr>
              <a:t>:</a:t>
            </a:r>
            <a:br>
              <a:rPr lang="en-US" dirty="0">
                <a:solidFill>
                  <a:srgbClr val="0070C0"/>
                </a:solidFill>
              </a:rPr>
            </a:br>
            <a:r>
              <a:rPr lang="en-US" dirty="0"/>
              <a:t>Write on </a:t>
            </a:r>
            <a:r>
              <a:rPr lang="en-US" b="1" dirty="0"/>
              <a:t>b </a:t>
            </a:r>
            <a:r>
              <a:rPr lang="en-US" dirty="0"/>
              <a:t>could bypass to </a:t>
            </a:r>
            <a:r>
              <a:rPr lang="en-US" b="1" dirty="0"/>
              <a:t>while </a:t>
            </a:r>
            <a:r>
              <a:rPr lang="en-US" dirty="0"/>
              <a:t>loop and read from </a:t>
            </a:r>
            <a:r>
              <a:rPr lang="en-US" b="1" dirty="0"/>
              <a:t>a </a:t>
            </a:r>
            <a:r>
              <a:rPr lang="en-US" dirty="0"/>
              <a:t>would bypass the write. </a:t>
            </a:r>
          </a:p>
          <a:p>
            <a:r>
              <a:rPr lang="en-US" b="1" dirty="0"/>
              <a:t>X=0</a:t>
            </a:r>
            <a:r>
              <a:rPr lang="en-US" dirty="0"/>
              <a:t>. </a:t>
            </a:r>
          </a:p>
          <a:p>
            <a:pPr marL="285750" indent="-285750">
              <a:buFont typeface="Wingdings" pitchFamily="2" charset="2"/>
              <a:buChar char="q"/>
            </a:pPr>
            <a:r>
              <a:rPr lang="en-US" b="1" dirty="0">
                <a:solidFill>
                  <a:srgbClr val="0070C0"/>
                </a:solidFill>
              </a:rPr>
              <a:t>Atomic writes</a:t>
            </a:r>
            <a:r>
              <a:rPr lang="en-US" dirty="0">
                <a:solidFill>
                  <a:srgbClr val="0070C0"/>
                </a:solidFill>
              </a:rPr>
              <a:t>: </a:t>
            </a:r>
          </a:p>
          <a:p>
            <a:r>
              <a:rPr lang="en-US" b="1" dirty="0"/>
              <a:t>Sequential consistency is preserved</a:t>
            </a:r>
            <a:r>
              <a:rPr lang="en-US" dirty="0"/>
              <a:t>. </a:t>
            </a:r>
          </a:p>
          <a:p>
            <a:endParaRPr lang="en-US" dirty="0"/>
          </a:p>
        </p:txBody>
      </p:sp>
    </p:spTree>
    <p:extLst>
      <p:ext uri="{BB962C8B-B14F-4D97-AF65-F5344CB8AC3E}">
        <p14:creationId xmlns:p14="http://schemas.microsoft.com/office/powerpoint/2010/main" val="1254947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6B80B-B6BB-7D4B-A0F4-139B77E02148}"/>
              </a:ext>
            </a:extLst>
          </p:cNvPr>
          <p:cNvSpPr>
            <a:spLocks noGrp="1"/>
          </p:cNvSpPr>
          <p:nvPr>
            <p:ph type="title"/>
          </p:nvPr>
        </p:nvSpPr>
        <p:spPr/>
        <p:txBody>
          <a:bodyPr>
            <a:normAutofit fontScale="90000"/>
          </a:bodyPr>
          <a:lstStyle/>
          <a:p>
            <a:r>
              <a:rPr lang="en-US" dirty="0"/>
              <a:t>Sequential consistency </a:t>
            </a:r>
          </a:p>
        </p:txBody>
      </p:sp>
      <p:sp>
        <p:nvSpPr>
          <p:cNvPr id="6" name="Content Placeholder 5">
            <a:extLst>
              <a:ext uri="{FF2B5EF4-FFF2-40B4-BE49-F238E27FC236}">
                <a16:creationId xmlns:a16="http://schemas.microsoft.com/office/drawing/2014/main" id="{F3679905-808E-8B47-AF31-17870FBF9E32}"/>
              </a:ext>
            </a:extLst>
          </p:cNvPr>
          <p:cNvSpPr>
            <a:spLocks noGrp="1"/>
          </p:cNvSpPr>
          <p:nvPr>
            <p:ph idx="1"/>
          </p:nvPr>
        </p:nvSpPr>
        <p:spPr/>
        <p:txBody>
          <a:bodyPr>
            <a:normAutofit fontScale="85000" lnSpcReduction="20000"/>
          </a:bodyPr>
          <a:lstStyle/>
          <a:p>
            <a:pPr>
              <a:buFont typeface="Wingdings" pitchFamily="2" charset="2"/>
              <a:buChar char="q"/>
            </a:pPr>
            <a:r>
              <a:rPr lang="en-US" b="1" dirty="0"/>
              <a:t> </a:t>
            </a:r>
            <a:r>
              <a:rPr lang="en-US" sz="2800" b="1" dirty="0"/>
              <a:t>Sequential consistency constraints </a:t>
            </a:r>
            <a:r>
              <a:rPr lang="en-US" sz="2800" dirty="0"/>
              <a:t>all memory operations: </a:t>
            </a:r>
          </a:p>
          <a:p>
            <a:pPr lvl="1">
              <a:buFont typeface="Wingdings" pitchFamily="2" charset="2"/>
              <a:buChar char="Ø"/>
            </a:pPr>
            <a:r>
              <a:rPr lang="en-US" sz="2800" dirty="0"/>
              <a:t>Write → Read.</a:t>
            </a:r>
          </a:p>
          <a:p>
            <a:pPr lvl="1">
              <a:buFont typeface="Wingdings" pitchFamily="2" charset="2"/>
              <a:buChar char="Ø"/>
            </a:pPr>
            <a:r>
              <a:rPr lang="en-US" sz="2800" dirty="0"/>
              <a:t>Write → Write.</a:t>
            </a:r>
          </a:p>
          <a:p>
            <a:pPr lvl="1">
              <a:buFont typeface="Wingdings" pitchFamily="2" charset="2"/>
              <a:buChar char="Ø"/>
            </a:pPr>
            <a:r>
              <a:rPr lang="en-US" sz="2800" dirty="0"/>
              <a:t>Read → Read, Read → Write. </a:t>
            </a:r>
          </a:p>
          <a:p>
            <a:pPr>
              <a:buFont typeface="Wingdings" pitchFamily="2" charset="2"/>
              <a:buChar char="q"/>
            </a:pPr>
            <a:r>
              <a:rPr lang="en-US" sz="2800" b="1" dirty="0"/>
              <a:t> Simple model </a:t>
            </a:r>
            <a:r>
              <a:rPr lang="en-US" sz="2800" dirty="0"/>
              <a:t>to reason about parallel programs. </a:t>
            </a:r>
          </a:p>
          <a:p>
            <a:pPr>
              <a:buFont typeface="Wingdings" pitchFamily="2" charset="2"/>
              <a:buChar char="q"/>
            </a:pPr>
            <a:r>
              <a:rPr lang="en-US" sz="2800" dirty="0"/>
              <a:t> But, simple single processor </a:t>
            </a:r>
            <a:r>
              <a:rPr lang="en-US" sz="2800" dirty="0" err="1"/>
              <a:t>reorderings</a:t>
            </a:r>
            <a:r>
              <a:rPr lang="en-US" sz="2800" dirty="0"/>
              <a:t> may </a:t>
            </a:r>
            <a:r>
              <a:rPr lang="en-US" sz="2800" b="1" dirty="0">
                <a:solidFill>
                  <a:srgbClr val="0070C0"/>
                </a:solidFill>
              </a:rPr>
              <a:t>violate sequential consistency</a:t>
            </a:r>
            <a:r>
              <a:rPr lang="en-US" sz="2800" b="1" dirty="0"/>
              <a:t> </a:t>
            </a:r>
            <a:r>
              <a:rPr lang="en-US" sz="2800" dirty="0"/>
              <a:t>model: </a:t>
            </a:r>
          </a:p>
          <a:p>
            <a:pPr lvl="1">
              <a:buFont typeface="Wingdings" pitchFamily="2" charset="2"/>
              <a:buChar char="Ø"/>
            </a:pPr>
            <a:r>
              <a:rPr lang="en-US" sz="2800" b="1" dirty="0"/>
              <a:t>Hardware reordering </a:t>
            </a:r>
            <a:r>
              <a:rPr lang="en-US" sz="2800" dirty="0"/>
              <a:t>to improve performance.</a:t>
            </a:r>
          </a:p>
          <a:p>
            <a:pPr lvl="2">
              <a:buFont typeface="Wingdings" pitchFamily="2" charset="2"/>
              <a:buChar char="§"/>
            </a:pPr>
            <a:r>
              <a:rPr lang="en-US" sz="2800" dirty="0"/>
              <a:t> Write buffers, overlapped writes, . . . </a:t>
            </a:r>
          </a:p>
          <a:p>
            <a:pPr lvl="1">
              <a:buFont typeface="Wingdings" pitchFamily="2" charset="2"/>
              <a:buChar char="Ø"/>
            </a:pPr>
            <a:r>
              <a:rPr lang="en-US" sz="2800" b="1" dirty="0"/>
              <a:t>Compiler optimizations </a:t>
            </a:r>
            <a:r>
              <a:rPr lang="en-US" sz="2800" dirty="0"/>
              <a:t>apply transformations with memory operations reordering. </a:t>
            </a:r>
          </a:p>
          <a:p>
            <a:pPr lvl="2">
              <a:buFont typeface="Wingdings" pitchFamily="2" charset="2"/>
              <a:buChar char="§"/>
            </a:pPr>
            <a:r>
              <a:rPr lang="en-US" sz="2800" dirty="0"/>
              <a:t> Scalar replacement, register allocation, instruction scheduling, . . . </a:t>
            </a:r>
          </a:p>
          <a:p>
            <a:pPr lvl="1">
              <a:buFont typeface="Wingdings" pitchFamily="2" charset="2"/>
              <a:buChar char="Ø"/>
            </a:pPr>
            <a:r>
              <a:rPr lang="en-US" sz="2800" b="1" dirty="0"/>
              <a:t>Transformations </a:t>
            </a:r>
            <a:r>
              <a:rPr lang="en-US" sz="2800" dirty="0"/>
              <a:t>by programmers, or </a:t>
            </a:r>
            <a:r>
              <a:rPr lang="en-US" sz="2800" b="1" dirty="0"/>
              <a:t>refactoring tools </a:t>
            </a:r>
            <a:r>
              <a:rPr lang="en-US" sz="2800" dirty="0"/>
              <a:t>also modify program semantics</a:t>
            </a:r>
            <a:r>
              <a:rPr lang="en-US" dirty="0"/>
              <a:t>. </a:t>
            </a:r>
          </a:p>
          <a:p>
            <a:endParaRPr lang="en-US" dirty="0"/>
          </a:p>
        </p:txBody>
      </p:sp>
    </p:spTree>
    <p:extLst>
      <p:ext uri="{BB962C8B-B14F-4D97-AF65-F5344CB8AC3E}">
        <p14:creationId xmlns:p14="http://schemas.microsoft.com/office/powerpoint/2010/main" val="417623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5F5F-E7FC-DF49-A6A3-DB32DCFFF83C}"/>
              </a:ext>
            </a:extLst>
          </p:cNvPr>
          <p:cNvSpPr>
            <a:spLocks noGrp="1"/>
          </p:cNvSpPr>
          <p:nvPr>
            <p:ph type="title"/>
          </p:nvPr>
        </p:nvSpPr>
        <p:spPr/>
        <p:txBody>
          <a:bodyPr>
            <a:normAutofit fontScale="90000"/>
          </a:bodyPr>
          <a:lstStyle/>
          <a:p>
            <a:r>
              <a:rPr lang="en-US" dirty="0"/>
              <a:t>Sequential consistency violation </a:t>
            </a:r>
          </a:p>
        </p:txBody>
      </p:sp>
      <p:sp>
        <p:nvSpPr>
          <p:cNvPr id="3" name="Content Placeholder 2">
            <a:extLst>
              <a:ext uri="{FF2B5EF4-FFF2-40B4-BE49-F238E27FC236}">
                <a16:creationId xmlns:a16="http://schemas.microsoft.com/office/drawing/2014/main" id="{C0CE7C77-DDE5-DB42-A969-3158035A0159}"/>
              </a:ext>
            </a:extLst>
          </p:cNvPr>
          <p:cNvSpPr>
            <a:spLocks noGrp="1"/>
          </p:cNvSpPr>
          <p:nvPr>
            <p:ph idx="1"/>
          </p:nvPr>
        </p:nvSpPr>
        <p:spPr>
          <a:xfrm>
            <a:off x="1097280" y="1113889"/>
            <a:ext cx="4998720" cy="4755205"/>
          </a:xfrm>
        </p:spPr>
        <p:txBody>
          <a:bodyPr/>
          <a:lstStyle/>
          <a:p>
            <a:pPr>
              <a:buFont typeface="Wingdings" pitchFamily="2" charset="2"/>
              <a:buChar char="q"/>
            </a:pPr>
            <a:r>
              <a:rPr lang="en-US" dirty="0"/>
              <a:t> If caches use a </a:t>
            </a:r>
            <a:r>
              <a:rPr lang="en-US" b="1" dirty="0"/>
              <a:t>write buffer</a:t>
            </a:r>
            <a:r>
              <a:rPr lang="en-US" dirty="0"/>
              <a:t>: </a:t>
            </a:r>
          </a:p>
          <a:p>
            <a:pPr>
              <a:buFont typeface="Wingdings" pitchFamily="2" charset="2"/>
              <a:buChar char="Ø"/>
            </a:pPr>
            <a:r>
              <a:rPr lang="en-US" dirty="0"/>
              <a:t> Writes are </a:t>
            </a:r>
            <a:r>
              <a:rPr lang="en-US" b="1" dirty="0"/>
              <a:t>delayed </a:t>
            </a:r>
            <a:r>
              <a:rPr lang="en-US" dirty="0"/>
              <a:t>in buffer.</a:t>
            </a:r>
          </a:p>
          <a:p>
            <a:pPr>
              <a:buFont typeface="Wingdings" pitchFamily="2" charset="2"/>
              <a:buChar char="Ø"/>
            </a:pPr>
            <a:r>
              <a:rPr lang="en-US" dirty="0"/>
              <a:t> Reads </a:t>
            </a:r>
            <a:r>
              <a:rPr lang="en-US" b="1" dirty="0"/>
              <a:t>obtain the old value</a:t>
            </a:r>
            <a:r>
              <a:rPr lang="en-US" dirty="0"/>
              <a:t>. </a:t>
            </a:r>
          </a:p>
          <a:p>
            <a:pPr>
              <a:buFont typeface="Wingdings" pitchFamily="2" charset="2"/>
              <a:buChar char="Ø"/>
            </a:pPr>
            <a:r>
              <a:rPr lang="en-US" b="1" dirty="0"/>
              <a:t> Dekker Algorithm </a:t>
            </a:r>
            <a:r>
              <a:rPr lang="en-US" dirty="0"/>
              <a:t>is no longer </a:t>
            </a:r>
            <a:r>
              <a:rPr lang="en-US" b="1" dirty="0"/>
              <a:t>valid</a:t>
            </a:r>
            <a:r>
              <a:rPr lang="en-US" dirty="0"/>
              <a:t>. </a:t>
            </a:r>
          </a:p>
          <a:p>
            <a:pPr lvl="1"/>
            <a:r>
              <a:rPr lang="en-US" b="1" dirty="0"/>
              <a:t>Dekker algorithm </a:t>
            </a:r>
            <a:r>
              <a:rPr lang="en-US" dirty="0"/>
              <a:t>is the first known solution to the mutual exclusion problem. </a:t>
            </a:r>
            <a:endParaRPr lang="en-US" dirty="0">
              <a:effectLst/>
            </a:endParaRPr>
          </a:p>
        </p:txBody>
      </p:sp>
      <p:pic>
        <p:nvPicPr>
          <p:cNvPr id="5" name="Picture 4">
            <a:extLst>
              <a:ext uri="{FF2B5EF4-FFF2-40B4-BE49-F238E27FC236}">
                <a16:creationId xmlns:a16="http://schemas.microsoft.com/office/drawing/2014/main" id="{AD18218C-1EA5-1D45-91E2-1D9AEBE40E44}"/>
              </a:ext>
            </a:extLst>
          </p:cNvPr>
          <p:cNvPicPr>
            <a:picLocks noChangeAspect="1"/>
          </p:cNvPicPr>
          <p:nvPr/>
        </p:nvPicPr>
        <p:blipFill>
          <a:blip r:embed="rId2"/>
          <a:stretch>
            <a:fillRect/>
          </a:stretch>
        </p:blipFill>
        <p:spPr>
          <a:xfrm>
            <a:off x="6138727" y="1260675"/>
            <a:ext cx="3951583" cy="2929359"/>
          </a:xfrm>
          <a:prstGeom prst="rect">
            <a:avLst/>
          </a:prstGeom>
        </p:spPr>
      </p:pic>
    </p:spTree>
    <p:extLst>
      <p:ext uri="{BB962C8B-B14F-4D97-AF65-F5344CB8AC3E}">
        <p14:creationId xmlns:p14="http://schemas.microsoft.com/office/powerpoint/2010/main" val="2609266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6C1-D4EA-7141-93A9-634243C350BA}"/>
              </a:ext>
            </a:extLst>
          </p:cNvPr>
          <p:cNvSpPr>
            <a:spLocks noGrp="1"/>
          </p:cNvSpPr>
          <p:nvPr>
            <p:ph type="title"/>
          </p:nvPr>
        </p:nvSpPr>
        <p:spPr/>
        <p:txBody>
          <a:bodyPr>
            <a:normAutofit fontScale="90000"/>
          </a:bodyPr>
          <a:lstStyle/>
          <a:p>
            <a:r>
              <a:rPr lang="en-US" dirty="0"/>
              <a:t>Program order </a:t>
            </a:r>
          </a:p>
        </p:txBody>
      </p:sp>
      <p:pic>
        <p:nvPicPr>
          <p:cNvPr id="4" name="Content Placeholder 3">
            <a:extLst>
              <a:ext uri="{FF2B5EF4-FFF2-40B4-BE49-F238E27FC236}">
                <a16:creationId xmlns:a16="http://schemas.microsoft.com/office/drawing/2014/main" id="{C3B2485A-CAED-534A-B9EE-6EB98AA4A971}"/>
              </a:ext>
            </a:extLst>
          </p:cNvPr>
          <p:cNvPicPr>
            <a:picLocks noGrp="1" noChangeAspect="1"/>
          </p:cNvPicPr>
          <p:nvPr>
            <p:ph idx="1"/>
          </p:nvPr>
        </p:nvPicPr>
        <p:blipFill>
          <a:blip r:embed="rId2"/>
          <a:stretch>
            <a:fillRect/>
          </a:stretch>
        </p:blipFill>
        <p:spPr>
          <a:xfrm>
            <a:off x="2735263" y="2234406"/>
            <a:ext cx="6781800" cy="2514600"/>
          </a:xfrm>
          <a:prstGeom prst="rect">
            <a:avLst/>
          </a:prstGeom>
        </p:spPr>
      </p:pic>
    </p:spTree>
    <p:extLst>
      <p:ext uri="{BB962C8B-B14F-4D97-AF65-F5344CB8AC3E}">
        <p14:creationId xmlns:p14="http://schemas.microsoft.com/office/powerpoint/2010/main" val="202303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B6C1-D4EA-7141-93A9-634243C350BA}"/>
              </a:ext>
            </a:extLst>
          </p:cNvPr>
          <p:cNvSpPr>
            <a:spLocks noGrp="1"/>
          </p:cNvSpPr>
          <p:nvPr>
            <p:ph type="title"/>
          </p:nvPr>
        </p:nvSpPr>
        <p:spPr/>
        <p:txBody>
          <a:bodyPr>
            <a:normAutofit fontScale="90000"/>
          </a:bodyPr>
          <a:lstStyle/>
          <a:p>
            <a:r>
              <a:rPr lang="en-US" dirty="0"/>
              <a:t>Program order </a:t>
            </a:r>
          </a:p>
        </p:txBody>
      </p:sp>
      <p:sp>
        <p:nvSpPr>
          <p:cNvPr id="5" name="Content Placeholder 4">
            <a:extLst>
              <a:ext uri="{FF2B5EF4-FFF2-40B4-BE49-F238E27FC236}">
                <a16:creationId xmlns:a16="http://schemas.microsoft.com/office/drawing/2014/main" id="{5D326D2A-541D-8F4B-9E83-20F1A07950AB}"/>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C224BF6C-0888-3442-983E-52CEED179833}"/>
              </a:ext>
            </a:extLst>
          </p:cNvPr>
          <p:cNvPicPr>
            <a:picLocks noChangeAspect="1"/>
          </p:cNvPicPr>
          <p:nvPr/>
        </p:nvPicPr>
        <p:blipFill>
          <a:blip r:embed="rId2"/>
          <a:stretch>
            <a:fillRect/>
          </a:stretch>
        </p:blipFill>
        <p:spPr>
          <a:xfrm>
            <a:off x="2711450" y="1689100"/>
            <a:ext cx="6769100" cy="3479800"/>
          </a:xfrm>
          <a:prstGeom prst="rect">
            <a:avLst/>
          </a:prstGeom>
        </p:spPr>
      </p:pic>
    </p:spTree>
    <p:extLst>
      <p:ext uri="{BB962C8B-B14F-4D97-AF65-F5344CB8AC3E}">
        <p14:creationId xmlns:p14="http://schemas.microsoft.com/office/powerpoint/2010/main" val="131466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9CF3A-220E-3A4E-8E0F-FF1F15545641}"/>
              </a:ext>
            </a:extLst>
          </p:cNvPr>
          <p:cNvSpPr>
            <a:spLocks noGrp="1"/>
          </p:cNvSpPr>
          <p:nvPr>
            <p:ph type="title"/>
          </p:nvPr>
        </p:nvSpPr>
        <p:spPr/>
        <p:txBody>
          <a:bodyPr>
            <a:normAutofit fontScale="90000"/>
          </a:bodyPr>
          <a:lstStyle/>
          <a:p>
            <a:r>
              <a:rPr lang="en-US" dirty="0"/>
              <a:t>Conditions for sequential consistency </a:t>
            </a:r>
          </a:p>
        </p:txBody>
      </p:sp>
      <p:sp>
        <p:nvSpPr>
          <p:cNvPr id="3" name="Content Placeholder 2">
            <a:extLst>
              <a:ext uri="{FF2B5EF4-FFF2-40B4-BE49-F238E27FC236}">
                <a16:creationId xmlns:a16="http://schemas.microsoft.com/office/drawing/2014/main" id="{25B6A342-095E-7C4E-9620-CCB3DC42B300}"/>
              </a:ext>
            </a:extLst>
          </p:cNvPr>
          <p:cNvSpPr>
            <a:spLocks noGrp="1"/>
          </p:cNvSpPr>
          <p:nvPr>
            <p:ph idx="1"/>
          </p:nvPr>
        </p:nvSpPr>
        <p:spPr/>
        <p:txBody>
          <a:bodyPr/>
          <a:lstStyle/>
          <a:p>
            <a:pPr>
              <a:buFont typeface="Wingdings" pitchFamily="2" charset="2"/>
              <a:buChar char="q"/>
            </a:pPr>
            <a:r>
              <a:rPr lang="en-US" b="1" dirty="0"/>
              <a:t>Sufficient conditions</a:t>
            </a:r>
            <a:r>
              <a:rPr lang="en-US" dirty="0"/>
              <a:t>:</a:t>
            </a:r>
          </a:p>
          <a:p>
            <a:pPr marL="276225" indent="34925">
              <a:buFont typeface="Wingdings" pitchFamily="2" charset="2"/>
              <a:buChar char="§"/>
            </a:pPr>
            <a:r>
              <a:rPr lang="en-US" dirty="0"/>
              <a:t>  Each process </a:t>
            </a:r>
            <a:r>
              <a:rPr lang="en-US" b="1" dirty="0"/>
              <a:t>issues memory operations </a:t>
            </a:r>
            <a:r>
              <a:rPr lang="en-US" dirty="0"/>
              <a:t>in program order.</a:t>
            </a:r>
          </a:p>
          <a:p>
            <a:pPr marL="276225" indent="219075">
              <a:buFont typeface="Wingdings" pitchFamily="2" charset="2"/>
              <a:buChar char="§"/>
            </a:pPr>
            <a:r>
              <a:rPr lang="en-US" dirty="0"/>
              <a:t>After </a:t>
            </a:r>
            <a:r>
              <a:rPr lang="en-US" b="1" dirty="0"/>
              <a:t>issuing a write</a:t>
            </a:r>
            <a:r>
              <a:rPr lang="en-US" dirty="0"/>
              <a:t>, the process that performed the issue </a:t>
            </a:r>
            <a:r>
              <a:rPr lang="en-US" b="1" dirty="0"/>
              <a:t>waits for completions </a:t>
            </a:r>
            <a:r>
              <a:rPr lang="en-US" dirty="0"/>
              <a:t>of write </a:t>
            </a:r>
            <a:r>
              <a:rPr lang="en-US" b="1" dirty="0"/>
              <a:t>before issuing </a:t>
            </a:r>
            <a:r>
              <a:rPr lang="en-US" dirty="0"/>
              <a:t>another operation.</a:t>
            </a:r>
          </a:p>
          <a:p>
            <a:pPr marL="276225" indent="219075">
              <a:buFont typeface="Wingdings" pitchFamily="2" charset="2"/>
              <a:buChar char="§"/>
            </a:pPr>
            <a:r>
              <a:rPr lang="en-US" dirty="0"/>
              <a:t>After </a:t>
            </a:r>
            <a:r>
              <a:rPr lang="en-US" b="1" dirty="0"/>
              <a:t>issuing a read</a:t>
            </a:r>
            <a:r>
              <a:rPr lang="en-US" dirty="0"/>
              <a:t>, the process that performed the issue </a:t>
            </a:r>
            <a:r>
              <a:rPr lang="en-US" b="1" dirty="0"/>
              <a:t>waits for completion </a:t>
            </a:r>
            <a:r>
              <a:rPr lang="en-US" dirty="0"/>
              <a:t>of read   and for </a:t>
            </a:r>
            <a:r>
              <a:rPr lang="en-US" b="1" dirty="0"/>
              <a:t>completion </a:t>
            </a:r>
            <a:r>
              <a:rPr lang="en-US" dirty="0"/>
              <a:t>of the write of the value being read. </a:t>
            </a:r>
          </a:p>
          <a:p>
            <a:pPr lvl="2"/>
            <a:r>
              <a:rPr lang="en-US" dirty="0"/>
              <a:t>Wait for write propagation to all processes. </a:t>
            </a:r>
          </a:p>
          <a:p>
            <a:pPr>
              <a:buFont typeface="Wingdings" pitchFamily="2" charset="2"/>
              <a:buChar char="q"/>
            </a:pPr>
            <a:r>
              <a:rPr lang="en-US" b="1" dirty="0"/>
              <a:t>Very demanding conditions. </a:t>
            </a:r>
            <a:endParaRPr lang="en-US" dirty="0"/>
          </a:p>
          <a:p>
            <a:pPr marL="230188" indent="265113">
              <a:buFont typeface="Wingdings" pitchFamily="2" charset="2"/>
              <a:buChar char="§"/>
            </a:pPr>
            <a:r>
              <a:rPr lang="en-US" dirty="0"/>
              <a:t>There might be necessary conditions that are less demanding. </a:t>
            </a:r>
          </a:p>
          <a:p>
            <a:endParaRPr lang="en-US" dirty="0"/>
          </a:p>
        </p:txBody>
      </p:sp>
    </p:spTree>
    <p:extLst>
      <p:ext uri="{BB962C8B-B14F-4D97-AF65-F5344CB8AC3E}">
        <p14:creationId xmlns:p14="http://schemas.microsoft.com/office/powerpoint/2010/main" val="981462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589EC-1193-7E43-AB04-E683696F40D9}"/>
              </a:ext>
            </a:extLst>
          </p:cNvPr>
          <p:cNvSpPr>
            <a:spLocks noGrp="1"/>
          </p:cNvSpPr>
          <p:nvPr>
            <p:ph type="title"/>
          </p:nvPr>
        </p:nvSpPr>
        <p:spPr/>
        <p:txBody>
          <a:bodyPr>
            <a:normAutofit fontScale="90000"/>
          </a:bodyPr>
          <a:lstStyle/>
          <a:p>
            <a:r>
              <a:rPr lang="en-US" b="1" dirty="0"/>
              <a:t>Classification for Relaxed Models</a:t>
            </a:r>
            <a:endParaRPr lang="en-US" dirty="0"/>
          </a:p>
        </p:txBody>
      </p:sp>
      <p:sp>
        <p:nvSpPr>
          <p:cNvPr id="3" name="Content Placeholder 2">
            <a:extLst>
              <a:ext uri="{FF2B5EF4-FFF2-40B4-BE49-F238E27FC236}">
                <a16:creationId xmlns:a16="http://schemas.microsoft.com/office/drawing/2014/main" id="{3967D091-A6E8-934A-ABB9-F965C96EA16C}"/>
              </a:ext>
            </a:extLst>
          </p:cNvPr>
          <p:cNvSpPr>
            <a:spLocks noGrp="1"/>
          </p:cNvSpPr>
          <p:nvPr>
            <p:ph idx="1"/>
          </p:nvPr>
        </p:nvSpPr>
        <p:spPr/>
        <p:txBody>
          <a:bodyPr/>
          <a:lstStyle/>
          <a:p>
            <a:pPr marL="0" indent="0">
              <a:buNone/>
            </a:pPr>
            <a:r>
              <a:rPr lang="en-US" dirty="0"/>
              <a:t>Typically described as system optimizations</a:t>
            </a:r>
          </a:p>
          <a:p>
            <a:pPr marL="0" indent="0">
              <a:buNone/>
            </a:pPr>
            <a:r>
              <a:rPr lang="en-US" dirty="0"/>
              <a:t>  Program order relaxation:</a:t>
            </a:r>
          </a:p>
          <a:p>
            <a:pPr lvl="1">
              <a:buFont typeface="Arial" pitchFamily="34" charset="0"/>
              <a:buChar char="•"/>
            </a:pPr>
            <a:r>
              <a:rPr lang="en-US" sz="2000" dirty="0"/>
              <a:t>Write =&gt; Read</a:t>
            </a:r>
          </a:p>
          <a:p>
            <a:pPr lvl="1">
              <a:buFont typeface="Arial" pitchFamily="34" charset="0"/>
              <a:buChar char="•"/>
            </a:pPr>
            <a:r>
              <a:rPr lang="en-US" sz="2000" dirty="0"/>
              <a:t>Write =&gt; Write </a:t>
            </a:r>
          </a:p>
          <a:p>
            <a:pPr lvl="1">
              <a:buFont typeface="Arial" pitchFamily="34" charset="0"/>
              <a:buChar char="•"/>
            </a:pPr>
            <a:r>
              <a:rPr lang="en-US" sz="2000" dirty="0"/>
              <a:t>Read =&gt; Write, Write -&gt; Write.</a:t>
            </a:r>
          </a:p>
          <a:p>
            <a:pPr marL="0" indent="0">
              <a:buNone/>
            </a:pPr>
            <a:r>
              <a:rPr lang="en-US" dirty="0"/>
              <a:t>Read others’ write early</a:t>
            </a:r>
          </a:p>
          <a:p>
            <a:pPr marL="0" indent="0">
              <a:buNone/>
            </a:pPr>
            <a:r>
              <a:rPr lang="en-US" dirty="0"/>
              <a:t>Read own write early</a:t>
            </a:r>
          </a:p>
          <a:p>
            <a:pPr marL="0" indent="0">
              <a:buNone/>
            </a:pPr>
            <a:r>
              <a:rPr lang="en-US" dirty="0"/>
              <a:t>All models provide safety net</a:t>
            </a:r>
          </a:p>
          <a:p>
            <a:pPr marL="0" indent="0">
              <a:buNone/>
            </a:pPr>
            <a:r>
              <a:rPr lang="en-US" dirty="0"/>
              <a:t>All models maintain uniprocessor data and control dependences, write serialization </a:t>
            </a:r>
          </a:p>
          <a:p>
            <a:pPr marL="201168" lvl="1" indent="0">
              <a:buNone/>
            </a:pPr>
            <a:endParaRPr lang="en-US" sz="2000" dirty="0"/>
          </a:p>
          <a:p>
            <a:endParaRPr lang="en-US" dirty="0"/>
          </a:p>
        </p:txBody>
      </p:sp>
      <p:sp>
        <p:nvSpPr>
          <p:cNvPr id="4" name="Rectangle 3">
            <a:extLst>
              <a:ext uri="{FF2B5EF4-FFF2-40B4-BE49-F238E27FC236}">
                <a16:creationId xmlns:a16="http://schemas.microsoft.com/office/drawing/2014/main" id="{C0474F1D-FCD8-AC45-A815-7333959691DE}"/>
              </a:ext>
            </a:extLst>
          </p:cNvPr>
          <p:cNvSpPr/>
          <p:nvPr/>
        </p:nvSpPr>
        <p:spPr>
          <a:xfrm>
            <a:off x="1097280" y="4614623"/>
            <a:ext cx="6096000" cy="954107"/>
          </a:xfrm>
          <a:prstGeom prst="rect">
            <a:avLst/>
          </a:prstGeom>
        </p:spPr>
        <p:txBody>
          <a:bodyPr>
            <a:spAutoFit/>
          </a:bodyPr>
          <a:lstStyle/>
          <a:p>
            <a:endParaRPr lang="en-US" sz="2800" b="1" dirty="0">
              <a:solidFill>
                <a:srgbClr val="000099"/>
              </a:solidFill>
              <a:latin typeface="NimbusSanL"/>
            </a:endParaRPr>
          </a:p>
          <a:p>
            <a:r>
              <a:rPr lang="en-US" sz="2800" b="1" dirty="0">
                <a:solidFill>
                  <a:srgbClr val="000099"/>
                </a:solidFill>
                <a:latin typeface="NimbusSanL"/>
              </a:rPr>
              <a:t>Notation</a:t>
            </a:r>
            <a:r>
              <a:rPr lang="en-US" sz="2800" dirty="0">
                <a:latin typeface="NimbusSanL"/>
              </a:rPr>
              <a:t>: </a:t>
            </a:r>
            <a:r>
              <a:rPr lang="en-US" sz="2000" dirty="0">
                <a:latin typeface="NimbusSanL"/>
              </a:rPr>
              <a:t>X</a:t>
            </a:r>
            <a:r>
              <a:rPr lang="en-US" sz="2000" dirty="0">
                <a:latin typeface="CMSY10"/>
              </a:rPr>
              <a:t>→</a:t>
            </a:r>
            <a:r>
              <a:rPr lang="en-US" sz="2000" dirty="0">
                <a:latin typeface="NimbusSanL"/>
              </a:rPr>
              <a:t>Y </a:t>
            </a:r>
            <a:r>
              <a:rPr lang="en-US" sz="2000" dirty="0"/>
              <a:t>   (</a:t>
            </a:r>
            <a:r>
              <a:rPr lang="en-US" dirty="0">
                <a:latin typeface="NimbusSanL"/>
              </a:rPr>
              <a:t>Y bypasses X). </a:t>
            </a:r>
            <a:endParaRPr lang="en-US" dirty="0">
              <a:effectLst/>
            </a:endParaRPr>
          </a:p>
        </p:txBody>
      </p:sp>
    </p:spTree>
    <p:extLst>
      <p:ext uri="{BB962C8B-B14F-4D97-AF65-F5344CB8AC3E}">
        <p14:creationId xmlns:p14="http://schemas.microsoft.com/office/powerpoint/2010/main" val="887170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E7466-051C-7540-98AA-9B7F53516F0F}"/>
              </a:ext>
            </a:extLst>
          </p:cNvPr>
          <p:cNvSpPr>
            <a:spLocks noGrp="1"/>
          </p:cNvSpPr>
          <p:nvPr>
            <p:ph type="title"/>
          </p:nvPr>
        </p:nvSpPr>
        <p:spPr/>
        <p:txBody>
          <a:bodyPr>
            <a:normAutofit fontScale="90000"/>
          </a:bodyPr>
          <a:lstStyle/>
          <a:p>
            <a:r>
              <a:rPr lang="en-US" b="1" dirty="0"/>
              <a:t>Some Current System-Centric Models</a:t>
            </a:r>
            <a:endParaRPr lang="en-US" dirty="0"/>
          </a:p>
        </p:txBody>
      </p:sp>
      <p:pic>
        <p:nvPicPr>
          <p:cNvPr id="4" name="Picture 2">
            <a:extLst>
              <a:ext uri="{FF2B5EF4-FFF2-40B4-BE49-F238E27FC236}">
                <a16:creationId xmlns:a16="http://schemas.microsoft.com/office/drawing/2014/main" id="{B617983A-C202-0240-8F90-C8104723241A}"/>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88962" y="1267765"/>
            <a:ext cx="8588415" cy="49595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3050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7B4F6-E9BE-5740-A6DE-39D7490FCCAD}"/>
              </a:ext>
            </a:extLst>
          </p:cNvPr>
          <p:cNvSpPr>
            <a:spLocks noGrp="1"/>
          </p:cNvSpPr>
          <p:nvPr>
            <p:ph type="title"/>
          </p:nvPr>
        </p:nvSpPr>
        <p:spPr/>
        <p:txBody>
          <a:bodyPr>
            <a:normAutofit fontScale="90000"/>
          </a:bodyPr>
          <a:lstStyle/>
          <a:p>
            <a:r>
              <a:rPr lang="en-US" dirty="0"/>
              <a:t>Reads bypass writes (W→R) </a:t>
            </a:r>
          </a:p>
        </p:txBody>
      </p:sp>
      <p:sp>
        <p:nvSpPr>
          <p:cNvPr id="3" name="Content Placeholder 2">
            <a:extLst>
              <a:ext uri="{FF2B5EF4-FFF2-40B4-BE49-F238E27FC236}">
                <a16:creationId xmlns:a16="http://schemas.microsoft.com/office/drawing/2014/main" id="{978F8367-7028-1149-BC46-8A7EAE0DC187}"/>
              </a:ext>
            </a:extLst>
          </p:cNvPr>
          <p:cNvSpPr>
            <a:spLocks noGrp="1"/>
          </p:cNvSpPr>
          <p:nvPr>
            <p:ph idx="1"/>
          </p:nvPr>
        </p:nvSpPr>
        <p:spPr/>
        <p:txBody>
          <a:bodyPr/>
          <a:lstStyle/>
          <a:p>
            <a:pPr>
              <a:buFont typeface="Wingdings" pitchFamily="2" charset="2"/>
              <a:buChar char="q"/>
            </a:pPr>
            <a:r>
              <a:rPr lang="en-US" dirty="0"/>
              <a:t>A </a:t>
            </a:r>
            <a:r>
              <a:rPr lang="en-US" b="1" dirty="0"/>
              <a:t>read may execute before </a:t>
            </a:r>
            <a:r>
              <a:rPr lang="en-US" dirty="0"/>
              <a:t>a preceding </a:t>
            </a:r>
            <a:r>
              <a:rPr lang="en-US" b="1" dirty="0"/>
              <a:t>write</a:t>
            </a:r>
            <a:r>
              <a:rPr lang="en-US" dirty="0"/>
              <a:t>. </a:t>
            </a:r>
          </a:p>
          <a:p>
            <a:pPr>
              <a:buFont typeface="Wingdings" pitchFamily="2" charset="2"/>
              <a:buChar char="q"/>
            </a:pPr>
            <a:r>
              <a:rPr lang="en-US" dirty="0"/>
              <a:t>Typical in systems with </a:t>
            </a:r>
            <a:r>
              <a:rPr lang="en-US" b="1" dirty="0"/>
              <a:t>write buffer</a:t>
            </a:r>
            <a:r>
              <a:rPr lang="en-US" dirty="0"/>
              <a:t>. </a:t>
            </a:r>
          </a:p>
          <a:p>
            <a:pPr>
              <a:buFont typeface="Wingdings" pitchFamily="2" charset="2"/>
              <a:buChar char="Ø"/>
            </a:pPr>
            <a:r>
              <a:rPr lang="en-US" dirty="0"/>
              <a:t>Check consistency with buffer. </a:t>
            </a:r>
          </a:p>
          <a:p>
            <a:pPr>
              <a:buFont typeface="Wingdings" pitchFamily="2" charset="2"/>
              <a:buChar char="Ø"/>
            </a:pPr>
            <a:r>
              <a:rPr lang="en-US" dirty="0"/>
              <a:t>Allow read buffer. </a:t>
            </a:r>
          </a:p>
          <a:p>
            <a:endParaRPr lang="en-US" dirty="0"/>
          </a:p>
        </p:txBody>
      </p:sp>
    </p:spTree>
    <p:extLst>
      <p:ext uri="{BB962C8B-B14F-4D97-AF65-F5344CB8AC3E}">
        <p14:creationId xmlns:p14="http://schemas.microsoft.com/office/powerpoint/2010/main" val="9941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828E5-8C1F-524E-8A4F-90570E2518D8}"/>
              </a:ext>
            </a:extLst>
          </p:cNvPr>
          <p:cNvSpPr>
            <a:spLocks noGrp="1"/>
          </p:cNvSpPr>
          <p:nvPr>
            <p:ph type="title"/>
          </p:nvPr>
        </p:nvSpPr>
        <p:spPr/>
        <p:txBody>
          <a:bodyPr>
            <a:normAutofit fontScale="90000"/>
          </a:bodyPr>
          <a:lstStyle/>
          <a:p>
            <a:r>
              <a:rPr lang="en-US" dirty="0"/>
              <a:t>Other models </a:t>
            </a:r>
          </a:p>
        </p:txBody>
      </p:sp>
      <p:sp>
        <p:nvSpPr>
          <p:cNvPr id="3" name="Content Placeholder 2">
            <a:extLst>
              <a:ext uri="{FF2B5EF4-FFF2-40B4-BE49-F238E27FC236}">
                <a16:creationId xmlns:a16="http://schemas.microsoft.com/office/drawing/2014/main" id="{CBE0664F-B2A1-FA45-A837-E9901479222D}"/>
              </a:ext>
            </a:extLst>
          </p:cNvPr>
          <p:cNvSpPr>
            <a:spLocks noGrp="1"/>
          </p:cNvSpPr>
          <p:nvPr>
            <p:ph idx="1"/>
          </p:nvPr>
        </p:nvSpPr>
        <p:spPr/>
        <p:txBody>
          <a:bodyPr/>
          <a:lstStyle/>
          <a:p>
            <a:pPr>
              <a:buFont typeface="Wingdings" pitchFamily="2" charset="2"/>
              <a:buChar char="q"/>
            </a:pPr>
            <a:r>
              <a:rPr lang="en-US" dirty="0"/>
              <a:t> R → W, W → R.</a:t>
            </a:r>
            <a:br>
              <a:rPr lang="en-US" dirty="0"/>
            </a:br>
            <a:r>
              <a:rPr lang="en-US" dirty="0"/>
              <a:t>	Allow that </a:t>
            </a:r>
            <a:r>
              <a:rPr lang="en-US" b="1" dirty="0"/>
              <a:t>writes may arrive into memory </a:t>
            </a:r>
            <a:r>
              <a:rPr lang="en-US" dirty="0"/>
              <a:t>out of program order. </a:t>
            </a:r>
          </a:p>
          <a:p>
            <a:pPr>
              <a:buFont typeface="Wingdings" pitchFamily="2" charset="2"/>
              <a:buChar char="q"/>
            </a:pPr>
            <a:r>
              <a:rPr lang="en-US" dirty="0"/>
              <a:t> R → W, W → R, R → R, W → W. </a:t>
            </a:r>
          </a:p>
          <a:p>
            <a:pPr lvl="1"/>
            <a:r>
              <a:rPr lang="en-US" dirty="0"/>
              <a:t>Avoid only data and control dependencies within processor.</a:t>
            </a:r>
          </a:p>
          <a:p>
            <a:pPr lvl="1"/>
            <a:r>
              <a:rPr lang="en-US" dirty="0"/>
              <a:t> </a:t>
            </a:r>
            <a:r>
              <a:rPr lang="en-US" b="1" dirty="0"/>
              <a:t>Alternatives</a:t>
            </a:r>
            <a:r>
              <a:rPr lang="en-US" dirty="0"/>
              <a:t>: </a:t>
            </a:r>
          </a:p>
          <a:p>
            <a:pPr marL="201168" lvl="1" indent="0">
              <a:buNone/>
            </a:pPr>
            <a:r>
              <a:rPr lang="en-US" dirty="0"/>
              <a:t>	Weak consistency. Release consistency. </a:t>
            </a:r>
          </a:p>
          <a:p>
            <a:pPr marL="201168" lvl="1" indent="0">
              <a:buNone/>
            </a:pPr>
            <a:endParaRPr lang="en-US" dirty="0"/>
          </a:p>
        </p:txBody>
      </p:sp>
    </p:spTree>
    <p:extLst>
      <p:ext uri="{BB962C8B-B14F-4D97-AF65-F5344CB8AC3E}">
        <p14:creationId xmlns:p14="http://schemas.microsoft.com/office/powerpoint/2010/main" val="1559599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452A-4103-E845-B719-0D5327895230}"/>
              </a:ext>
            </a:extLst>
          </p:cNvPr>
          <p:cNvSpPr>
            <a:spLocks noGrp="1"/>
          </p:cNvSpPr>
          <p:nvPr>
            <p:ph type="title"/>
          </p:nvPr>
        </p:nvSpPr>
        <p:spPr/>
        <p:txBody>
          <a:bodyPr>
            <a:normAutofit fontScale="90000"/>
          </a:bodyPr>
          <a:lstStyle/>
          <a:p>
            <a:r>
              <a:rPr lang="en-US" dirty="0"/>
              <a:t>Parallel architecture taxonomy</a:t>
            </a:r>
          </a:p>
        </p:txBody>
      </p:sp>
      <p:sp>
        <p:nvSpPr>
          <p:cNvPr id="3" name="Content Placeholder 2">
            <a:extLst>
              <a:ext uri="{FF2B5EF4-FFF2-40B4-BE49-F238E27FC236}">
                <a16:creationId xmlns:a16="http://schemas.microsoft.com/office/drawing/2014/main" id="{F7A8CF6A-2C8B-2544-8AA9-F899DCF1E942}"/>
              </a:ext>
            </a:extLst>
          </p:cNvPr>
          <p:cNvSpPr>
            <a:spLocks noGrp="1"/>
          </p:cNvSpPr>
          <p:nvPr>
            <p:ph idx="1"/>
          </p:nvPr>
        </p:nvSpPr>
        <p:spPr/>
        <p:txBody>
          <a:bodyPr>
            <a:normAutofit/>
          </a:bodyPr>
          <a:lstStyle/>
          <a:p>
            <a:pPr marL="0" indent="0">
              <a:buNone/>
            </a:pPr>
            <a:r>
              <a:rPr lang="en-US" sz="2800" dirty="0" err="1"/>
              <a:t>Phân</a:t>
            </a:r>
            <a:r>
              <a:rPr lang="en-US" sz="2800" dirty="0"/>
              <a:t> </a:t>
            </a:r>
            <a:r>
              <a:rPr lang="en-US" sz="2800" dirty="0" err="1"/>
              <a:t>loại</a:t>
            </a:r>
            <a:r>
              <a:rPr lang="en-US" sz="2800" dirty="0"/>
              <a:t> </a:t>
            </a:r>
            <a:r>
              <a:rPr lang="en-US" sz="2800" dirty="0" err="1"/>
              <a:t>kiến</a:t>
            </a:r>
            <a:r>
              <a:rPr lang="en-US" sz="2800" dirty="0"/>
              <a:t> </a:t>
            </a:r>
            <a:r>
              <a:rPr lang="en-US" sz="2800" dirty="0" err="1"/>
              <a:t>trúc</a:t>
            </a:r>
            <a:r>
              <a:rPr lang="en-US" sz="2800" dirty="0"/>
              <a:t> </a:t>
            </a:r>
            <a:r>
              <a:rPr lang="en-US" sz="2800" dirty="0" err="1"/>
              <a:t>máy</a:t>
            </a:r>
            <a:r>
              <a:rPr lang="en-US" sz="2800" dirty="0"/>
              <a:t> </a:t>
            </a:r>
            <a:r>
              <a:rPr lang="en-US" sz="2800" dirty="0" err="1"/>
              <a:t>tính</a:t>
            </a:r>
            <a:r>
              <a:rPr lang="en-US" sz="2800" dirty="0"/>
              <a:t> (Michael Flynn -1966)</a:t>
            </a:r>
          </a:p>
          <a:p>
            <a:pPr marL="0" indent="0">
              <a:buNone/>
            </a:pPr>
            <a:r>
              <a:rPr lang="en-US" sz="2800" dirty="0"/>
              <a:t>SISD - Single Instruction Stream, Single Data Stream</a:t>
            </a:r>
          </a:p>
          <a:p>
            <a:pPr marL="0" indent="0">
              <a:buNone/>
            </a:pPr>
            <a:r>
              <a:rPr lang="en-US" sz="2800" dirty="0"/>
              <a:t>SIMD - Single Instruction Stream, Multiple Data Stream</a:t>
            </a:r>
          </a:p>
          <a:p>
            <a:pPr marL="0" indent="0">
              <a:buNone/>
            </a:pPr>
            <a:r>
              <a:rPr lang="en-US" sz="2800" dirty="0"/>
              <a:t>MISD - Multiple Instruction Stream, Single Data Stream</a:t>
            </a:r>
          </a:p>
          <a:p>
            <a:pPr marL="0" indent="0">
              <a:buNone/>
            </a:pPr>
            <a:r>
              <a:rPr lang="en-US" sz="2800" dirty="0"/>
              <a:t>MIMD - Multiple Instruction Stream, Multiple Data Stream </a:t>
            </a:r>
          </a:p>
          <a:p>
            <a:endParaRPr lang="en-US" dirty="0"/>
          </a:p>
        </p:txBody>
      </p:sp>
      <p:sp>
        <p:nvSpPr>
          <p:cNvPr id="4" name="Slide Number Placeholder 3">
            <a:extLst>
              <a:ext uri="{FF2B5EF4-FFF2-40B4-BE49-F238E27FC236}">
                <a16:creationId xmlns:a16="http://schemas.microsoft.com/office/drawing/2014/main" id="{200BAAF1-52ED-CC4D-9937-FC1255B189A9}"/>
              </a:ext>
            </a:extLst>
          </p:cNvPr>
          <p:cNvSpPr>
            <a:spLocks noGrp="1"/>
          </p:cNvSpPr>
          <p:nvPr>
            <p:ph type="sldNum" sz="quarter" idx="12"/>
          </p:nvPr>
        </p:nvSpPr>
        <p:spPr/>
        <p:txBody>
          <a:bodyPr/>
          <a:lstStyle/>
          <a:p>
            <a:fld id="{BFC9D464-DD04-3C40-96E2-DD85F8D02596}" type="slidenum">
              <a:rPr lang="en-US" smtClean="0"/>
              <a:pPr/>
              <a:t>5</a:t>
            </a:fld>
            <a:endParaRPr lang="en-US"/>
          </a:p>
        </p:txBody>
      </p:sp>
    </p:spTree>
    <p:extLst>
      <p:ext uri="{BB962C8B-B14F-4D97-AF65-F5344CB8AC3E}">
        <p14:creationId xmlns:p14="http://schemas.microsoft.com/office/powerpoint/2010/main" val="1046131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56B4-5618-0A44-859E-B7F0E02834FB}"/>
              </a:ext>
            </a:extLst>
          </p:cNvPr>
          <p:cNvSpPr>
            <a:spLocks noGrp="1"/>
          </p:cNvSpPr>
          <p:nvPr>
            <p:ph type="title"/>
          </p:nvPr>
        </p:nvSpPr>
        <p:spPr/>
        <p:txBody>
          <a:bodyPr>
            <a:normAutofit fontScale="90000"/>
          </a:bodyPr>
          <a:lstStyle/>
          <a:p>
            <a:r>
              <a:rPr lang="en-US" dirty="0"/>
              <a:t>Weak ordering </a:t>
            </a:r>
          </a:p>
        </p:txBody>
      </p:sp>
      <p:sp>
        <p:nvSpPr>
          <p:cNvPr id="3" name="Content Placeholder 2">
            <a:extLst>
              <a:ext uri="{FF2B5EF4-FFF2-40B4-BE49-F238E27FC236}">
                <a16:creationId xmlns:a16="http://schemas.microsoft.com/office/drawing/2014/main" id="{114CBC51-44F0-B34C-A1D9-0E90935EEACD}"/>
              </a:ext>
            </a:extLst>
          </p:cNvPr>
          <p:cNvSpPr>
            <a:spLocks noGrp="1"/>
          </p:cNvSpPr>
          <p:nvPr>
            <p:ph idx="1"/>
          </p:nvPr>
        </p:nvSpPr>
        <p:spPr/>
        <p:txBody>
          <a:bodyPr>
            <a:normAutofit fontScale="92500" lnSpcReduction="10000"/>
          </a:bodyPr>
          <a:lstStyle/>
          <a:p>
            <a:pPr>
              <a:buFont typeface="Wingdings" pitchFamily="2" charset="2"/>
              <a:buChar char="q"/>
            </a:pPr>
            <a:r>
              <a:rPr lang="en-US" sz="2600" dirty="0"/>
              <a:t> Divides memory operations into </a:t>
            </a:r>
            <a:r>
              <a:rPr lang="en-US" sz="2600" b="1" dirty="0"/>
              <a:t>data operations </a:t>
            </a:r>
            <a:r>
              <a:rPr lang="en-US" sz="2600" dirty="0"/>
              <a:t>and </a:t>
            </a:r>
            <a:r>
              <a:rPr lang="en-US" sz="2600" b="1" dirty="0"/>
              <a:t>synchronization operations</a:t>
            </a:r>
            <a:r>
              <a:rPr lang="en-US" sz="2600" dirty="0"/>
              <a:t>.</a:t>
            </a:r>
          </a:p>
          <a:p>
            <a:pPr>
              <a:buFont typeface="Wingdings" pitchFamily="2" charset="2"/>
              <a:buChar char="q"/>
            </a:pPr>
            <a:r>
              <a:rPr lang="en-US" sz="2600" b="1" dirty="0"/>
              <a:t> Synchronization operations </a:t>
            </a:r>
            <a:r>
              <a:rPr lang="en-US" sz="2600" dirty="0"/>
              <a:t>act as a </a:t>
            </a:r>
            <a:r>
              <a:rPr lang="en-US" sz="2600" b="1" dirty="0"/>
              <a:t>barrier</a:t>
            </a:r>
            <a:r>
              <a:rPr lang="en-US" sz="2600" dirty="0"/>
              <a:t>. </a:t>
            </a:r>
          </a:p>
          <a:p>
            <a:pPr lvl="1">
              <a:buFont typeface="Wingdings" pitchFamily="2" charset="2"/>
              <a:buChar char="Ø"/>
            </a:pPr>
            <a:r>
              <a:rPr lang="en-US" sz="2600" dirty="0"/>
              <a:t>1  All preceding data operations in program order to a synchronization must complete before synchronization is executed. </a:t>
            </a:r>
          </a:p>
          <a:p>
            <a:pPr lvl="1">
              <a:buFont typeface="Wingdings" pitchFamily="2" charset="2"/>
              <a:buChar char="Ø"/>
            </a:pPr>
            <a:r>
              <a:rPr lang="en-US" sz="2600" dirty="0"/>
              <a:t>2  All subsequent data operations in program order to a synchronization operation must wait until synchronization ins completed. </a:t>
            </a:r>
          </a:p>
          <a:p>
            <a:pPr lvl="1">
              <a:buFont typeface="Wingdings" pitchFamily="2" charset="2"/>
              <a:buChar char="Ø"/>
            </a:pPr>
            <a:r>
              <a:rPr lang="en-US" sz="2600" dirty="0"/>
              <a:t>3  Synchronization are performed in program order. </a:t>
            </a:r>
          </a:p>
          <a:p>
            <a:pPr>
              <a:buFont typeface="Wingdings" pitchFamily="2" charset="2"/>
              <a:buChar char="q"/>
            </a:pPr>
            <a:r>
              <a:rPr lang="en-US" sz="2600" dirty="0"/>
              <a:t> Hardware implementation of </a:t>
            </a:r>
            <a:r>
              <a:rPr lang="en-US" sz="2600" b="1" dirty="0"/>
              <a:t>barrier</a:t>
            </a:r>
            <a:r>
              <a:rPr lang="en-US" sz="2600" dirty="0"/>
              <a:t>. </a:t>
            </a:r>
          </a:p>
          <a:p>
            <a:pPr lvl="1">
              <a:buFont typeface="Wingdings" pitchFamily="2" charset="2"/>
              <a:buChar char="Ø"/>
            </a:pPr>
            <a:r>
              <a:rPr lang="en-US" sz="2600" b="1" dirty="0"/>
              <a:t> Processor keeps a counter</a:t>
            </a:r>
            <a:r>
              <a:rPr lang="en-US" sz="2600" dirty="0"/>
              <a:t>: </a:t>
            </a:r>
          </a:p>
          <a:p>
            <a:pPr lvl="2"/>
            <a:r>
              <a:rPr lang="en-US" sz="2600" dirty="0"/>
              <a:t>Data operation </a:t>
            </a:r>
            <a:r>
              <a:rPr lang="en-US" sz="2600" b="1" dirty="0"/>
              <a:t>issue </a:t>
            </a:r>
            <a:r>
              <a:rPr lang="en-US" sz="2600" dirty="0"/>
              <a:t>⇒ </a:t>
            </a:r>
            <a:r>
              <a:rPr lang="en-US" sz="2600" b="1" dirty="0"/>
              <a:t>increment</a:t>
            </a:r>
            <a:r>
              <a:rPr lang="en-US" sz="2600" dirty="0"/>
              <a:t>.</a:t>
            </a:r>
          </a:p>
          <a:p>
            <a:pPr lvl="2"/>
            <a:r>
              <a:rPr lang="en-US" sz="2600" dirty="0"/>
              <a:t>Data operation </a:t>
            </a:r>
            <a:r>
              <a:rPr lang="en-US" sz="2600" b="1" dirty="0"/>
              <a:t>completed </a:t>
            </a:r>
            <a:r>
              <a:rPr lang="en-US" sz="2600" dirty="0"/>
              <a:t>⇒ </a:t>
            </a:r>
            <a:r>
              <a:rPr lang="en-US" sz="2600" b="1" dirty="0"/>
              <a:t>decrement</a:t>
            </a:r>
            <a:r>
              <a:rPr lang="en-US" sz="2600" dirty="0"/>
              <a:t>. </a:t>
            </a:r>
          </a:p>
          <a:p>
            <a:endParaRPr lang="en-US" dirty="0"/>
          </a:p>
        </p:txBody>
      </p:sp>
    </p:spTree>
    <p:extLst>
      <p:ext uri="{BB962C8B-B14F-4D97-AF65-F5344CB8AC3E}">
        <p14:creationId xmlns:p14="http://schemas.microsoft.com/office/powerpoint/2010/main" val="4018128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68C82-FC8C-7342-956A-9662190F3912}"/>
              </a:ext>
            </a:extLst>
          </p:cNvPr>
          <p:cNvSpPr>
            <a:spLocks noGrp="1"/>
          </p:cNvSpPr>
          <p:nvPr>
            <p:ph type="title"/>
          </p:nvPr>
        </p:nvSpPr>
        <p:spPr/>
        <p:txBody>
          <a:bodyPr>
            <a:normAutofit fontScale="90000"/>
          </a:bodyPr>
          <a:lstStyle/>
          <a:p>
            <a:r>
              <a:rPr lang="en-US" dirty="0"/>
              <a:t>Release/acquire consistency </a:t>
            </a:r>
          </a:p>
        </p:txBody>
      </p:sp>
      <p:sp>
        <p:nvSpPr>
          <p:cNvPr id="3" name="Content Placeholder 2">
            <a:extLst>
              <a:ext uri="{FF2B5EF4-FFF2-40B4-BE49-F238E27FC236}">
                <a16:creationId xmlns:a16="http://schemas.microsoft.com/office/drawing/2014/main" id="{5C584884-FF4D-CB4A-BA2A-37BB5A083D13}"/>
              </a:ext>
            </a:extLst>
          </p:cNvPr>
          <p:cNvSpPr>
            <a:spLocks noGrp="1"/>
          </p:cNvSpPr>
          <p:nvPr>
            <p:ph idx="1"/>
          </p:nvPr>
        </p:nvSpPr>
        <p:spPr/>
        <p:txBody>
          <a:bodyPr/>
          <a:lstStyle/>
          <a:p>
            <a:pPr>
              <a:buFont typeface="Wingdings" pitchFamily="2" charset="2"/>
              <a:buChar char="q"/>
            </a:pPr>
            <a:r>
              <a:rPr lang="en-US" b="1" dirty="0"/>
              <a:t> More relaxed </a:t>
            </a:r>
            <a:r>
              <a:rPr lang="en-US" dirty="0"/>
              <a:t>than weak consistency. </a:t>
            </a:r>
          </a:p>
          <a:p>
            <a:pPr>
              <a:buFont typeface="Wingdings" pitchFamily="2" charset="2"/>
              <a:buChar char="q"/>
            </a:pPr>
            <a:r>
              <a:rPr lang="en-US" b="1" dirty="0"/>
              <a:t> Synchronization accesses </a:t>
            </a:r>
            <a:r>
              <a:rPr lang="en-US" dirty="0"/>
              <a:t>divided into: </a:t>
            </a:r>
          </a:p>
          <a:p>
            <a:pPr lvl="1">
              <a:buFont typeface="Wingdings" pitchFamily="2" charset="2"/>
              <a:buChar char="Ø"/>
            </a:pPr>
            <a:r>
              <a:rPr lang="en-US" b="1" dirty="0"/>
              <a:t>Acquire</a:t>
            </a:r>
            <a:r>
              <a:rPr lang="en-US" dirty="0"/>
              <a:t>.</a:t>
            </a:r>
          </a:p>
          <a:p>
            <a:pPr lvl="1">
              <a:buFont typeface="Wingdings" pitchFamily="2" charset="2"/>
              <a:buChar char="Ø"/>
            </a:pPr>
            <a:r>
              <a:rPr lang="en-US" dirty="0"/>
              <a:t> </a:t>
            </a:r>
            <a:r>
              <a:rPr lang="en-US" b="1" dirty="0"/>
              <a:t>Release</a:t>
            </a:r>
            <a:r>
              <a:rPr lang="en-US" dirty="0"/>
              <a:t>. </a:t>
            </a:r>
            <a:endParaRPr lang="en-US" b="1" dirty="0"/>
          </a:p>
          <a:p>
            <a:pPr marL="91440" lvl="1" indent="-91440">
              <a:spcBef>
                <a:spcPts val="1200"/>
              </a:spcBef>
              <a:spcAft>
                <a:spcPts val="200"/>
              </a:spcAft>
              <a:buSzPct val="100000"/>
              <a:buFont typeface="Wingdings" pitchFamily="2" charset="2"/>
              <a:buChar char="q"/>
            </a:pPr>
            <a:r>
              <a:rPr lang="en-US" sz="2000" b="1" dirty="0"/>
              <a:t> Semantics: </a:t>
            </a:r>
          </a:p>
          <a:p>
            <a:pPr marL="525780" lvl="2" indent="-342900">
              <a:spcBef>
                <a:spcPts val="1200"/>
              </a:spcBef>
              <a:spcAft>
                <a:spcPts val="200"/>
              </a:spcAft>
              <a:buSzPct val="100000"/>
              <a:buFont typeface="Wingdings" pitchFamily="2" charset="2"/>
              <a:buChar char="Ø"/>
            </a:pPr>
            <a:r>
              <a:rPr lang="en-US" sz="2000" dirty="0"/>
              <a:t>Acquire : Must complete before all subsequent memory accesses. </a:t>
            </a:r>
          </a:p>
          <a:p>
            <a:pPr lvl="1">
              <a:buFont typeface="Wingdings" pitchFamily="2" charset="2"/>
              <a:buChar char="Ø"/>
            </a:pPr>
            <a:r>
              <a:rPr lang="en-US" sz="2000" dirty="0"/>
              <a:t> Release :</a:t>
            </a:r>
          </a:p>
          <a:p>
            <a:pPr lvl="1"/>
            <a:r>
              <a:rPr lang="en-US" dirty="0"/>
              <a:t>Must complete all previous memory accesses. Subsequent memory accesses </a:t>
            </a:r>
            <a:r>
              <a:rPr lang="en-US" b="1" dirty="0"/>
              <a:t>MAY </a:t>
            </a:r>
            <a:r>
              <a:rPr lang="en-US" dirty="0"/>
              <a:t>initiate. Operations following a </a:t>
            </a:r>
            <a:r>
              <a:rPr lang="en-US" b="1" dirty="0"/>
              <a:t>release </a:t>
            </a:r>
            <a:r>
              <a:rPr lang="en-US" dirty="0"/>
              <a:t>and must wait, must be protected with an </a:t>
            </a:r>
            <a:r>
              <a:rPr lang="en-US" b="1" dirty="0"/>
              <a:t>acquire</a:t>
            </a:r>
            <a:r>
              <a:rPr lang="en-US" dirty="0"/>
              <a:t>. </a:t>
            </a:r>
          </a:p>
          <a:p>
            <a:endParaRPr lang="en-US" dirty="0"/>
          </a:p>
        </p:txBody>
      </p:sp>
    </p:spTree>
    <p:extLst>
      <p:ext uri="{BB962C8B-B14F-4D97-AF65-F5344CB8AC3E}">
        <p14:creationId xmlns:p14="http://schemas.microsoft.com/office/powerpoint/2010/main" val="1407391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C54B-2444-474A-AAE3-97164BD86B55}"/>
              </a:ext>
            </a:extLst>
          </p:cNvPr>
          <p:cNvSpPr>
            <a:spLocks noGrp="1"/>
          </p:cNvSpPr>
          <p:nvPr>
            <p:ph type="title"/>
          </p:nvPr>
        </p:nvSpPr>
        <p:spPr/>
        <p:txBody>
          <a:bodyPr>
            <a:normAutofit fontScale="90000"/>
          </a:bodyPr>
          <a:lstStyle/>
          <a:p>
            <a:r>
              <a:rPr lang="en-US" dirty="0"/>
              <a:t>Summary </a:t>
            </a:r>
          </a:p>
        </p:txBody>
      </p:sp>
      <p:sp>
        <p:nvSpPr>
          <p:cNvPr id="3" name="Content Placeholder 2">
            <a:extLst>
              <a:ext uri="{FF2B5EF4-FFF2-40B4-BE49-F238E27FC236}">
                <a16:creationId xmlns:a16="http://schemas.microsoft.com/office/drawing/2014/main" id="{9FAD9759-0285-BA40-85C3-8648A2D89B22}"/>
              </a:ext>
            </a:extLst>
          </p:cNvPr>
          <p:cNvSpPr>
            <a:spLocks noGrp="1"/>
          </p:cNvSpPr>
          <p:nvPr>
            <p:ph idx="1"/>
          </p:nvPr>
        </p:nvSpPr>
        <p:spPr/>
        <p:txBody>
          <a:bodyPr/>
          <a:lstStyle/>
          <a:p>
            <a:pPr>
              <a:buFont typeface="Wingdings" pitchFamily="2" charset="2"/>
              <a:buChar char="q"/>
            </a:pPr>
            <a:r>
              <a:rPr lang="en-US" dirty="0"/>
              <a:t> Consistency memory model determines which optimizations are valid.</a:t>
            </a:r>
          </a:p>
          <a:p>
            <a:pPr>
              <a:buFont typeface="Wingdings" pitchFamily="2" charset="2"/>
              <a:buChar char="q"/>
            </a:pPr>
            <a:r>
              <a:rPr lang="en-US" b="1" dirty="0"/>
              <a:t> Sequential consistency </a:t>
            </a:r>
            <a:r>
              <a:rPr lang="en-US" dirty="0"/>
              <a:t>establishes as constraints </a:t>
            </a:r>
            <a:r>
              <a:rPr lang="en-US" b="1" dirty="0">
                <a:solidFill>
                  <a:srgbClr val="0070C0"/>
                </a:solidFill>
              </a:rPr>
              <a:t>atomicity</a:t>
            </a:r>
            <a:r>
              <a:rPr lang="en-US" b="1" dirty="0"/>
              <a:t> </a:t>
            </a:r>
            <a:r>
              <a:rPr lang="en-US" dirty="0"/>
              <a:t>and </a:t>
            </a:r>
            <a:r>
              <a:rPr lang="en-US" b="1" dirty="0">
                <a:solidFill>
                  <a:srgbClr val="0070C0"/>
                </a:solidFill>
              </a:rPr>
              <a:t>program order</a:t>
            </a:r>
            <a:r>
              <a:rPr lang="en-US" dirty="0"/>
              <a:t>. </a:t>
            </a:r>
          </a:p>
          <a:p>
            <a:pPr>
              <a:buFont typeface="Wingdings" pitchFamily="2" charset="2"/>
              <a:buChar char="q"/>
            </a:pPr>
            <a:r>
              <a:rPr lang="en-US" dirty="0"/>
              <a:t> More relaxed models than sequential consistency can be used. </a:t>
            </a:r>
          </a:p>
          <a:p>
            <a:pPr lvl="1"/>
            <a:r>
              <a:rPr lang="en-US" b="1" dirty="0"/>
              <a:t>Weak consistency</a:t>
            </a:r>
            <a:r>
              <a:rPr lang="en-US" dirty="0"/>
              <a:t>. </a:t>
            </a:r>
          </a:p>
          <a:p>
            <a:pPr lvl="1"/>
            <a:r>
              <a:rPr lang="en-US" b="1" dirty="0"/>
              <a:t>Release/acquire consistency </a:t>
            </a:r>
            <a:endParaRPr lang="en-US" dirty="0"/>
          </a:p>
          <a:p>
            <a:endParaRPr lang="en-US" dirty="0"/>
          </a:p>
        </p:txBody>
      </p:sp>
    </p:spTree>
    <p:extLst>
      <p:ext uri="{BB962C8B-B14F-4D97-AF65-F5344CB8AC3E}">
        <p14:creationId xmlns:p14="http://schemas.microsoft.com/office/powerpoint/2010/main" val="3513631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B9E9-782F-5643-B5C0-F2CBED6FD942}"/>
              </a:ext>
            </a:extLst>
          </p:cNvPr>
          <p:cNvSpPr>
            <a:spLocks noGrp="1"/>
          </p:cNvSpPr>
          <p:nvPr>
            <p:ph type="title"/>
          </p:nvPr>
        </p:nvSpPr>
        <p:spPr/>
        <p:txBody>
          <a:bodyPr>
            <a:normAutofit/>
          </a:bodyPr>
          <a:lstStyle/>
          <a:p>
            <a:r>
              <a:rPr lang="en-US" sz="5000" dirty="0"/>
              <a:t>What is multi-threading?</a:t>
            </a:r>
          </a:p>
        </p:txBody>
      </p:sp>
      <p:sp>
        <p:nvSpPr>
          <p:cNvPr id="3" name="Text Placeholder 2">
            <a:extLst>
              <a:ext uri="{FF2B5EF4-FFF2-40B4-BE49-F238E27FC236}">
                <a16:creationId xmlns:a16="http://schemas.microsoft.com/office/drawing/2014/main" id="{AF5722E5-1D17-A744-82D1-1189B3E6EDF1}"/>
              </a:ext>
            </a:extLst>
          </p:cNvPr>
          <p:cNvSpPr>
            <a:spLocks noGrp="1"/>
          </p:cNvSpPr>
          <p:nvPr>
            <p:ph type="body" idx="1"/>
          </p:nvPr>
        </p:nvSpPr>
        <p:spPr/>
        <p:txBody>
          <a:bodyPr>
            <a:normAutofit/>
          </a:bodyPr>
          <a:lstStyle/>
          <a:p>
            <a:pPr>
              <a:buFont typeface="Arial" charset="0"/>
              <a:buChar char="•"/>
            </a:pPr>
            <a:endParaRPr lang="en-US" dirty="0"/>
          </a:p>
        </p:txBody>
      </p:sp>
      <p:sp>
        <p:nvSpPr>
          <p:cNvPr id="5" name="TextBox 4">
            <a:extLst>
              <a:ext uri="{FF2B5EF4-FFF2-40B4-BE49-F238E27FC236}">
                <a16:creationId xmlns:a16="http://schemas.microsoft.com/office/drawing/2014/main" id="{09816F77-4F5C-3849-9823-434B3237CA50}"/>
              </a:ext>
            </a:extLst>
          </p:cNvPr>
          <p:cNvSpPr txBox="1"/>
          <p:nvPr/>
        </p:nvSpPr>
        <p:spPr>
          <a:xfrm>
            <a:off x="1321496" y="2696847"/>
            <a:ext cx="309700" cy="369332"/>
          </a:xfrm>
          <a:prstGeom prst="rect">
            <a:avLst/>
          </a:prstGeom>
          <a:noFill/>
        </p:spPr>
        <p:txBody>
          <a:bodyPr wrap="none" rtlCol="0">
            <a:spAutoFit/>
          </a:bodyPr>
          <a:lstStyle/>
          <a:p>
            <a:r>
              <a:rPr lang="en-US" dirty="0">
                <a:solidFill>
                  <a:schemeClr val="bg1"/>
                </a:solidFill>
              </a:rPr>
              <a:t>2</a:t>
            </a:r>
          </a:p>
        </p:txBody>
      </p:sp>
    </p:spTree>
    <p:extLst>
      <p:ext uri="{BB962C8B-B14F-4D97-AF65-F5344CB8AC3E}">
        <p14:creationId xmlns:p14="http://schemas.microsoft.com/office/powerpoint/2010/main" val="2691717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AC4F2-72FA-8648-BEAD-6808DCF4B744}"/>
              </a:ext>
            </a:extLst>
          </p:cNvPr>
          <p:cNvSpPr>
            <a:spLocks noGrp="1"/>
          </p:cNvSpPr>
          <p:nvPr>
            <p:ph type="title"/>
          </p:nvPr>
        </p:nvSpPr>
        <p:spPr/>
        <p:txBody>
          <a:bodyPr>
            <a:normAutofit fontScale="90000"/>
          </a:bodyPr>
          <a:lstStyle/>
          <a:p>
            <a:r>
              <a:rPr lang="en-US" dirty="0"/>
              <a:t>Outline</a:t>
            </a:r>
          </a:p>
        </p:txBody>
      </p:sp>
      <p:sp>
        <p:nvSpPr>
          <p:cNvPr id="3" name="Content Placeholder 2">
            <a:extLst>
              <a:ext uri="{FF2B5EF4-FFF2-40B4-BE49-F238E27FC236}">
                <a16:creationId xmlns:a16="http://schemas.microsoft.com/office/drawing/2014/main" id="{B4525280-6F0C-4243-ABA7-83A9695CB40F}"/>
              </a:ext>
            </a:extLst>
          </p:cNvPr>
          <p:cNvSpPr>
            <a:spLocks noGrp="1"/>
          </p:cNvSpPr>
          <p:nvPr>
            <p:ph idx="1"/>
          </p:nvPr>
        </p:nvSpPr>
        <p:spPr/>
        <p:txBody>
          <a:bodyPr>
            <a:normAutofit/>
          </a:bodyPr>
          <a:lstStyle/>
          <a:p>
            <a:pPr marL="0" indent="0">
              <a:buSzPct val="80000"/>
              <a:buNone/>
            </a:pPr>
            <a:r>
              <a:rPr lang="vi-VN" b="1" dirty="0">
                <a:latin typeface="Calibri" panose="020F0502020204030204" pitchFamily="34" charset="0"/>
              </a:rPr>
              <a:t>Memory Consistency</a:t>
            </a:r>
          </a:p>
          <a:p>
            <a:pPr marL="0" indent="0">
              <a:buSzPct val="80000"/>
              <a:buNone/>
            </a:pPr>
            <a:endParaRPr lang="vi-VN" b="1" dirty="0">
              <a:latin typeface="Calibri" panose="020F0502020204030204" pitchFamily="34" charset="0"/>
            </a:endParaRPr>
          </a:p>
          <a:p>
            <a:pPr marL="0" indent="0">
              <a:buSzPct val="80000"/>
              <a:buNone/>
            </a:pPr>
            <a:endParaRPr lang="en-US" dirty="0">
              <a:latin typeface="Palatino Linotype" charset="0"/>
            </a:endParaRPr>
          </a:p>
          <a:p>
            <a:pPr marL="0" indent="0">
              <a:lnSpc>
                <a:spcPct val="90000"/>
              </a:lnSpc>
              <a:buSzPct val="80000"/>
              <a:buNone/>
            </a:pPr>
            <a:r>
              <a:rPr lang="en-US" dirty="0">
                <a:solidFill>
                  <a:srgbClr val="C00000"/>
                </a:solidFill>
                <a:latin typeface="Palatino Linotype" charset="0"/>
              </a:rPr>
              <a:t>What is multi-threading?</a:t>
            </a:r>
          </a:p>
          <a:p>
            <a:pPr>
              <a:lnSpc>
                <a:spcPct val="90000"/>
              </a:lnSpc>
              <a:buClrTx/>
              <a:buFontTx/>
              <a:buNone/>
            </a:pPr>
            <a:r>
              <a:rPr lang="en-US" dirty="0">
                <a:latin typeface="Palatino Linotype" charset="0"/>
              </a:rPr>
              <a:t>Types of multithreading?</a:t>
            </a:r>
          </a:p>
          <a:p>
            <a:pPr marL="609422" lvl="1" indent="0">
              <a:lnSpc>
                <a:spcPct val="100000"/>
              </a:lnSpc>
              <a:buSzPct val="80000"/>
              <a:buNone/>
            </a:pPr>
            <a:r>
              <a:rPr lang="en-US" dirty="0">
                <a:latin typeface="Palatino Linotype" charset="0"/>
              </a:rPr>
              <a:t>Fine-grained multithreading</a:t>
            </a:r>
          </a:p>
          <a:p>
            <a:pPr marL="609422" lvl="1" indent="0">
              <a:lnSpc>
                <a:spcPct val="100000"/>
              </a:lnSpc>
              <a:buSzPct val="80000"/>
              <a:buNone/>
            </a:pPr>
            <a:r>
              <a:rPr lang="en-US" dirty="0">
                <a:latin typeface="Palatino Linotype" charset="0"/>
              </a:rPr>
              <a:t>Coarse-grained multithreading</a:t>
            </a:r>
          </a:p>
          <a:p>
            <a:pPr marL="609422" lvl="1" indent="0">
              <a:lnSpc>
                <a:spcPct val="100000"/>
              </a:lnSpc>
              <a:buSzPct val="80000"/>
              <a:buNone/>
            </a:pPr>
            <a:r>
              <a:rPr lang="en-US" dirty="0">
                <a:latin typeface="Palatino Linotype" charset="0"/>
              </a:rPr>
              <a:t>Simultaneous multithreading</a:t>
            </a:r>
          </a:p>
          <a:p>
            <a:pPr>
              <a:lnSpc>
                <a:spcPct val="90000"/>
              </a:lnSpc>
              <a:buClrTx/>
              <a:buFontTx/>
              <a:buNone/>
            </a:pPr>
            <a:r>
              <a:rPr lang="en-US" dirty="0">
                <a:latin typeface="Palatino Linotype" charset="0"/>
              </a:rPr>
              <a:t>Multithreading with Superscalar/ without Superscalar</a:t>
            </a:r>
          </a:p>
          <a:p>
            <a:pPr>
              <a:lnSpc>
                <a:spcPct val="90000"/>
              </a:lnSpc>
              <a:buClrTx/>
              <a:buFontTx/>
              <a:buNone/>
            </a:pPr>
            <a:endParaRPr lang="en-US" dirty="0">
              <a:latin typeface="Palatino Linotype" charset="0"/>
            </a:endParaRPr>
          </a:p>
          <a:p>
            <a:pPr>
              <a:lnSpc>
                <a:spcPct val="100000"/>
              </a:lnSpc>
              <a:buClrTx/>
              <a:buFontTx/>
              <a:buNone/>
            </a:pPr>
            <a:r>
              <a:rPr lang="en-US" dirty="0">
                <a:latin typeface="Palatino Linotype" charset="0"/>
              </a:rPr>
              <a:t>	</a:t>
            </a:r>
          </a:p>
        </p:txBody>
      </p:sp>
      <p:sp>
        <p:nvSpPr>
          <p:cNvPr id="4" name="Slide Number Placeholder 3">
            <a:extLst>
              <a:ext uri="{FF2B5EF4-FFF2-40B4-BE49-F238E27FC236}">
                <a16:creationId xmlns:a16="http://schemas.microsoft.com/office/drawing/2014/main" id="{30F5358A-313B-D940-BF1E-5D43CD806CDD}"/>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3876982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89952"/>
          </a:xfrm>
        </p:spPr>
        <p:txBody>
          <a:bodyPr>
            <a:normAutofit fontScale="90000"/>
          </a:bodyPr>
          <a:lstStyle/>
          <a:p>
            <a:r>
              <a:rPr lang="en-US" dirty="0"/>
              <a:t>What is a Thread?</a:t>
            </a:r>
          </a:p>
        </p:txBody>
      </p:sp>
      <p:sp>
        <p:nvSpPr>
          <p:cNvPr id="3" name="Content Placeholder 2"/>
          <p:cNvSpPr>
            <a:spLocks noGrp="1"/>
          </p:cNvSpPr>
          <p:nvPr>
            <p:ph idx="1"/>
          </p:nvPr>
        </p:nvSpPr>
        <p:spPr>
          <a:xfrm>
            <a:off x="838200" y="1111348"/>
            <a:ext cx="6172200" cy="5401994"/>
          </a:xfrm>
        </p:spPr>
        <p:txBody>
          <a:bodyPr>
            <a:normAutofit/>
          </a:bodyPr>
          <a:lstStyle/>
          <a:p>
            <a:pPr>
              <a:buFont typeface="Wingdings" pitchFamily="2" charset="2"/>
              <a:buNone/>
            </a:pPr>
            <a:r>
              <a:rPr lang="en-US" sz="2600" dirty="0"/>
              <a:t>A thread: process with own instructions and data</a:t>
            </a:r>
            <a:br>
              <a:rPr lang="en-US" sz="2600" dirty="0"/>
            </a:br>
            <a:r>
              <a:rPr lang="en-US" sz="2600" dirty="0"/>
              <a:t>– thread may be a process part of a parallel program of multiple processes, or it may be an independent program</a:t>
            </a:r>
            <a:br>
              <a:rPr lang="en-US" sz="2600" dirty="0"/>
            </a:br>
            <a:r>
              <a:rPr lang="en-US" sz="2600" dirty="0"/>
              <a:t>– Each thread has all the state (instructions, data, PC, register state, and so on) necessary to allow it to execute</a:t>
            </a:r>
          </a:p>
          <a:p>
            <a:pPr marL="692150" lvl="1" indent="-347663">
              <a:buFont typeface="Wingdings" pitchFamily="2" charset="2"/>
              <a:buChar char="§"/>
            </a:pPr>
            <a:r>
              <a:rPr lang="en-US" sz="2600" dirty="0"/>
              <a:t>Is an independent flow of control</a:t>
            </a:r>
          </a:p>
          <a:p>
            <a:pPr marL="692150" lvl="1" indent="-347663">
              <a:buFont typeface="Wingdings" pitchFamily="2" charset="2"/>
              <a:buChar char="§"/>
            </a:pPr>
            <a:r>
              <a:rPr lang="en-US" sz="2600" dirty="0"/>
              <a:t>Operates within a process with other threads</a:t>
            </a:r>
          </a:p>
          <a:p>
            <a:pPr marL="692150" lvl="1" indent="-347663">
              <a:buFont typeface="Wingdings" pitchFamily="2" charset="2"/>
              <a:buChar char="§"/>
            </a:pPr>
            <a:endParaRPr lang="en-US" sz="2400" dirty="0"/>
          </a:p>
          <a:p>
            <a:pPr marL="692150" lvl="1" indent="-347663">
              <a:buNone/>
            </a:pPr>
            <a:br>
              <a:rPr lang="en-US" dirty="0"/>
            </a:br>
            <a:endParaRPr lang="en-US" sz="2400" dirty="0"/>
          </a:p>
          <a:p>
            <a:pPr>
              <a:buNone/>
            </a:pPr>
            <a:endParaRPr lang="en-US" dirty="0"/>
          </a:p>
        </p:txBody>
      </p:sp>
      <p:sp>
        <p:nvSpPr>
          <p:cNvPr id="15" name="Slide Number Placeholder 14"/>
          <p:cNvSpPr>
            <a:spLocks noGrp="1"/>
          </p:cNvSpPr>
          <p:nvPr>
            <p:ph type="sldNum" sz="quarter" idx="12"/>
          </p:nvPr>
        </p:nvSpPr>
        <p:spPr/>
        <p:txBody>
          <a:bodyPr/>
          <a:lstStyle/>
          <a:p>
            <a:fld id="{0BC9FEB8-FAF8-432B-8C67-01C4C754F999}" type="slidenum">
              <a:rPr lang="en-US" smtClean="0"/>
              <a:pPr/>
              <a:t>55</a:t>
            </a:fld>
            <a:endParaRPr lang="en-US" dirty="0"/>
          </a:p>
        </p:txBody>
      </p:sp>
      <p:pic>
        <p:nvPicPr>
          <p:cNvPr id="16" name="Picture 10">
            <a:extLst>
              <a:ext uri="{FF2B5EF4-FFF2-40B4-BE49-F238E27FC236}">
                <a16:creationId xmlns:a16="http://schemas.microsoft.com/office/drawing/2014/main" id="{6C7BB060-A5B0-534D-B66A-A762E6D7E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295399"/>
            <a:ext cx="4971145" cy="4009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675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4792"/>
            <a:ext cx="10515600" cy="613117"/>
          </a:xfrm>
        </p:spPr>
        <p:txBody>
          <a:bodyPr>
            <a:normAutofit fontScale="90000"/>
          </a:bodyPr>
          <a:lstStyle/>
          <a:p>
            <a:r>
              <a:rPr lang="en-US" altLang="en-US" dirty="0">
                <a:ea typeface="ＭＳ Ｐゴシック" panose="020B0600070205080204" pitchFamily="34" charset="-128"/>
              </a:rPr>
              <a:t>Threads in Memory</a:t>
            </a:r>
            <a:endParaRPr lang="en-US" dirty="0"/>
          </a:p>
        </p:txBody>
      </p:sp>
      <p:sp>
        <p:nvSpPr>
          <p:cNvPr id="4" name="Slide Number Placeholder 3"/>
          <p:cNvSpPr>
            <a:spLocks noGrp="1"/>
          </p:cNvSpPr>
          <p:nvPr>
            <p:ph type="sldNum" sz="quarter" idx="12"/>
          </p:nvPr>
        </p:nvSpPr>
        <p:spPr/>
        <p:txBody>
          <a:bodyPr/>
          <a:lstStyle/>
          <a:p>
            <a:fld id="{0BC9FEB8-FAF8-432B-8C67-01C4C754F999}" type="slidenum">
              <a:rPr lang="en-US" smtClean="0"/>
              <a:pPr/>
              <a:t>56</a:t>
            </a:fld>
            <a:endParaRPr lang="en-US"/>
          </a:p>
        </p:txBody>
      </p:sp>
      <p:pic>
        <p:nvPicPr>
          <p:cNvPr id="82" name="Picture 81">
            <a:extLst>
              <a:ext uri="{FF2B5EF4-FFF2-40B4-BE49-F238E27FC236}">
                <a16:creationId xmlns:a16="http://schemas.microsoft.com/office/drawing/2014/main" id="{E314AC9F-216E-0A42-99E4-53C24B94717B}"/>
              </a:ext>
            </a:extLst>
          </p:cNvPr>
          <p:cNvPicPr>
            <a:picLocks noChangeAspect="1"/>
          </p:cNvPicPr>
          <p:nvPr/>
        </p:nvPicPr>
        <p:blipFill>
          <a:blip r:embed="rId2"/>
          <a:stretch>
            <a:fillRect/>
          </a:stretch>
        </p:blipFill>
        <p:spPr>
          <a:xfrm>
            <a:off x="2209800" y="978243"/>
            <a:ext cx="7315200" cy="5228281"/>
          </a:xfrm>
          <a:prstGeom prst="rect">
            <a:avLst/>
          </a:prstGeom>
        </p:spPr>
      </p:pic>
    </p:spTree>
    <p:extLst>
      <p:ext uri="{BB962C8B-B14F-4D97-AF65-F5344CB8AC3E}">
        <p14:creationId xmlns:p14="http://schemas.microsoft.com/office/powerpoint/2010/main" val="8190295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0469"/>
            <a:ext cx="10515600" cy="769985"/>
          </a:xfrm>
        </p:spPr>
        <p:txBody>
          <a:bodyPr>
            <a:normAutofit fontScale="90000"/>
          </a:bodyPr>
          <a:lstStyle/>
          <a:p>
            <a:br>
              <a:rPr lang="en-US" dirty="0"/>
            </a:br>
            <a:br>
              <a:rPr lang="en-US" dirty="0"/>
            </a:br>
            <a:br>
              <a:rPr lang="en-US" dirty="0"/>
            </a:br>
            <a:r>
              <a:rPr lang="en-US" sz="4000" dirty="0"/>
              <a:t>Threads</a:t>
            </a:r>
          </a:p>
        </p:txBody>
      </p:sp>
      <p:sp>
        <p:nvSpPr>
          <p:cNvPr id="3" name="Content Placeholder 2"/>
          <p:cNvSpPr>
            <a:spLocks noGrp="1"/>
          </p:cNvSpPr>
          <p:nvPr>
            <p:ph idx="1"/>
          </p:nvPr>
        </p:nvSpPr>
        <p:spPr>
          <a:xfrm>
            <a:off x="838200" y="956603"/>
            <a:ext cx="10515600" cy="5220360"/>
          </a:xfrm>
        </p:spPr>
        <p:txBody>
          <a:bodyPr/>
          <a:lstStyle/>
          <a:p>
            <a:r>
              <a:rPr lang="en-US" dirty="0"/>
              <a:t>Independent sequences of instructions</a:t>
            </a:r>
            <a:br>
              <a:rPr lang="en-US" dirty="0"/>
            </a:br>
            <a:endParaRPr lang="en-US" dirty="0"/>
          </a:p>
        </p:txBody>
      </p:sp>
      <p:sp>
        <p:nvSpPr>
          <p:cNvPr id="4" name="Slide Number Placeholder 3"/>
          <p:cNvSpPr>
            <a:spLocks noGrp="1"/>
          </p:cNvSpPr>
          <p:nvPr>
            <p:ph type="sldNum" sz="quarter" idx="12"/>
          </p:nvPr>
        </p:nvSpPr>
        <p:spPr/>
        <p:txBody>
          <a:bodyPr/>
          <a:lstStyle/>
          <a:p>
            <a:fld id="{0BC9FEB8-FAF8-432B-8C67-01C4C754F999}" type="slidenum">
              <a:rPr lang="en-US" smtClean="0"/>
              <a:pPr/>
              <a:t>57</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699356" y="1981200"/>
            <a:ext cx="5930045" cy="3181109"/>
          </a:xfrm>
          <a:prstGeom prst="rect">
            <a:avLst/>
          </a:prstGeom>
          <a:noFill/>
          <a:ln w="9525">
            <a:noFill/>
            <a:miter lim="800000"/>
            <a:headEnd/>
            <a:tailEnd/>
          </a:ln>
        </p:spPr>
      </p:pic>
      <p:pic>
        <p:nvPicPr>
          <p:cNvPr id="5" name="Picture 4">
            <a:extLst>
              <a:ext uri="{FF2B5EF4-FFF2-40B4-BE49-F238E27FC236}">
                <a16:creationId xmlns:a16="http://schemas.microsoft.com/office/drawing/2014/main" id="{B6097CF8-CB99-4D48-9FFC-31215A681C8E}"/>
              </a:ext>
            </a:extLst>
          </p:cNvPr>
          <p:cNvPicPr>
            <a:picLocks noChangeAspect="1"/>
          </p:cNvPicPr>
          <p:nvPr/>
        </p:nvPicPr>
        <p:blipFill>
          <a:blip r:embed="rId3"/>
          <a:stretch>
            <a:fillRect/>
          </a:stretch>
        </p:blipFill>
        <p:spPr>
          <a:xfrm>
            <a:off x="7248315" y="1827282"/>
            <a:ext cx="3964168" cy="3479001"/>
          </a:xfrm>
          <a:prstGeom prst="rect">
            <a:avLst/>
          </a:prstGeom>
        </p:spPr>
      </p:pic>
    </p:spTree>
    <p:extLst>
      <p:ext uri="{BB962C8B-B14F-4D97-AF65-F5344CB8AC3E}">
        <p14:creationId xmlns:p14="http://schemas.microsoft.com/office/powerpoint/2010/main" val="12854509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Type process thread</a:t>
            </a:r>
          </a:p>
        </p:txBody>
      </p:sp>
      <p:pic>
        <p:nvPicPr>
          <p:cNvPr id="1026" name="Picture 2"/>
          <p:cNvPicPr>
            <a:picLocks noGrp="1" noChangeAspect="1" noChangeArrowheads="1"/>
          </p:cNvPicPr>
          <p:nvPr>
            <p:ph idx="1"/>
          </p:nvPr>
        </p:nvPicPr>
        <p:blipFill>
          <a:blip r:embed="rId3" cstate="print"/>
          <a:stretch>
            <a:fillRect/>
          </a:stretch>
        </p:blipFill>
        <p:spPr bwMode="auto">
          <a:xfrm>
            <a:off x="2295916" y="1221776"/>
            <a:ext cx="6634007" cy="4351338"/>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0BC9FEB8-FAF8-432B-8C67-01C4C754F999}" type="slidenum">
              <a:rPr lang="en-US" smtClean="0"/>
              <a:pPr/>
              <a:t>58</a:t>
            </a:fld>
            <a:endParaRPr lang="en-US"/>
          </a:p>
        </p:txBody>
      </p:sp>
    </p:spTree>
    <p:extLst>
      <p:ext uri="{BB962C8B-B14F-4D97-AF65-F5344CB8AC3E}">
        <p14:creationId xmlns:p14="http://schemas.microsoft.com/office/powerpoint/2010/main" val="12292262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674096"/>
          </a:xfrm>
        </p:spPr>
        <p:txBody>
          <a:bodyPr>
            <a:normAutofit fontScale="90000"/>
          </a:bodyPr>
          <a:lstStyle/>
          <a:p>
            <a:r>
              <a:rPr lang="en-US" dirty="0"/>
              <a:t>Single threading</a:t>
            </a:r>
          </a:p>
        </p:txBody>
      </p:sp>
      <p:sp>
        <p:nvSpPr>
          <p:cNvPr id="3" name="Content Placeholder 2"/>
          <p:cNvSpPr>
            <a:spLocks noGrp="1"/>
          </p:cNvSpPr>
          <p:nvPr>
            <p:ph sz="half" idx="1"/>
          </p:nvPr>
        </p:nvSpPr>
        <p:spPr>
          <a:xfrm>
            <a:off x="838199" y="1825625"/>
            <a:ext cx="7050207" cy="4351338"/>
          </a:xfrm>
        </p:spPr>
        <p:txBody>
          <a:bodyPr>
            <a:normAutofit/>
          </a:bodyPr>
          <a:lstStyle/>
          <a:p>
            <a:pPr>
              <a:buFont typeface="Wingdings" panose="05000000000000000000" pitchFamily="2" charset="2"/>
              <a:buChar char="§"/>
            </a:pPr>
            <a:r>
              <a:rPr lang="en-US" dirty="0"/>
              <a:t>Only execute </a:t>
            </a:r>
            <a:r>
              <a:rPr lang="en-US" b="1" dirty="0"/>
              <a:t>one</a:t>
            </a:r>
            <a:r>
              <a:rPr lang="en-US" dirty="0"/>
              <a:t> </a:t>
            </a:r>
            <a:r>
              <a:rPr lang="en-GB" dirty="0"/>
              <a:t>instruction</a:t>
            </a:r>
            <a:r>
              <a:rPr lang="en-GB" b="1" dirty="0"/>
              <a:t> </a:t>
            </a:r>
            <a:r>
              <a:rPr lang="en-GB" dirty="0"/>
              <a:t>in a cycle clock.</a:t>
            </a:r>
            <a:endParaRPr lang="en-US" dirty="0"/>
          </a:p>
          <a:p>
            <a:pPr>
              <a:buFont typeface="Wingdings" panose="05000000000000000000" pitchFamily="2" charset="2"/>
              <a:buChar char="§"/>
            </a:pPr>
            <a:r>
              <a:rPr lang="en-US" dirty="0"/>
              <a:t>Waste CPU time for thread locking (wait IO response, fetch data…).</a:t>
            </a:r>
          </a:p>
        </p:txBody>
      </p:sp>
      <p:sp>
        <p:nvSpPr>
          <p:cNvPr id="5" name="Slide Number Placeholder 4"/>
          <p:cNvSpPr>
            <a:spLocks noGrp="1"/>
          </p:cNvSpPr>
          <p:nvPr>
            <p:ph type="sldNum" sz="quarter" idx="12"/>
          </p:nvPr>
        </p:nvSpPr>
        <p:spPr/>
        <p:txBody>
          <a:bodyPr/>
          <a:lstStyle/>
          <a:p>
            <a:fld id="{0BC9FEB8-FAF8-432B-8C67-01C4C754F999}" type="slidenum">
              <a:rPr lang="en-US" smtClean="0"/>
              <a:pPr/>
              <a:t>59</a:t>
            </a:fld>
            <a:endParaRPr lang="en-US"/>
          </a:p>
        </p:txBody>
      </p:sp>
      <p:pic>
        <p:nvPicPr>
          <p:cNvPr id="4" name="Content Placeholder 3"/>
          <p:cNvPicPr>
            <a:picLocks noChangeAspect="1"/>
          </p:cNvPicPr>
          <p:nvPr/>
        </p:nvPicPr>
        <p:blipFill>
          <a:blip r:embed="rId2" cstate="print"/>
          <a:stretch>
            <a:fillRect/>
          </a:stretch>
        </p:blipFill>
        <p:spPr>
          <a:xfrm>
            <a:off x="7888406" y="1147546"/>
            <a:ext cx="2876050" cy="4993869"/>
          </a:xfrm>
          <a:prstGeom prst="rect">
            <a:avLst/>
          </a:prstGeom>
        </p:spPr>
      </p:pic>
    </p:spTree>
    <p:extLst>
      <p:ext uri="{BB962C8B-B14F-4D97-AF65-F5344CB8AC3E}">
        <p14:creationId xmlns:p14="http://schemas.microsoft.com/office/powerpoint/2010/main" val="501574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54458-1241-814C-BDB0-F98631EA2A25}"/>
              </a:ext>
            </a:extLst>
          </p:cNvPr>
          <p:cNvSpPr>
            <a:spLocks noGrp="1"/>
          </p:cNvSpPr>
          <p:nvPr>
            <p:ph type="title"/>
          </p:nvPr>
        </p:nvSpPr>
        <p:spPr/>
        <p:txBody>
          <a:bodyPr>
            <a:normAutofit fontScale="90000"/>
          </a:bodyPr>
          <a:lstStyle/>
          <a:p>
            <a:r>
              <a:rPr lang="en-US" dirty="0"/>
              <a:t>Parallel architecture taxonomy</a:t>
            </a:r>
          </a:p>
        </p:txBody>
      </p:sp>
      <p:pic>
        <p:nvPicPr>
          <p:cNvPr id="5" name="Content Placeholder 4">
            <a:extLst>
              <a:ext uri="{FF2B5EF4-FFF2-40B4-BE49-F238E27FC236}">
                <a16:creationId xmlns:a16="http://schemas.microsoft.com/office/drawing/2014/main" id="{A53C4867-8BCB-6346-8BC5-ADBB0BCD8C29}"/>
              </a:ext>
            </a:extLst>
          </p:cNvPr>
          <p:cNvPicPr>
            <a:picLocks noGrp="1" noChangeAspect="1"/>
          </p:cNvPicPr>
          <p:nvPr>
            <p:ph idx="1"/>
          </p:nvPr>
        </p:nvPicPr>
        <p:blipFill>
          <a:blip r:embed="rId2"/>
          <a:stretch>
            <a:fillRect/>
          </a:stretch>
        </p:blipFill>
        <p:spPr>
          <a:xfrm>
            <a:off x="1436298" y="1513465"/>
            <a:ext cx="8806543" cy="3882358"/>
          </a:xfrm>
        </p:spPr>
      </p:pic>
      <p:sp>
        <p:nvSpPr>
          <p:cNvPr id="3" name="Slide Number Placeholder 2">
            <a:extLst>
              <a:ext uri="{FF2B5EF4-FFF2-40B4-BE49-F238E27FC236}">
                <a16:creationId xmlns:a16="http://schemas.microsoft.com/office/drawing/2014/main" id="{084E6738-0083-3146-B1D6-7694D182A118}"/>
              </a:ext>
            </a:extLst>
          </p:cNvPr>
          <p:cNvSpPr>
            <a:spLocks noGrp="1"/>
          </p:cNvSpPr>
          <p:nvPr>
            <p:ph type="sldNum" sz="quarter" idx="12"/>
          </p:nvPr>
        </p:nvSpPr>
        <p:spPr/>
        <p:txBody>
          <a:bodyPr/>
          <a:lstStyle/>
          <a:p>
            <a:fld id="{BFC9D464-DD04-3C40-96E2-DD85F8D02596}" type="slidenum">
              <a:rPr lang="en-US" smtClean="0"/>
              <a:pPr/>
              <a:t>6</a:t>
            </a:fld>
            <a:endParaRPr lang="en-US"/>
          </a:p>
        </p:txBody>
      </p:sp>
    </p:spTree>
    <p:extLst>
      <p:ext uri="{BB962C8B-B14F-4D97-AF65-F5344CB8AC3E}">
        <p14:creationId xmlns:p14="http://schemas.microsoft.com/office/powerpoint/2010/main" val="7353324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Superscalar</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GB" dirty="0"/>
              <a:t>A form of parallelism called </a:t>
            </a:r>
            <a:r>
              <a:rPr lang="en-GB" b="1" dirty="0"/>
              <a:t>instruction-level parallelism </a:t>
            </a:r>
            <a:r>
              <a:rPr lang="en-GB" dirty="0"/>
              <a:t>within a single processor.</a:t>
            </a:r>
          </a:p>
          <a:p>
            <a:pPr>
              <a:buFont typeface="Wingdings" panose="05000000000000000000" pitchFamily="2" charset="2"/>
              <a:buChar char="§"/>
            </a:pPr>
            <a:r>
              <a:rPr lang="en-US" dirty="0"/>
              <a:t>The CPU processes multiple instructions per clock cycle by including parallel Execution Units.</a:t>
            </a:r>
          </a:p>
        </p:txBody>
      </p:sp>
      <p:sp>
        <p:nvSpPr>
          <p:cNvPr id="4" name="Slide Number Placeholder 3"/>
          <p:cNvSpPr>
            <a:spLocks noGrp="1"/>
          </p:cNvSpPr>
          <p:nvPr>
            <p:ph type="sldNum" sz="quarter" idx="12"/>
          </p:nvPr>
        </p:nvSpPr>
        <p:spPr/>
        <p:txBody>
          <a:bodyPr/>
          <a:lstStyle/>
          <a:p>
            <a:fld id="{0BC9FEB8-FAF8-432B-8C67-01C4C754F999}" type="slidenum">
              <a:rPr lang="en-US" smtClean="0"/>
              <a:pPr/>
              <a:t>60</a:t>
            </a:fld>
            <a:endParaRPr lang="en-US"/>
          </a:p>
        </p:txBody>
      </p:sp>
    </p:spTree>
    <p:extLst>
      <p:ext uri="{BB962C8B-B14F-4D97-AF65-F5344CB8AC3E}">
        <p14:creationId xmlns:p14="http://schemas.microsoft.com/office/powerpoint/2010/main" val="40983008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Multithreading</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GB" sz="2400" dirty="0"/>
              <a:t>This higher-level parallelism is called </a:t>
            </a:r>
            <a:r>
              <a:rPr lang="en-GB" sz="2400" b="1" dirty="0"/>
              <a:t>thread-level parallelism</a:t>
            </a:r>
            <a:r>
              <a:rPr lang="en-GB" sz="2400" dirty="0"/>
              <a:t>.</a:t>
            </a:r>
          </a:p>
          <a:p>
            <a:pPr>
              <a:buFont typeface="Wingdings" panose="05000000000000000000" pitchFamily="2" charset="2"/>
              <a:buChar char="§"/>
            </a:pPr>
            <a:r>
              <a:rPr lang="en-GB" sz="2400" dirty="0"/>
              <a:t>A thread is a separate process with its own instructions and data.</a:t>
            </a:r>
          </a:p>
          <a:p>
            <a:pPr>
              <a:buFont typeface="Wingdings" panose="05000000000000000000" pitchFamily="2" charset="2"/>
              <a:buChar char="§"/>
            </a:pPr>
            <a:r>
              <a:rPr lang="en-GB" sz="2400" b="1" dirty="0"/>
              <a:t>Multithreading</a:t>
            </a:r>
            <a:r>
              <a:rPr lang="en-GB" sz="2400" dirty="0"/>
              <a:t>: allows multiple threads to share the functional units of a single processor in an overlapping fashion.</a:t>
            </a:r>
            <a:endParaRPr lang="en-US" sz="24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7212" y="3432435"/>
            <a:ext cx="2838734" cy="2744528"/>
          </a:xfrm>
          <a:prstGeom prst="rect">
            <a:avLst/>
          </a:prstGeom>
        </p:spPr>
      </p:pic>
      <p:sp>
        <p:nvSpPr>
          <p:cNvPr id="5" name="Slide Number Placeholder 4"/>
          <p:cNvSpPr>
            <a:spLocks noGrp="1"/>
          </p:cNvSpPr>
          <p:nvPr>
            <p:ph type="sldNum" sz="quarter" idx="12"/>
          </p:nvPr>
        </p:nvSpPr>
        <p:spPr/>
        <p:txBody>
          <a:bodyPr/>
          <a:lstStyle/>
          <a:p>
            <a:fld id="{0BC9FEB8-FAF8-432B-8C67-01C4C754F999}" type="slidenum">
              <a:rPr lang="en-US" smtClean="0"/>
              <a:pPr/>
              <a:t>61</a:t>
            </a:fld>
            <a:endParaRPr lang="en-US"/>
          </a:p>
        </p:txBody>
      </p:sp>
    </p:spTree>
    <p:extLst>
      <p:ext uri="{BB962C8B-B14F-4D97-AF65-F5344CB8AC3E}">
        <p14:creationId xmlns:p14="http://schemas.microsoft.com/office/powerpoint/2010/main" val="2801612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Multithreading</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800" dirty="0"/>
              <a:t> What additional HW is needed in a multithreaded processor</a:t>
            </a:r>
          </a:p>
          <a:p>
            <a:pPr>
              <a:buNone/>
            </a:pPr>
            <a:br>
              <a:rPr lang="en-US" sz="2800" dirty="0"/>
            </a:br>
            <a:r>
              <a:rPr lang="en-US" sz="2800" dirty="0"/>
              <a:t>• The processor switches between different threads </a:t>
            </a:r>
            <a:br>
              <a:rPr lang="en-US" sz="2800" dirty="0"/>
            </a:br>
            <a:r>
              <a:rPr lang="en-US" sz="2800" dirty="0"/>
              <a:t>when one stalls, another goes into execution</a:t>
            </a:r>
          </a:p>
          <a:p>
            <a:pPr>
              <a:buNone/>
            </a:pPr>
            <a:r>
              <a:rPr lang="en-US" sz="2800" dirty="0"/>
              <a:t>     The state of each thread must therefore be preserved</a:t>
            </a:r>
            <a:br>
              <a:rPr lang="en-US" sz="2800" dirty="0"/>
            </a:br>
            <a:r>
              <a:rPr lang="en-US" sz="2800" dirty="0"/>
              <a:t>while the processor switches</a:t>
            </a:r>
            <a:br>
              <a:rPr lang="en-US" sz="2800" dirty="0"/>
            </a:br>
            <a:r>
              <a:rPr lang="en-US" sz="2800" dirty="0"/>
              <a:t>• </a:t>
            </a:r>
            <a:r>
              <a:rPr lang="en-US" sz="2800" b="1" dirty="0"/>
              <a:t>Need multiple Register Files and multiple PCs</a:t>
            </a:r>
            <a:br>
              <a:rPr lang="en-US" sz="2800" dirty="0"/>
            </a:br>
            <a:r>
              <a:rPr lang="en-US" sz="2800" dirty="0"/>
              <a:t>(Program Counter registers)</a:t>
            </a:r>
            <a:br>
              <a:rPr lang="en-US" sz="2800" dirty="0"/>
            </a:br>
            <a:r>
              <a:rPr lang="en-US" sz="2800" dirty="0"/>
              <a:t>• Other parts, such as for example the functional units,</a:t>
            </a:r>
            <a:br>
              <a:rPr lang="en-US" sz="2800" dirty="0"/>
            </a:br>
            <a:r>
              <a:rPr lang="en-US" sz="2800" dirty="0"/>
              <a:t>are </a:t>
            </a:r>
            <a:r>
              <a:rPr lang="en-US" sz="2800" b="1" dirty="0"/>
              <a:t>not </a:t>
            </a:r>
            <a:r>
              <a:rPr lang="en-US" sz="2800" dirty="0"/>
              <a:t>duplicated</a:t>
            </a:r>
            <a:br>
              <a:rPr lang="en-US" sz="2400" dirty="0"/>
            </a:br>
            <a:endParaRPr lang="en-US" sz="2400" dirty="0"/>
          </a:p>
        </p:txBody>
      </p:sp>
      <p:sp>
        <p:nvSpPr>
          <p:cNvPr id="5" name="Slide Number Placeholder 4"/>
          <p:cNvSpPr>
            <a:spLocks noGrp="1"/>
          </p:cNvSpPr>
          <p:nvPr>
            <p:ph type="sldNum" sz="quarter" idx="12"/>
          </p:nvPr>
        </p:nvSpPr>
        <p:spPr/>
        <p:txBody>
          <a:bodyPr/>
          <a:lstStyle/>
          <a:p>
            <a:fld id="{0BC9FEB8-FAF8-432B-8C67-01C4C754F999}" type="slidenum">
              <a:rPr lang="en-US" smtClean="0"/>
              <a:pPr/>
              <a:t>62</a:t>
            </a:fld>
            <a:endParaRPr lang="en-US"/>
          </a:p>
        </p:txBody>
      </p:sp>
    </p:spTree>
    <p:extLst>
      <p:ext uri="{BB962C8B-B14F-4D97-AF65-F5344CB8AC3E}">
        <p14:creationId xmlns:p14="http://schemas.microsoft.com/office/powerpoint/2010/main" val="21233631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Multithreading</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800" b="1" dirty="0"/>
              <a:t>Advantages:</a:t>
            </a:r>
          </a:p>
          <a:p>
            <a:pPr lvl="1">
              <a:buFont typeface="Wingdings" panose="05000000000000000000" pitchFamily="2" charset="2"/>
              <a:buChar char="§"/>
            </a:pPr>
            <a:r>
              <a:rPr lang="en-GB" sz="2800" dirty="0"/>
              <a:t>If a thread gets a lot of cache misses, the other thread can continue.</a:t>
            </a:r>
          </a:p>
          <a:p>
            <a:pPr lvl="1">
              <a:buFont typeface="Wingdings" panose="05000000000000000000" pitchFamily="2" charset="2"/>
              <a:buChar char="§"/>
            </a:pPr>
            <a:r>
              <a:rPr lang="en-GB" sz="2800" dirty="0"/>
              <a:t>If a thread cannot use all the computing resources of the CPU, running another thread can avoid.</a:t>
            </a:r>
          </a:p>
          <a:p>
            <a:pPr lvl="1">
              <a:buFont typeface="Wingdings" panose="05000000000000000000" pitchFamily="2" charset="2"/>
              <a:buChar char="§"/>
            </a:pPr>
            <a:r>
              <a:rPr lang="en-US" sz="2800" dirty="0"/>
              <a:t>Share same set of data.</a:t>
            </a:r>
            <a:endParaRPr lang="en-US" sz="2800" b="1" dirty="0"/>
          </a:p>
          <a:p>
            <a:pPr>
              <a:buFont typeface="Wingdings" panose="05000000000000000000" pitchFamily="2" charset="2"/>
              <a:buChar char="§"/>
            </a:pPr>
            <a:r>
              <a:rPr lang="en-US" sz="2800" b="1" dirty="0"/>
              <a:t>Disadvantages:</a:t>
            </a:r>
          </a:p>
          <a:p>
            <a:pPr lvl="1">
              <a:buFont typeface="Wingdings" panose="05000000000000000000" pitchFamily="2" charset="2"/>
              <a:buChar char="§"/>
            </a:pPr>
            <a:r>
              <a:rPr lang="en-GB" sz="2800" dirty="0"/>
              <a:t>Multiple threads can interfere with each other when sharing hardware resources.</a:t>
            </a:r>
          </a:p>
          <a:p>
            <a:pPr lvl="1">
              <a:buFont typeface="Wingdings" panose="05000000000000000000" pitchFamily="2" charset="2"/>
              <a:buChar char="§"/>
            </a:pPr>
            <a:r>
              <a:rPr lang="en-US" sz="2800" dirty="0"/>
              <a:t>Need thread-switching hardware and cost.</a:t>
            </a:r>
          </a:p>
        </p:txBody>
      </p:sp>
      <p:sp>
        <p:nvSpPr>
          <p:cNvPr id="4" name="Slide Number Placeholder 3"/>
          <p:cNvSpPr>
            <a:spLocks noGrp="1"/>
          </p:cNvSpPr>
          <p:nvPr>
            <p:ph type="sldNum" sz="quarter" idx="12"/>
          </p:nvPr>
        </p:nvSpPr>
        <p:spPr/>
        <p:txBody>
          <a:bodyPr/>
          <a:lstStyle/>
          <a:p>
            <a:fld id="{0BC9FEB8-FAF8-432B-8C67-01C4C754F999}" type="slidenum">
              <a:rPr lang="en-US" smtClean="0"/>
              <a:pPr/>
              <a:t>63</a:t>
            </a:fld>
            <a:endParaRPr lang="en-US"/>
          </a:p>
        </p:txBody>
      </p:sp>
    </p:spTree>
    <p:extLst>
      <p:ext uri="{BB962C8B-B14F-4D97-AF65-F5344CB8AC3E}">
        <p14:creationId xmlns:p14="http://schemas.microsoft.com/office/powerpoint/2010/main" val="30526454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a:extLst>
              <a:ext uri="{FF2B5EF4-FFF2-40B4-BE49-F238E27FC236}">
                <a16:creationId xmlns:a16="http://schemas.microsoft.com/office/drawing/2014/main" id="{D7F5B921-43DE-DA4A-8ECB-06E9C1A04DF8}"/>
              </a:ext>
            </a:extLst>
          </p:cNvPr>
          <p:cNvSpPr>
            <a:spLocks noGrp="1"/>
          </p:cNvSpPr>
          <p:nvPr>
            <p:ph type="title"/>
          </p:nvPr>
        </p:nvSpPr>
        <p:spPr>
          <a:xfrm>
            <a:off x="609600" y="50919"/>
            <a:ext cx="10972801" cy="711081"/>
          </a:xfrm>
        </p:spPr>
        <p:txBody>
          <a:bodyPr>
            <a:normAutofit fontScale="90000"/>
          </a:bodyPr>
          <a:lstStyle/>
          <a:p>
            <a:r>
              <a:rPr lang="en-US" altLang="en-US" dirty="0">
                <a:solidFill>
                  <a:srgbClr val="C00000"/>
                </a:solidFill>
                <a:ea typeface="ＭＳ Ｐゴシック" panose="020B0600070205080204" pitchFamily="34" charset="-128"/>
              </a:rPr>
              <a:t>Types of Multithreading</a:t>
            </a:r>
          </a:p>
        </p:txBody>
      </p:sp>
      <p:sp>
        <p:nvSpPr>
          <p:cNvPr id="113667" name="Content Placeholder 2">
            <a:extLst>
              <a:ext uri="{FF2B5EF4-FFF2-40B4-BE49-F238E27FC236}">
                <a16:creationId xmlns:a16="http://schemas.microsoft.com/office/drawing/2014/main" id="{1B0A39DA-70BA-AB49-BB3B-F9270C440E9E}"/>
              </a:ext>
            </a:extLst>
          </p:cNvPr>
          <p:cNvSpPr>
            <a:spLocks noGrp="1"/>
          </p:cNvSpPr>
          <p:nvPr>
            <p:ph idx="1"/>
          </p:nvPr>
        </p:nvSpPr>
        <p:spPr>
          <a:xfrm>
            <a:off x="625928" y="1099594"/>
            <a:ext cx="11125200" cy="4926555"/>
          </a:xfrm>
        </p:spPr>
        <p:txBody>
          <a:bodyPr>
            <a:normAutofit fontScale="85000" lnSpcReduction="20000"/>
          </a:bodyPr>
          <a:lstStyle/>
          <a:p>
            <a:pPr>
              <a:buFont typeface="Wingdings" pitchFamily="2" charset="2"/>
              <a:buChar char="v"/>
            </a:pPr>
            <a:r>
              <a:rPr lang="en-US" altLang="en-US" sz="3000" dirty="0">
                <a:solidFill>
                  <a:srgbClr val="0070C0"/>
                </a:solidFill>
                <a:ea typeface="ＭＳ Ｐゴシック" panose="020B0600070205080204" pitchFamily="34" charset="-128"/>
              </a:rPr>
              <a:t>Fine-grained</a:t>
            </a:r>
          </a:p>
          <a:p>
            <a:pPr lvl="1"/>
            <a:r>
              <a:rPr lang="en-US" altLang="en-US" sz="3000" dirty="0">
                <a:ea typeface="ＭＳ Ｐゴシック" panose="020B0600070205080204" pitchFamily="34" charset="-128"/>
              </a:rPr>
              <a:t>Cycle by cycle</a:t>
            </a:r>
          </a:p>
          <a:p>
            <a:pPr lvl="1"/>
            <a:r>
              <a:rPr lang="en-GB" sz="3000" dirty="0"/>
              <a:t>Switches between threads on each instruction</a:t>
            </a:r>
          </a:p>
          <a:p>
            <a:pPr lvl="1"/>
            <a:r>
              <a:rPr lang="en-GB" sz="3000" dirty="0">
                <a:solidFill>
                  <a:schemeClr val="dk1"/>
                </a:solidFill>
              </a:rPr>
              <a:t>Hide the throughput losses that arise from both short and long stalls.</a:t>
            </a:r>
            <a:endParaRPr lang="en-US" sz="3000" dirty="0"/>
          </a:p>
          <a:p>
            <a:pPr lvl="1"/>
            <a:endParaRPr lang="en-US" altLang="en-US" sz="3000" dirty="0">
              <a:ea typeface="ＭＳ Ｐゴシック" panose="020B0600070205080204" pitchFamily="34" charset="-128"/>
            </a:endParaRPr>
          </a:p>
          <a:p>
            <a:pPr lvl="1"/>
            <a:endParaRPr lang="en-US" altLang="en-US" sz="3000" dirty="0">
              <a:ea typeface="ＭＳ Ｐゴシック" panose="020B0600070205080204" pitchFamily="34" charset="-128"/>
            </a:endParaRPr>
          </a:p>
          <a:p>
            <a:pPr>
              <a:buFont typeface="Wingdings" pitchFamily="2" charset="2"/>
              <a:buChar char="v"/>
            </a:pPr>
            <a:r>
              <a:rPr lang="en-US" altLang="en-US" sz="3000" dirty="0">
                <a:solidFill>
                  <a:srgbClr val="0070C0"/>
                </a:solidFill>
                <a:ea typeface="ＭＳ Ｐゴシック" panose="020B0600070205080204" pitchFamily="34" charset="-128"/>
              </a:rPr>
              <a:t>Coarse-grained</a:t>
            </a:r>
          </a:p>
          <a:p>
            <a:pPr lvl="1"/>
            <a:r>
              <a:rPr lang="en-GB" sz="3000" dirty="0"/>
              <a:t>Switches threads only on costly stalls, such as level 2 cache misses</a:t>
            </a:r>
            <a:endParaRPr lang="en-US" altLang="en-US" sz="3000" dirty="0">
              <a:ea typeface="ＭＳ Ｐゴシック" panose="020B0600070205080204" pitchFamily="34" charset="-128"/>
            </a:endParaRPr>
          </a:p>
          <a:p>
            <a:pPr lvl="1"/>
            <a:r>
              <a:rPr lang="en-US" altLang="en-US" sz="3000" dirty="0">
                <a:ea typeface="ＭＳ Ｐゴシック" panose="020B0600070205080204" pitchFamily="34" charset="-128"/>
              </a:rPr>
              <a:t>Switch on quantum/timeout</a:t>
            </a:r>
          </a:p>
          <a:p>
            <a:pPr lvl="1"/>
            <a:r>
              <a:rPr lang="en-GB" sz="3000" dirty="0">
                <a:solidFill>
                  <a:schemeClr val="dk1"/>
                </a:solidFill>
              </a:rPr>
              <a:t>Throughput losses from shorter stalls</a:t>
            </a:r>
            <a:endParaRPr lang="en-US" altLang="en-US" sz="3000" dirty="0">
              <a:ea typeface="ＭＳ Ｐゴシック" panose="020B0600070205080204" pitchFamily="34" charset="-128"/>
            </a:endParaRPr>
          </a:p>
          <a:p>
            <a:pPr lvl="1"/>
            <a:endParaRPr lang="en-US" altLang="en-US" sz="3000" dirty="0">
              <a:ea typeface="ＭＳ Ｐゴシック" panose="020B0600070205080204" pitchFamily="34" charset="-128"/>
            </a:endParaRPr>
          </a:p>
          <a:p>
            <a:pPr>
              <a:buFont typeface="Wingdings" pitchFamily="2" charset="2"/>
              <a:buChar char="v"/>
            </a:pPr>
            <a:r>
              <a:rPr lang="en-US" altLang="en-US" sz="3000" dirty="0">
                <a:solidFill>
                  <a:srgbClr val="0070C0"/>
                </a:solidFill>
                <a:ea typeface="ＭＳ Ｐゴシック" panose="020B0600070205080204" pitchFamily="34" charset="-128"/>
              </a:rPr>
              <a:t>Simultaneous</a:t>
            </a:r>
          </a:p>
          <a:p>
            <a:pPr lvl="1"/>
            <a:r>
              <a:rPr lang="en-US" altLang="en-US" sz="3000" dirty="0">
                <a:ea typeface="ＭＳ Ｐゴシック" panose="020B0600070205080204" pitchFamily="34" charset="-128"/>
              </a:rPr>
              <a:t>Instructions from multiple threads executed concurrently in the same cycle</a:t>
            </a:r>
          </a:p>
          <a:p>
            <a:pPr lvl="1"/>
            <a:endParaRPr lang="en-US" altLang="en-US" dirty="0">
              <a:ea typeface="ＭＳ Ｐゴシック" panose="020B0600070205080204" pitchFamily="34" charset="-128"/>
            </a:endParaRPr>
          </a:p>
        </p:txBody>
      </p:sp>
      <p:sp>
        <p:nvSpPr>
          <p:cNvPr id="113668" name="Slide Number Placeholder 3">
            <a:extLst>
              <a:ext uri="{FF2B5EF4-FFF2-40B4-BE49-F238E27FC236}">
                <a16:creationId xmlns:a16="http://schemas.microsoft.com/office/drawing/2014/main" id="{6ECF2525-0156-D44F-B5C1-38F34E4DD8C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783E2894-8A23-5C41-B60F-7FCDC8A79292}" type="slidenum">
              <a:rPr lang="en-US" altLang="en-US">
                <a:solidFill>
                  <a:srgbClr val="000000"/>
                </a:solidFill>
                <a:latin typeface="Garamond" panose="02020404030301010803" pitchFamily="18" charset="0"/>
              </a:rPr>
              <a:pPr eaLnBrk="1" hangingPunct="1"/>
              <a:t>64</a:t>
            </a:fld>
            <a:endParaRPr lang="en-US" altLang="en-US">
              <a:solidFill>
                <a:srgbClr val="000000"/>
              </a:solidFill>
              <a:latin typeface="Garamond" panose="02020404030301010803" pitchFamily="18" charset="0"/>
            </a:endParaRPr>
          </a:p>
        </p:txBody>
      </p:sp>
    </p:spTree>
    <p:extLst>
      <p:ext uri="{BB962C8B-B14F-4D97-AF65-F5344CB8AC3E}">
        <p14:creationId xmlns:p14="http://schemas.microsoft.com/office/powerpoint/2010/main" val="42369566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Fine-grained multithreading</a:t>
            </a:r>
            <a:endParaRPr lang="en-US" dirty="0"/>
          </a:p>
        </p:txBody>
      </p:sp>
      <p:sp>
        <p:nvSpPr>
          <p:cNvPr id="3" name="Content Placeholder 2"/>
          <p:cNvSpPr>
            <a:spLocks noGrp="1"/>
          </p:cNvSpPr>
          <p:nvPr>
            <p:ph idx="1"/>
          </p:nvPr>
        </p:nvSpPr>
        <p:spPr>
          <a:xfrm>
            <a:off x="838201" y="1295400"/>
            <a:ext cx="7063854" cy="4881563"/>
          </a:xfrm>
        </p:spPr>
        <p:txBody>
          <a:bodyPr>
            <a:normAutofit/>
          </a:bodyPr>
          <a:lstStyle/>
          <a:p>
            <a:pPr>
              <a:buFont typeface="Wingdings" panose="05000000000000000000" pitchFamily="2" charset="2"/>
              <a:buChar char="§"/>
            </a:pPr>
            <a:r>
              <a:rPr lang="en-US" sz="2600" dirty="0"/>
              <a:t>Fine grained multithreading: </a:t>
            </a:r>
          </a:p>
          <a:p>
            <a:pPr lvl="1">
              <a:buFont typeface="Wingdings" panose="05000000000000000000" pitchFamily="2" charset="2"/>
              <a:buChar char="§"/>
            </a:pPr>
            <a:r>
              <a:rPr lang="en-US" sz="2600" dirty="0"/>
              <a:t>Switches from one thread to the other at each instruction – the execution of more threads is interleaved (often the switching is performed taking turns, skipping one thread if there is a stall)</a:t>
            </a:r>
          </a:p>
          <a:p>
            <a:pPr lvl="1">
              <a:buFont typeface="Wingdings" panose="05000000000000000000" pitchFamily="2" charset="2"/>
              <a:buChar char="§"/>
            </a:pPr>
            <a:r>
              <a:rPr lang="en-US" sz="2600" dirty="0"/>
              <a:t>The CPU must be able to change thread at every clock cycle. It is necessary to duplicated the hardware resources.</a:t>
            </a:r>
          </a:p>
        </p:txBody>
      </p:sp>
      <p:pic>
        <p:nvPicPr>
          <p:cNvPr id="3075" name="Picture 3"/>
          <p:cNvPicPr>
            <a:picLocks noChangeAspect="1" noChangeArrowheads="1"/>
          </p:cNvPicPr>
          <p:nvPr/>
        </p:nvPicPr>
        <p:blipFill>
          <a:blip r:embed="rId3" cstate="print"/>
          <a:srcRect/>
          <a:stretch>
            <a:fillRect/>
          </a:stretch>
        </p:blipFill>
        <p:spPr bwMode="auto">
          <a:xfrm>
            <a:off x="7718239" y="1157469"/>
            <a:ext cx="3906719" cy="4030742"/>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0BC9FEB8-FAF8-432B-8C67-01C4C754F999}" type="slidenum">
              <a:rPr lang="en-US" smtClean="0"/>
              <a:pPr/>
              <a:t>65</a:t>
            </a:fld>
            <a:endParaRPr lang="en-US"/>
          </a:p>
        </p:txBody>
      </p:sp>
    </p:spTree>
    <p:extLst>
      <p:ext uri="{BB962C8B-B14F-4D97-AF65-F5344CB8AC3E}">
        <p14:creationId xmlns:p14="http://schemas.microsoft.com/office/powerpoint/2010/main" val="17293992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Fine-grained multithreading</a:t>
            </a:r>
            <a:endParaRPr lang="en-US"/>
          </a:p>
        </p:txBody>
      </p:sp>
      <p:sp>
        <p:nvSpPr>
          <p:cNvPr id="3" name="Content Placeholder 2"/>
          <p:cNvSpPr>
            <a:spLocks noGrp="1"/>
          </p:cNvSpPr>
          <p:nvPr>
            <p:ph idx="1"/>
          </p:nvPr>
        </p:nvSpPr>
        <p:spPr>
          <a:xfrm>
            <a:off x="838200" y="1420837"/>
            <a:ext cx="10515600" cy="4756126"/>
          </a:xfrm>
        </p:spPr>
        <p:txBody>
          <a:bodyPr>
            <a:normAutofit/>
          </a:bodyPr>
          <a:lstStyle/>
          <a:p>
            <a:pPr>
              <a:buNone/>
            </a:pPr>
            <a:r>
              <a:rPr lang="en-US">
                <a:solidFill>
                  <a:srgbClr val="FF0000"/>
                </a:solidFill>
              </a:rPr>
              <a:t>(Extremely) Fine-Grain Multithreading (FGMT)</a:t>
            </a:r>
            <a:br>
              <a:rPr lang="en-US"/>
            </a:br>
            <a:r>
              <a:rPr lang="en-US"/>
              <a:t>•  Key idea: have so many threads that never stall on cache misses</a:t>
            </a:r>
            <a:br>
              <a:rPr lang="en-US"/>
            </a:br>
            <a:r>
              <a:rPr lang="en-US"/>
              <a:t>•  If miss latency is N cycles, have N threads!</a:t>
            </a:r>
            <a:br>
              <a:rPr lang="en-US"/>
            </a:br>
            <a:r>
              <a:rPr lang="en-US"/>
              <a:t>•  Thread scheduling policy</a:t>
            </a:r>
            <a:br>
              <a:rPr lang="en-US"/>
            </a:br>
            <a:r>
              <a:rPr lang="en-US"/>
              <a:t>•  Switch threads every cycle (round-robin)</a:t>
            </a:r>
            <a:br>
              <a:rPr lang="en-US"/>
            </a:br>
            <a:r>
              <a:rPr lang="en-US"/>
              <a:t>–  Need a lot of threads</a:t>
            </a:r>
            <a:br>
              <a:rPr lang="en-US"/>
            </a:br>
            <a:r>
              <a:rPr lang="en-US"/>
              <a:t>•  Many threads ! many register files</a:t>
            </a:r>
            <a:br>
              <a:rPr lang="en-US"/>
            </a:br>
            <a:r>
              <a:rPr lang="en-US"/>
              <a:t>–  Sacrifices significant single thread performance</a:t>
            </a:r>
            <a:br>
              <a:rPr lang="en-US"/>
            </a:br>
            <a:r>
              <a:rPr lang="en-US"/>
              <a:t>+  Tolerates latencies (e.g., cache misses)</a:t>
            </a:r>
            <a:br>
              <a:rPr lang="en-US"/>
            </a:br>
            <a:r>
              <a:rPr lang="en-US"/>
              <a:t>+  No bypassing needed!</a:t>
            </a:r>
            <a:br>
              <a:rPr lang="en-US"/>
            </a:br>
            <a:r>
              <a:rPr lang="en-US"/>
              <a:t>•  Pipeline partitioning</a:t>
            </a:r>
            <a:br>
              <a:rPr lang="en-US"/>
            </a:br>
            <a:r>
              <a:rPr lang="en-US"/>
              <a:t>•  Dynamic, no flushing</a:t>
            </a:r>
            <a:br>
              <a:rPr lang="en-US"/>
            </a:br>
            <a:r>
              <a:rPr lang="en-US"/>
              <a:t>•  Extreme example: Denelcor HEP, Tera MTA</a:t>
            </a:r>
            <a:br>
              <a:rPr lang="en-US"/>
            </a:br>
            <a:r>
              <a:rPr lang="en-US"/>
              <a:t>•  So many threads (100+), it didn’t even need caches</a:t>
            </a:r>
            <a:br>
              <a:rPr lang="en-US"/>
            </a:br>
            <a:r>
              <a:rPr lang="en-US"/>
              <a:t>•  Failed commercially, but good for certain niche apps</a:t>
            </a:r>
            <a:br>
              <a:rPr lang="en-US"/>
            </a:br>
            <a:endParaRPr lang="en-US"/>
          </a:p>
        </p:txBody>
      </p:sp>
      <p:sp>
        <p:nvSpPr>
          <p:cNvPr id="4" name="Slide Number Placeholder 3"/>
          <p:cNvSpPr>
            <a:spLocks noGrp="1"/>
          </p:cNvSpPr>
          <p:nvPr>
            <p:ph type="sldNum" sz="quarter" idx="12"/>
          </p:nvPr>
        </p:nvSpPr>
        <p:spPr/>
        <p:txBody>
          <a:bodyPr/>
          <a:lstStyle/>
          <a:p>
            <a:fld id="{0BC9FEB8-FAF8-432B-8C67-01C4C754F999}" type="slidenum">
              <a:rPr lang="en-US" smtClean="0"/>
              <a:pPr/>
              <a:t>66</a:t>
            </a:fld>
            <a:endParaRPr lang="en-US"/>
          </a:p>
        </p:txBody>
      </p:sp>
      <p:pic>
        <p:nvPicPr>
          <p:cNvPr id="4098" name="Picture 2"/>
          <p:cNvPicPr>
            <a:picLocks noChangeAspect="1" noChangeArrowheads="1"/>
          </p:cNvPicPr>
          <p:nvPr/>
        </p:nvPicPr>
        <p:blipFill>
          <a:blip r:embed="rId2" cstate="print"/>
          <a:srcRect/>
          <a:stretch>
            <a:fillRect/>
          </a:stretch>
        </p:blipFill>
        <p:spPr bwMode="auto">
          <a:xfrm>
            <a:off x="8368497" y="1529440"/>
            <a:ext cx="1867454" cy="4112171"/>
          </a:xfrm>
          <a:prstGeom prst="rect">
            <a:avLst/>
          </a:prstGeom>
          <a:noFill/>
          <a:ln w="9525">
            <a:noFill/>
            <a:miter lim="800000"/>
            <a:headEnd/>
            <a:tailEnd/>
          </a:ln>
        </p:spPr>
      </p:pic>
    </p:spTree>
    <p:extLst>
      <p:ext uri="{BB962C8B-B14F-4D97-AF65-F5344CB8AC3E}">
        <p14:creationId xmlns:p14="http://schemas.microsoft.com/office/powerpoint/2010/main" val="2024965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a:t>Fine-grained multithreading</a:t>
            </a:r>
            <a:endParaRPr lang="en-US"/>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
            </a:pPr>
            <a:r>
              <a:rPr lang="en-US" sz="2800" dirty="0"/>
              <a:t> Advantage is it can hide both short and long stalls, since instructions from other threads executed when one thread stalls</a:t>
            </a:r>
          </a:p>
          <a:p>
            <a:pPr algn="just">
              <a:buFont typeface="Wingdings" panose="05000000000000000000" pitchFamily="2" charset="2"/>
              <a:buChar char="§"/>
            </a:pPr>
            <a:r>
              <a:rPr lang="en-US" sz="2800" dirty="0"/>
              <a:t> Disadvantage is it slows down execution of individual threads, since a thread ready to execute without stalls will be delayed by instructions from other threads</a:t>
            </a:r>
          </a:p>
        </p:txBody>
      </p:sp>
      <p:sp>
        <p:nvSpPr>
          <p:cNvPr id="4" name="Slide Number Placeholder 3"/>
          <p:cNvSpPr>
            <a:spLocks noGrp="1"/>
          </p:cNvSpPr>
          <p:nvPr>
            <p:ph type="sldNum" sz="quarter" idx="12"/>
          </p:nvPr>
        </p:nvSpPr>
        <p:spPr/>
        <p:txBody>
          <a:bodyPr/>
          <a:lstStyle/>
          <a:p>
            <a:fld id="{0BC9FEB8-FAF8-432B-8C67-01C4C754F999}" type="slidenum">
              <a:rPr lang="en-US" smtClean="0"/>
              <a:pPr/>
              <a:t>67</a:t>
            </a:fld>
            <a:endParaRPr lang="en-US"/>
          </a:p>
        </p:txBody>
      </p:sp>
    </p:spTree>
    <p:extLst>
      <p:ext uri="{BB962C8B-B14F-4D97-AF65-F5344CB8AC3E}">
        <p14:creationId xmlns:p14="http://schemas.microsoft.com/office/powerpoint/2010/main" val="17284100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67082"/>
            <a:ext cx="10058400" cy="400078"/>
          </a:xfrm>
        </p:spPr>
        <p:txBody>
          <a:bodyPr>
            <a:normAutofit fontScale="90000"/>
          </a:bodyPr>
          <a:lstStyle/>
          <a:p>
            <a:br>
              <a:rPr lang="en-US" dirty="0">
                <a:solidFill>
                  <a:srgbClr val="C00000"/>
                </a:solidFill>
              </a:rPr>
            </a:br>
            <a:br>
              <a:rPr lang="en-US" dirty="0"/>
            </a:br>
            <a:endParaRPr lang="en-US" dirty="0"/>
          </a:p>
        </p:txBody>
      </p:sp>
      <p:sp>
        <p:nvSpPr>
          <p:cNvPr id="3" name="Content Placeholder 2"/>
          <p:cNvSpPr>
            <a:spLocks noGrp="1"/>
          </p:cNvSpPr>
          <p:nvPr>
            <p:ph idx="1"/>
          </p:nvPr>
        </p:nvSpPr>
        <p:spPr>
          <a:xfrm>
            <a:off x="838200" y="985722"/>
            <a:ext cx="6575474" cy="4964911"/>
          </a:xfrm>
        </p:spPr>
        <p:txBody>
          <a:bodyPr>
            <a:normAutofit/>
          </a:bodyPr>
          <a:lstStyle/>
          <a:p>
            <a:pPr>
              <a:buFont typeface="Wingdings" panose="05000000000000000000" pitchFamily="2" charset="2"/>
              <a:buChar char="§"/>
            </a:pPr>
            <a:r>
              <a:rPr lang="en-US" sz="2800" dirty="0"/>
              <a:t> Switching from one thread to another occurs only when there are long stalls – e.g., </a:t>
            </a:r>
            <a:r>
              <a:rPr lang="en-US" sz="2800" dirty="0">
                <a:solidFill>
                  <a:srgbClr val="0070C0"/>
                </a:solidFill>
              </a:rPr>
              <a:t>for a miss on the L2 cache, Function unit data hazard, .</a:t>
            </a:r>
          </a:p>
          <a:p>
            <a:pPr>
              <a:buFont typeface="Wingdings" panose="05000000000000000000" pitchFamily="2" charset="2"/>
              <a:buChar char="§"/>
            </a:pPr>
            <a:r>
              <a:rPr lang="en-US" sz="2800" dirty="0"/>
              <a:t> Two threads share many system resources (e.g., architectural registers) -&gt;  the switching from one thread to the next requires different clock cycles to save the context.</a:t>
            </a:r>
          </a:p>
          <a:p>
            <a:pPr>
              <a:buFont typeface="Wingdings" panose="05000000000000000000" pitchFamily="2" charset="2"/>
              <a:buChar char="§"/>
            </a:pPr>
            <a:r>
              <a:rPr lang="en-US" sz="2800" i="1" dirty="0"/>
              <a:t>Example: IBM RS64-IV (</a:t>
            </a:r>
            <a:r>
              <a:rPr lang="en-US" sz="2800" i="1" dirty="0" err="1"/>
              <a:t>Northstar</a:t>
            </a:r>
            <a:r>
              <a:rPr lang="en-US" sz="2800" i="1" dirty="0"/>
              <a:t>), 2 contexts</a:t>
            </a:r>
          </a:p>
          <a:p>
            <a:pPr>
              <a:buFont typeface="Wingdings" panose="05000000000000000000" pitchFamily="2" charset="2"/>
              <a:buChar char="§"/>
            </a:pPr>
            <a:endParaRPr lang="en-US" dirty="0"/>
          </a:p>
        </p:txBody>
      </p:sp>
      <p:sp>
        <p:nvSpPr>
          <p:cNvPr id="4" name="Slide Number Placeholder 3"/>
          <p:cNvSpPr>
            <a:spLocks noGrp="1"/>
          </p:cNvSpPr>
          <p:nvPr>
            <p:ph type="sldNum" sz="quarter" idx="12"/>
          </p:nvPr>
        </p:nvSpPr>
        <p:spPr/>
        <p:txBody>
          <a:bodyPr/>
          <a:lstStyle/>
          <a:p>
            <a:fld id="{0BC9FEB8-FAF8-432B-8C67-01C4C754F999}" type="slidenum">
              <a:rPr lang="en-US" smtClean="0"/>
              <a:pPr/>
              <a:t>68</a:t>
            </a:fld>
            <a:endParaRPr lang="en-US"/>
          </a:p>
        </p:txBody>
      </p:sp>
      <p:pic>
        <p:nvPicPr>
          <p:cNvPr id="3074" name="Picture 2"/>
          <p:cNvPicPr>
            <a:picLocks noChangeAspect="1" noChangeArrowheads="1"/>
          </p:cNvPicPr>
          <p:nvPr/>
        </p:nvPicPr>
        <p:blipFill>
          <a:blip r:embed="rId3" cstate="print"/>
          <a:srcRect/>
          <a:stretch>
            <a:fillRect/>
          </a:stretch>
        </p:blipFill>
        <p:spPr bwMode="auto">
          <a:xfrm>
            <a:off x="7596608" y="1400537"/>
            <a:ext cx="3498112" cy="2944244"/>
          </a:xfrm>
          <a:prstGeom prst="rect">
            <a:avLst/>
          </a:prstGeom>
          <a:noFill/>
          <a:ln w="9525">
            <a:noFill/>
            <a:miter lim="800000"/>
            <a:headEnd/>
            <a:tailEnd/>
          </a:ln>
        </p:spPr>
      </p:pic>
      <p:sp>
        <p:nvSpPr>
          <p:cNvPr id="6" name="Rectangle 5">
            <a:extLst>
              <a:ext uri="{FF2B5EF4-FFF2-40B4-BE49-F238E27FC236}">
                <a16:creationId xmlns:a16="http://schemas.microsoft.com/office/drawing/2014/main" id="{49E37E77-FE32-FE43-A9D8-B54F89BB7D2F}"/>
              </a:ext>
            </a:extLst>
          </p:cNvPr>
          <p:cNvSpPr/>
          <p:nvPr/>
        </p:nvSpPr>
        <p:spPr>
          <a:xfrm>
            <a:off x="838200" y="151895"/>
            <a:ext cx="10256520" cy="646331"/>
          </a:xfrm>
          <a:prstGeom prst="rect">
            <a:avLst/>
          </a:prstGeom>
        </p:spPr>
        <p:txBody>
          <a:bodyPr wrap="square">
            <a:spAutoFit/>
          </a:bodyPr>
          <a:lstStyle/>
          <a:p>
            <a:r>
              <a:rPr lang="en-US" sz="3600" dirty="0">
                <a:solidFill>
                  <a:srgbClr val="C00000"/>
                </a:solidFill>
              </a:rPr>
              <a:t>Coarse grained multithreading</a:t>
            </a:r>
            <a:endParaRPr lang="en-US" sz="3600" dirty="0"/>
          </a:p>
        </p:txBody>
      </p:sp>
    </p:spTree>
    <p:extLst>
      <p:ext uri="{BB962C8B-B14F-4D97-AF65-F5344CB8AC3E}">
        <p14:creationId xmlns:p14="http://schemas.microsoft.com/office/powerpoint/2010/main" val="42622934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85800"/>
            <a:ext cx="10972801" cy="6172200"/>
          </a:xfrm>
        </p:spPr>
        <p:txBody>
          <a:bodyPr>
            <a:noAutofit/>
          </a:bodyPr>
          <a:lstStyle/>
          <a:p>
            <a:pPr>
              <a:buFont typeface="Wingdings" panose="05000000000000000000" pitchFamily="2" charset="2"/>
              <a:buChar char="§"/>
            </a:pPr>
            <a:endParaRPr lang="en-US" sz="2800" dirty="0"/>
          </a:p>
          <a:p>
            <a:pPr>
              <a:buFont typeface="Wingdings" panose="05000000000000000000" pitchFamily="2" charset="2"/>
              <a:buChar char="§"/>
            </a:pPr>
            <a:r>
              <a:rPr lang="en-US" sz="2600" dirty="0"/>
              <a:t>Advantage:</a:t>
            </a:r>
          </a:p>
          <a:p>
            <a:pPr lvl="1">
              <a:buFont typeface="Wingdings" panose="05000000000000000000" pitchFamily="2" charset="2"/>
              <a:buChar char="§"/>
            </a:pPr>
            <a:r>
              <a:rPr lang="en-US" sz="2600" dirty="0"/>
              <a:t>in normal conditions the single thread is not slowed down; </a:t>
            </a:r>
          </a:p>
          <a:p>
            <a:pPr lvl="1">
              <a:buFont typeface="Wingdings" panose="05000000000000000000" pitchFamily="2" charset="2"/>
              <a:buChar char="§"/>
            </a:pPr>
            <a:r>
              <a:rPr lang="en-US" sz="2600" dirty="0"/>
              <a:t>Relieves need to have very fast thread-switching</a:t>
            </a:r>
          </a:p>
          <a:p>
            <a:pPr lvl="1">
              <a:buFont typeface="Wingdings" panose="05000000000000000000" pitchFamily="2" charset="2"/>
              <a:buChar char="§"/>
            </a:pPr>
            <a:r>
              <a:rPr lang="en-US" sz="2600" dirty="0"/>
              <a:t>Doesn’t slow down thread, since instructions from other threads issued only when the thread encounters a costly stall</a:t>
            </a:r>
          </a:p>
          <a:p>
            <a:pPr>
              <a:buFont typeface="Wingdings" panose="05000000000000000000" pitchFamily="2" charset="2"/>
              <a:buChar char="§"/>
            </a:pPr>
            <a:r>
              <a:rPr lang="en-US" sz="2600" dirty="0"/>
              <a:t>Disadvantage:</a:t>
            </a:r>
          </a:p>
          <a:p>
            <a:pPr lvl="1">
              <a:buFont typeface="Wingdings" panose="05000000000000000000" pitchFamily="2" charset="2"/>
              <a:buChar char="§"/>
            </a:pPr>
            <a:r>
              <a:rPr lang="en-US" sz="2600" dirty="0"/>
              <a:t>For short stalls it does not reduce the throughput loss</a:t>
            </a:r>
          </a:p>
          <a:p>
            <a:pPr lvl="1">
              <a:buFont typeface="Wingdings" panose="05000000000000000000" pitchFamily="2" charset="2"/>
              <a:buChar char="§"/>
            </a:pPr>
            <a:r>
              <a:rPr lang="en-US" sz="2600" dirty="0"/>
              <a:t>the CPU starts the execution of instructions that belonged to a single thread, when there is one stall it is necessary to empty the pipeline before starting the new thread.</a:t>
            </a:r>
          </a:p>
          <a:p>
            <a:pPr>
              <a:buFont typeface="Wingdings" panose="05000000000000000000" pitchFamily="2" charset="2"/>
              <a:buChar char="§"/>
            </a:pPr>
            <a:r>
              <a:rPr lang="en-US" sz="2600" dirty="0"/>
              <a:t>Because of this start-up overhead, coarse-grained multithreading is better for reducing penalty of high cost stalls, where pipeline refill &lt;&lt; stall time</a:t>
            </a:r>
          </a:p>
        </p:txBody>
      </p:sp>
      <p:sp>
        <p:nvSpPr>
          <p:cNvPr id="4" name="Slide Number Placeholder 3"/>
          <p:cNvSpPr>
            <a:spLocks noGrp="1"/>
          </p:cNvSpPr>
          <p:nvPr>
            <p:ph type="sldNum" sz="quarter" idx="12"/>
          </p:nvPr>
        </p:nvSpPr>
        <p:spPr/>
        <p:txBody>
          <a:bodyPr/>
          <a:lstStyle/>
          <a:p>
            <a:fld id="{0BC9FEB8-FAF8-432B-8C67-01C4C754F999}" type="slidenum">
              <a:rPr lang="en-US" smtClean="0"/>
              <a:pPr/>
              <a:t>69</a:t>
            </a:fld>
            <a:endParaRPr lang="en-US" dirty="0"/>
          </a:p>
        </p:txBody>
      </p:sp>
      <p:sp>
        <p:nvSpPr>
          <p:cNvPr id="7" name="Rectangle 6">
            <a:extLst>
              <a:ext uri="{FF2B5EF4-FFF2-40B4-BE49-F238E27FC236}">
                <a16:creationId xmlns:a16="http://schemas.microsoft.com/office/drawing/2014/main" id="{6CF2E2A1-56EC-8E4A-83AF-893A880B4CD5}"/>
              </a:ext>
            </a:extLst>
          </p:cNvPr>
          <p:cNvSpPr/>
          <p:nvPr/>
        </p:nvSpPr>
        <p:spPr>
          <a:xfrm>
            <a:off x="838200" y="151895"/>
            <a:ext cx="10256520" cy="646331"/>
          </a:xfrm>
          <a:prstGeom prst="rect">
            <a:avLst/>
          </a:prstGeom>
        </p:spPr>
        <p:txBody>
          <a:bodyPr wrap="square">
            <a:spAutoFit/>
          </a:bodyPr>
          <a:lstStyle/>
          <a:p>
            <a:r>
              <a:rPr lang="en-US" sz="3600" dirty="0">
                <a:solidFill>
                  <a:srgbClr val="C00000"/>
                </a:solidFill>
              </a:rPr>
              <a:t>Coarse grained multithreading</a:t>
            </a:r>
            <a:endParaRPr lang="en-US" sz="3600" dirty="0"/>
          </a:p>
        </p:txBody>
      </p:sp>
    </p:spTree>
    <p:extLst>
      <p:ext uri="{BB962C8B-B14F-4D97-AF65-F5344CB8AC3E}">
        <p14:creationId xmlns:p14="http://schemas.microsoft.com/office/powerpoint/2010/main" val="2656070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A7A27-3D37-784F-9F6F-9FC87C38F05B}"/>
              </a:ext>
            </a:extLst>
          </p:cNvPr>
          <p:cNvSpPr>
            <a:spLocks noGrp="1"/>
          </p:cNvSpPr>
          <p:nvPr>
            <p:ph type="title"/>
          </p:nvPr>
        </p:nvSpPr>
        <p:spPr/>
        <p:txBody>
          <a:bodyPr>
            <a:normAutofit fontScale="90000"/>
          </a:bodyPr>
          <a:lstStyle/>
          <a:p>
            <a:r>
              <a:rPr lang="en-US" dirty="0"/>
              <a:t>SISD</a:t>
            </a:r>
          </a:p>
        </p:txBody>
      </p:sp>
      <p:sp>
        <p:nvSpPr>
          <p:cNvPr id="3" name="Content Placeholder 2">
            <a:extLst>
              <a:ext uri="{FF2B5EF4-FFF2-40B4-BE49-F238E27FC236}">
                <a16:creationId xmlns:a16="http://schemas.microsoft.com/office/drawing/2014/main" id="{840B2664-31F6-DB45-95C5-D3FFC1A15B6A}"/>
              </a:ext>
            </a:extLst>
          </p:cNvPr>
          <p:cNvSpPr>
            <a:spLocks noGrp="1"/>
          </p:cNvSpPr>
          <p:nvPr>
            <p:ph idx="1"/>
          </p:nvPr>
        </p:nvSpPr>
        <p:spPr>
          <a:xfrm>
            <a:off x="1009463" y="1781355"/>
            <a:ext cx="4442431" cy="2743200"/>
          </a:xfrm>
        </p:spPr>
        <p:txBody>
          <a:bodyPr>
            <a:normAutofit fontScale="92500" lnSpcReduction="20000"/>
          </a:bodyPr>
          <a:lstStyle/>
          <a:p>
            <a:r>
              <a:rPr lang="en-US" dirty="0"/>
              <a:t>CU : Control Unit</a:t>
            </a:r>
          </a:p>
          <a:p>
            <a:r>
              <a:rPr lang="en-US" dirty="0"/>
              <a:t>PU : Processing Unit</a:t>
            </a:r>
          </a:p>
          <a:p>
            <a:r>
              <a:rPr lang="en-US" dirty="0"/>
              <a:t>MU: Memory Unit</a:t>
            </a:r>
          </a:p>
          <a:p>
            <a:r>
              <a:rPr lang="en-US" dirty="0"/>
              <a:t>Has 1 Control Unit</a:t>
            </a:r>
          </a:p>
          <a:p>
            <a:r>
              <a:rPr lang="en-US" dirty="0"/>
              <a:t>Single Instruction Stream</a:t>
            </a:r>
          </a:p>
          <a:p>
            <a:r>
              <a:rPr lang="en-US" dirty="0"/>
              <a:t>Data is stored in 1 Memory Unit</a:t>
            </a:r>
          </a:p>
          <a:p>
            <a:r>
              <a:rPr lang="en-US" dirty="0"/>
              <a:t>Von Neumann architecture</a:t>
            </a:r>
          </a:p>
        </p:txBody>
      </p:sp>
      <p:pic>
        <p:nvPicPr>
          <p:cNvPr id="7" name="Picture 6">
            <a:extLst>
              <a:ext uri="{FF2B5EF4-FFF2-40B4-BE49-F238E27FC236}">
                <a16:creationId xmlns:a16="http://schemas.microsoft.com/office/drawing/2014/main" id="{DA91AA28-1196-9941-90E0-6C365F0E38E3}"/>
              </a:ext>
            </a:extLst>
          </p:cNvPr>
          <p:cNvPicPr>
            <a:picLocks noChangeAspect="1"/>
          </p:cNvPicPr>
          <p:nvPr/>
        </p:nvPicPr>
        <p:blipFill>
          <a:blip r:embed="rId2"/>
          <a:stretch>
            <a:fillRect/>
          </a:stretch>
        </p:blipFill>
        <p:spPr>
          <a:xfrm>
            <a:off x="5848265" y="1738222"/>
            <a:ext cx="3937000" cy="3352800"/>
          </a:xfrm>
          <a:prstGeom prst="rect">
            <a:avLst/>
          </a:prstGeom>
        </p:spPr>
      </p:pic>
      <p:sp>
        <p:nvSpPr>
          <p:cNvPr id="4" name="Slide Number Placeholder 3">
            <a:extLst>
              <a:ext uri="{FF2B5EF4-FFF2-40B4-BE49-F238E27FC236}">
                <a16:creationId xmlns:a16="http://schemas.microsoft.com/office/drawing/2014/main" id="{76E9E7E1-864F-9E4D-8189-577301E24E57}"/>
              </a:ext>
            </a:extLst>
          </p:cNvPr>
          <p:cNvSpPr>
            <a:spLocks noGrp="1"/>
          </p:cNvSpPr>
          <p:nvPr>
            <p:ph type="sldNum" sz="quarter" idx="12"/>
          </p:nvPr>
        </p:nvSpPr>
        <p:spPr/>
        <p:txBody>
          <a:bodyPr/>
          <a:lstStyle/>
          <a:p>
            <a:fld id="{BFC9D464-DD04-3C40-96E2-DD85F8D02596}" type="slidenum">
              <a:rPr lang="en-US" smtClean="0"/>
              <a:pPr/>
              <a:t>7</a:t>
            </a:fld>
            <a:endParaRPr lang="en-US"/>
          </a:p>
        </p:txBody>
      </p:sp>
    </p:spTree>
    <p:extLst>
      <p:ext uri="{BB962C8B-B14F-4D97-AF65-F5344CB8AC3E}">
        <p14:creationId xmlns:p14="http://schemas.microsoft.com/office/powerpoint/2010/main" val="818776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Multithreading with Superscalar</a:t>
            </a:r>
          </a:p>
        </p:txBody>
      </p:sp>
      <p:sp>
        <p:nvSpPr>
          <p:cNvPr id="3" name="Content Placeholder 2"/>
          <p:cNvSpPr>
            <a:spLocks noGrp="1"/>
          </p:cNvSpPr>
          <p:nvPr>
            <p:ph idx="1"/>
          </p:nvPr>
        </p:nvSpPr>
        <p:spPr>
          <a:xfrm>
            <a:off x="838200" y="1825625"/>
            <a:ext cx="6353033" cy="4351338"/>
          </a:xfrm>
        </p:spPr>
        <p:txBody>
          <a:bodyPr>
            <a:noAutofit/>
          </a:bodyPr>
          <a:lstStyle/>
          <a:p>
            <a:pPr>
              <a:buFont typeface="Wingdings" panose="05000000000000000000" pitchFamily="2" charset="2"/>
              <a:buChar char="§"/>
            </a:pPr>
            <a:r>
              <a:rPr lang="en-GB" sz="2200" dirty="0"/>
              <a:t>Using the issue slots of a superscalar processor in two approaches </a:t>
            </a:r>
          </a:p>
          <a:p>
            <a:pPr>
              <a:buFont typeface="Wingdings" panose="05000000000000000000" pitchFamily="2" charset="2"/>
              <a:buChar char="§"/>
            </a:pPr>
            <a:r>
              <a:rPr lang="en-US" sz="2200" dirty="0"/>
              <a:t>CPU have many execution unit or other (GPU).</a:t>
            </a:r>
          </a:p>
          <a:p>
            <a:pPr>
              <a:buFont typeface="Wingdings" panose="05000000000000000000" pitchFamily="2" charset="2"/>
              <a:buChar char="§"/>
            </a:pPr>
            <a:r>
              <a:rPr lang="en-US" sz="2200" dirty="0"/>
              <a:t> Separate process into many thread so that multithreading parallel in many execution unit. </a:t>
            </a:r>
            <a:br>
              <a:rPr lang="en-GB" sz="2400" dirty="0"/>
            </a:br>
            <a:endParaRPr lang="en-US" sz="2400" dirty="0"/>
          </a:p>
        </p:txBody>
      </p:sp>
      <p:pic>
        <p:nvPicPr>
          <p:cNvPr id="4" name="Picture 3"/>
          <p:cNvPicPr>
            <a:picLocks noChangeAspect="1"/>
          </p:cNvPicPr>
          <p:nvPr/>
        </p:nvPicPr>
        <p:blipFill>
          <a:blip r:embed="rId3" cstate="print"/>
          <a:stretch>
            <a:fillRect/>
          </a:stretch>
        </p:blipFill>
        <p:spPr>
          <a:xfrm>
            <a:off x="7191233" y="1825625"/>
            <a:ext cx="4162567" cy="3553411"/>
          </a:xfrm>
          <a:prstGeom prst="rect">
            <a:avLst/>
          </a:prstGeom>
        </p:spPr>
      </p:pic>
      <p:sp>
        <p:nvSpPr>
          <p:cNvPr id="5" name="Slide Number Placeholder 4"/>
          <p:cNvSpPr>
            <a:spLocks noGrp="1"/>
          </p:cNvSpPr>
          <p:nvPr>
            <p:ph type="sldNum" sz="quarter" idx="12"/>
          </p:nvPr>
        </p:nvSpPr>
        <p:spPr/>
        <p:txBody>
          <a:bodyPr/>
          <a:lstStyle/>
          <a:p>
            <a:fld id="{0BC9FEB8-FAF8-432B-8C67-01C4C754F999}" type="slidenum">
              <a:rPr lang="en-US" smtClean="0"/>
              <a:pPr/>
              <a:t>70</a:t>
            </a:fld>
            <a:endParaRPr lang="en-US" dirty="0"/>
          </a:p>
        </p:txBody>
      </p:sp>
    </p:spTree>
    <p:extLst>
      <p:ext uri="{BB962C8B-B14F-4D97-AF65-F5344CB8AC3E}">
        <p14:creationId xmlns:p14="http://schemas.microsoft.com/office/powerpoint/2010/main" val="34029823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Multithreading and Superscalar</a:t>
            </a:r>
            <a:endParaRPr lang="en-US" dirty="0"/>
          </a:p>
        </p:txBody>
      </p:sp>
      <p:sp>
        <p:nvSpPr>
          <p:cNvPr id="3" name="Content Placeholder 2"/>
          <p:cNvSpPr>
            <a:spLocks noGrp="1"/>
          </p:cNvSpPr>
          <p:nvPr>
            <p:ph idx="1"/>
          </p:nvPr>
        </p:nvSpPr>
        <p:spPr/>
        <p:txBody>
          <a:bodyPr/>
          <a:lstStyle/>
          <a:p>
            <a:pPr marL="0" indent="0">
              <a:buNone/>
            </a:pPr>
            <a:br>
              <a:rPr lang="en-US" dirty="0">
                <a:solidFill>
                  <a:schemeClr val="tx1"/>
                </a:solidFill>
                <a:latin typeface="Arial" panose="020B0604020202020204" pitchFamily="34" charset="0"/>
                <a:cs typeface="Arial" panose="020B0604020202020204" pitchFamily="34" charset="0"/>
              </a:rPr>
            </a:br>
            <a:br>
              <a:rPr lang="en-US" dirty="0">
                <a:solidFill>
                  <a:schemeClr val="tx1"/>
                </a:solidFill>
                <a:latin typeface="Arial" panose="020B0604020202020204" pitchFamily="34" charset="0"/>
                <a:cs typeface="Arial" panose="020B0604020202020204" pitchFamily="34" charset="0"/>
              </a:rPr>
            </a:br>
            <a:br>
              <a:rPr lang="en-US" dirty="0">
                <a:solidFill>
                  <a:schemeClr val="tx1"/>
                </a:solidFill>
                <a:latin typeface="Arial" panose="020B0604020202020204" pitchFamily="34" charset="0"/>
                <a:cs typeface="Arial" panose="020B0604020202020204" pitchFamily="34" charset="0"/>
              </a:rPr>
            </a:br>
            <a:endParaRPr lang="en-US" dirty="0">
              <a:solidFill>
                <a:schemeClr val="tx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stretch>
            <a:fillRect/>
          </a:stretch>
        </p:blipFill>
        <p:spPr>
          <a:xfrm>
            <a:off x="2028991" y="1310188"/>
            <a:ext cx="8688828" cy="5104819"/>
          </a:xfrm>
          <a:prstGeom prst="rect">
            <a:avLst/>
          </a:prstGeom>
        </p:spPr>
      </p:pic>
      <p:sp>
        <p:nvSpPr>
          <p:cNvPr id="5" name="Slide Number Placeholder 4"/>
          <p:cNvSpPr>
            <a:spLocks noGrp="1"/>
          </p:cNvSpPr>
          <p:nvPr>
            <p:ph type="sldNum" sz="quarter" idx="12"/>
          </p:nvPr>
        </p:nvSpPr>
        <p:spPr/>
        <p:txBody>
          <a:bodyPr/>
          <a:lstStyle/>
          <a:p>
            <a:fld id="{0BC9FEB8-FAF8-432B-8C67-01C4C754F999}" type="slidenum">
              <a:rPr lang="en-US" smtClean="0"/>
              <a:pPr/>
              <a:t>71</a:t>
            </a:fld>
            <a:endParaRPr lang="en-US"/>
          </a:p>
        </p:txBody>
      </p:sp>
    </p:spTree>
    <p:extLst>
      <p:ext uri="{BB962C8B-B14F-4D97-AF65-F5344CB8AC3E}">
        <p14:creationId xmlns:p14="http://schemas.microsoft.com/office/powerpoint/2010/main" val="36489133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Multithreading without Superscalar</a:t>
            </a:r>
          </a:p>
        </p:txBody>
      </p:sp>
      <p:sp>
        <p:nvSpPr>
          <p:cNvPr id="3" name="Content Placeholder 2"/>
          <p:cNvSpPr>
            <a:spLocks noGrp="1"/>
          </p:cNvSpPr>
          <p:nvPr>
            <p:ph idx="1"/>
          </p:nvPr>
        </p:nvSpPr>
        <p:spPr>
          <a:xfrm>
            <a:off x="838200" y="1825625"/>
            <a:ext cx="7159388" cy="4351338"/>
          </a:xfrm>
        </p:spPr>
        <p:txBody>
          <a:bodyPr>
            <a:normAutofit/>
          </a:bodyPr>
          <a:lstStyle/>
          <a:p>
            <a:pPr>
              <a:buFont typeface="Wingdings" panose="05000000000000000000" pitchFamily="2" charset="2"/>
              <a:buChar char="§"/>
            </a:pPr>
            <a:r>
              <a:rPr lang="en-US" sz="2400" dirty="0"/>
              <a:t>IO task </a:t>
            </a:r>
            <a:r>
              <a:rPr lang="en-US" sz="2400" dirty="0" err="1"/>
              <a:t>offen</a:t>
            </a:r>
            <a:r>
              <a:rPr lang="en-US" sz="2400" dirty="0"/>
              <a:t> a long time for response.</a:t>
            </a:r>
          </a:p>
          <a:p>
            <a:pPr>
              <a:buFont typeface="Wingdings" panose="05000000000000000000" pitchFamily="2" charset="2"/>
              <a:buChar char="§"/>
            </a:pPr>
            <a:r>
              <a:rPr lang="en-US" sz="2400" dirty="0"/>
              <a:t>Multithreading for responsiveness: create a background thread to execute </a:t>
            </a:r>
            <a:r>
              <a:rPr lang="en-GB" sz="2400" dirty="0"/>
              <a:t>heavy IO tasks or heavy computation tasks so that the user can continue their work, without having to wait for the hard drive to finish its task.</a:t>
            </a:r>
            <a:endParaRPr lang="en-US" sz="2400" dirty="0"/>
          </a:p>
        </p:txBody>
      </p:sp>
      <p:pic>
        <p:nvPicPr>
          <p:cNvPr id="4" name="Picture 3"/>
          <p:cNvPicPr>
            <a:picLocks noChangeAspect="1"/>
          </p:cNvPicPr>
          <p:nvPr/>
        </p:nvPicPr>
        <p:blipFill>
          <a:blip r:embed="rId2" cstate="print"/>
          <a:stretch>
            <a:fillRect/>
          </a:stretch>
        </p:blipFill>
        <p:spPr>
          <a:xfrm>
            <a:off x="7997588" y="1360283"/>
            <a:ext cx="3166850" cy="5282022"/>
          </a:xfrm>
          <a:prstGeom prst="rect">
            <a:avLst/>
          </a:prstGeom>
        </p:spPr>
      </p:pic>
      <p:sp>
        <p:nvSpPr>
          <p:cNvPr id="5" name="Slide Number Placeholder 4"/>
          <p:cNvSpPr>
            <a:spLocks noGrp="1"/>
          </p:cNvSpPr>
          <p:nvPr>
            <p:ph type="sldNum" sz="quarter" idx="12"/>
          </p:nvPr>
        </p:nvSpPr>
        <p:spPr/>
        <p:txBody>
          <a:bodyPr/>
          <a:lstStyle/>
          <a:p>
            <a:fld id="{0BC9FEB8-FAF8-432B-8C67-01C4C754F999}" type="slidenum">
              <a:rPr lang="en-US" smtClean="0"/>
              <a:pPr/>
              <a:t>72</a:t>
            </a:fld>
            <a:endParaRPr lang="en-US"/>
          </a:p>
        </p:txBody>
      </p:sp>
    </p:spTree>
    <p:extLst>
      <p:ext uri="{BB962C8B-B14F-4D97-AF65-F5344CB8AC3E}">
        <p14:creationId xmlns:p14="http://schemas.microsoft.com/office/powerpoint/2010/main" val="1089678426"/>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851B-A28B-BA49-8E7B-B8D2E33237BA}"/>
              </a:ext>
            </a:extLst>
          </p:cNvPr>
          <p:cNvSpPr>
            <a:spLocks noGrp="1"/>
          </p:cNvSpPr>
          <p:nvPr>
            <p:ph type="title"/>
          </p:nvPr>
        </p:nvSpPr>
        <p:spPr>
          <a:xfrm>
            <a:off x="0" y="2726697"/>
            <a:ext cx="10058400" cy="702303"/>
          </a:xfrm>
        </p:spPr>
        <p:txBody>
          <a:bodyPr>
            <a:normAutofit fontScale="90000"/>
          </a:bodyPr>
          <a:lstStyle/>
          <a:p>
            <a:br>
              <a:rPr lang="en-US" dirty="0"/>
            </a:br>
            <a:endParaRPr lang="en-US" dirty="0"/>
          </a:p>
        </p:txBody>
      </p:sp>
      <p:pic>
        <p:nvPicPr>
          <p:cNvPr id="5" name="Content Placeholder 4">
            <a:extLst>
              <a:ext uri="{FF2B5EF4-FFF2-40B4-BE49-F238E27FC236}">
                <a16:creationId xmlns:a16="http://schemas.microsoft.com/office/drawing/2014/main" id="{D92FF5F3-0F3A-8349-9214-81A9446D7BFA}"/>
              </a:ext>
            </a:extLst>
          </p:cNvPr>
          <p:cNvPicPr>
            <a:picLocks noGrp="1" noChangeAspect="1"/>
          </p:cNvPicPr>
          <p:nvPr>
            <p:ph idx="1"/>
          </p:nvPr>
        </p:nvPicPr>
        <p:blipFill>
          <a:blip r:embed="rId2"/>
          <a:stretch>
            <a:fillRect/>
          </a:stretch>
        </p:blipFill>
        <p:spPr>
          <a:xfrm>
            <a:off x="4110490" y="996608"/>
            <a:ext cx="7471911" cy="4987925"/>
          </a:xfrm>
          <a:prstGeom prst="rect">
            <a:avLst/>
          </a:prstGeom>
        </p:spPr>
      </p:pic>
      <p:sp>
        <p:nvSpPr>
          <p:cNvPr id="4" name="Slide Number Placeholder 3">
            <a:extLst>
              <a:ext uri="{FF2B5EF4-FFF2-40B4-BE49-F238E27FC236}">
                <a16:creationId xmlns:a16="http://schemas.microsoft.com/office/drawing/2014/main" id="{71ACEAB3-D177-6649-9DA9-8E0CBB123A90}"/>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73</a:t>
            </a:fld>
            <a:endParaRPr lang="en-US">
              <a:solidFill>
                <a:prstClr val="black">
                  <a:tint val="75000"/>
                </a:prstClr>
              </a:solidFill>
            </a:endParaRPr>
          </a:p>
        </p:txBody>
      </p:sp>
      <p:sp>
        <p:nvSpPr>
          <p:cNvPr id="7" name="TextBox 6">
            <a:extLst>
              <a:ext uri="{FF2B5EF4-FFF2-40B4-BE49-F238E27FC236}">
                <a16:creationId xmlns:a16="http://schemas.microsoft.com/office/drawing/2014/main" id="{03F5420F-EB6B-BE46-BD4B-CB1E25CF7498}"/>
              </a:ext>
            </a:extLst>
          </p:cNvPr>
          <p:cNvSpPr txBox="1"/>
          <p:nvPr/>
        </p:nvSpPr>
        <p:spPr>
          <a:xfrm>
            <a:off x="1164074" y="6027003"/>
            <a:ext cx="5892832" cy="830997"/>
          </a:xfrm>
          <a:prstGeom prst="rect">
            <a:avLst/>
          </a:prstGeom>
          <a:noFill/>
        </p:spPr>
        <p:txBody>
          <a:bodyPr wrap="none" rtlCol="0">
            <a:spAutoFit/>
          </a:bodyPr>
          <a:lstStyle/>
          <a:p>
            <a:r>
              <a:rPr lang="en-US" i="1" dirty="0">
                <a:solidFill>
                  <a:srgbClr val="C00000"/>
                </a:solidFill>
              </a:rPr>
              <a:t>Why horizontal waste? </a:t>
            </a:r>
            <a:r>
              <a:rPr lang="en-US" dirty="0">
                <a:solidFill>
                  <a:srgbClr val="C00000"/>
                </a:solidFill>
              </a:rPr>
              <a:t>• </a:t>
            </a:r>
            <a:r>
              <a:rPr lang="en-US" i="1" dirty="0">
                <a:solidFill>
                  <a:srgbClr val="C00000"/>
                </a:solidFill>
              </a:rPr>
              <a:t>Why vertical waste? </a:t>
            </a:r>
            <a:endParaRPr lang="en-US" dirty="0">
              <a:solidFill>
                <a:srgbClr val="C00000"/>
              </a:solidFill>
            </a:endParaRPr>
          </a:p>
          <a:p>
            <a:endParaRPr lang="en-US" dirty="0"/>
          </a:p>
        </p:txBody>
      </p:sp>
      <p:sp>
        <p:nvSpPr>
          <p:cNvPr id="3" name="TextBox 2">
            <a:extLst>
              <a:ext uri="{FF2B5EF4-FFF2-40B4-BE49-F238E27FC236}">
                <a16:creationId xmlns:a16="http://schemas.microsoft.com/office/drawing/2014/main" id="{5B8EA69A-8C88-B44B-9558-1E340FBB1172}"/>
              </a:ext>
            </a:extLst>
          </p:cNvPr>
          <p:cNvSpPr txBox="1"/>
          <p:nvPr/>
        </p:nvSpPr>
        <p:spPr>
          <a:xfrm>
            <a:off x="1064871" y="416689"/>
            <a:ext cx="10058400" cy="646331"/>
          </a:xfrm>
          <a:prstGeom prst="rect">
            <a:avLst/>
          </a:prstGeom>
          <a:noFill/>
        </p:spPr>
        <p:txBody>
          <a:bodyPr wrap="square" rtlCol="0">
            <a:spAutoFit/>
          </a:bodyPr>
          <a:lstStyle/>
          <a:p>
            <a:r>
              <a:rPr lang="en-US" sz="3600" dirty="0">
                <a:solidFill>
                  <a:srgbClr val="C00000"/>
                </a:solidFill>
              </a:rPr>
              <a:t>Superscalar Machine Efficiency</a:t>
            </a:r>
          </a:p>
        </p:txBody>
      </p:sp>
    </p:spTree>
    <p:extLst>
      <p:ext uri="{BB962C8B-B14F-4D97-AF65-F5344CB8AC3E}">
        <p14:creationId xmlns:p14="http://schemas.microsoft.com/office/powerpoint/2010/main" val="25104383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92F6B-798C-1841-8C32-336532598356}"/>
              </a:ext>
            </a:extLst>
          </p:cNvPr>
          <p:cNvSpPr>
            <a:spLocks noGrp="1"/>
          </p:cNvSpPr>
          <p:nvPr>
            <p:ph type="title"/>
          </p:nvPr>
        </p:nvSpPr>
        <p:spPr>
          <a:xfrm>
            <a:off x="1097280" y="286604"/>
            <a:ext cx="10058400" cy="572178"/>
          </a:xfrm>
        </p:spPr>
        <p:txBody>
          <a:bodyPr>
            <a:normAutofit fontScale="90000"/>
          </a:bodyPr>
          <a:lstStyle/>
          <a:p>
            <a:br>
              <a:rPr lang="en-US" dirty="0">
                <a:solidFill>
                  <a:srgbClr val="C00000"/>
                </a:solidFill>
              </a:rPr>
            </a:br>
            <a:r>
              <a:rPr lang="en-US" dirty="0">
                <a:solidFill>
                  <a:srgbClr val="C00000"/>
                </a:solidFill>
              </a:rPr>
              <a:t>Vertical Multithreading</a:t>
            </a:r>
          </a:p>
        </p:txBody>
      </p:sp>
      <p:pic>
        <p:nvPicPr>
          <p:cNvPr id="5" name="Content Placeholder 4">
            <a:extLst>
              <a:ext uri="{FF2B5EF4-FFF2-40B4-BE49-F238E27FC236}">
                <a16:creationId xmlns:a16="http://schemas.microsoft.com/office/drawing/2014/main" id="{7F402192-9468-4044-B02A-9CB4B984D8C4}"/>
              </a:ext>
            </a:extLst>
          </p:cNvPr>
          <p:cNvPicPr>
            <a:picLocks noGrp="1" noChangeAspect="1"/>
          </p:cNvPicPr>
          <p:nvPr>
            <p:ph idx="1"/>
          </p:nvPr>
        </p:nvPicPr>
        <p:blipFill>
          <a:blip r:embed="rId2"/>
          <a:stretch>
            <a:fillRect/>
          </a:stretch>
        </p:blipFill>
        <p:spPr>
          <a:xfrm>
            <a:off x="3032567" y="1136578"/>
            <a:ext cx="6494096" cy="4004834"/>
          </a:xfrm>
          <a:prstGeom prst="rect">
            <a:avLst/>
          </a:prstGeom>
        </p:spPr>
      </p:pic>
      <p:sp>
        <p:nvSpPr>
          <p:cNvPr id="4" name="Slide Number Placeholder 3">
            <a:extLst>
              <a:ext uri="{FF2B5EF4-FFF2-40B4-BE49-F238E27FC236}">
                <a16:creationId xmlns:a16="http://schemas.microsoft.com/office/drawing/2014/main" id="{FB8890D6-27D5-AC4A-9D6F-8E0668E5B433}"/>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74</a:t>
            </a:fld>
            <a:endParaRPr lang="en-US">
              <a:solidFill>
                <a:prstClr val="black">
                  <a:tint val="75000"/>
                </a:prstClr>
              </a:solidFill>
            </a:endParaRPr>
          </a:p>
        </p:txBody>
      </p:sp>
      <p:sp>
        <p:nvSpPr>
          <p:cNvPr id="6" name="TextBox 5">
            <a:extLst>
              <a:ext uri="{FF2B5EF4-FFF2-40B4-BE49-F238E27FC236}">
                <a16:creationId xmlns:a16="http://schemas.microsoft.com/office/drawing/2014/main" id="{82543AFB-3348-7C4A-98E5-C89687FB7250}"/>
              </a:ext>
            </a:extLst>
          </p:cNvPr>
          <p:cNvSpPr txBox="1"/>
          <p:nvPr/>
        </p:nvSpPr>
        <p:spPr>
          <a:xfrm>
            <a:off x="647698" y="5398901"/>
            <a:ext cx="9639302" cy="1200329"/>
          </a:xfrm>
          <a:prstGeom prst="rect">
            <a:avLst/>
          </a:prstGeom>
          <a:noFill/>
        </p:spPr>
        <p:txBody>
          <a:bodyPr wrap="square" rtlCol="0">
            <a:spAutoFit/>
          </a:bodyPr>
          <a:lstStyle/>
          <a:p>
            <a:r>
              <a:rPr lang="en-US" dirty="0">
                <a:solidFill>
                  <a:srgbClr val="C00000"/>
                </a:solidFill>
              </a:rPr>
              <a:t>What is the effect of cycle-by-cycle interleaving? </a:t>
            </a:r>
          </a:p>
          <a:p>
            <a:r>
              <a:rPr lang="en-US" dirty="0">
                <a:solidFill>
                  <a:srgbClr val="C00000"/>
                </a:solidFill>
              </a:rPr>
              <a:t> – </a:t>
            </a:r>
            <a:r>
              <a:rPr lang="en-US" dirty="0">
                <a:solidFill>
                  <a:srgbClr val="0070C0"/>
                </a:solidFill>
              </a:rPr>
              <a:t>removes vertical waste, but leaves some horizontal waste </a:t>
            </a:r>
          </a:p>
          <a:p>
            <a:endParaRPr lang="en-US" dirty="0">
              <a:solidFill>
                <a:srgbClr val="C00000"/>
              </a:solidFill>
            </a:endParaRPr>
          </a:p>
        </p:txBody>
      </p:sp>
    </p:spTree>
    <p:extLst>
      <p:ext uri="{BB962C8B-B14F-4D97-AF65-F5344CB8AC3E}">
        <p14:creationId xmlns:p14="http://schemas.microsoft.com/office/powerpoint/2010/main" val="8982557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BACC1-3972-BE48-AC5B-1334FD51FB3A}"/>
              </a:ext>
            </a:extLst>
          </p:cNvPr>
          <p:cNvSpPr>
            <a:spLocks noGrp="1"/>
          </p:cNvSpPr>
          <p:nvPr>
            <p:ph type="title"/>
          </p:nvPr>
        </p:nvSpPr>
        <p:spPr>
          <a:xfrm>
            <a:off x="609601" y="286603"/>
            <a:ext cx="10546079" cy="702303"/>
          </a:xfrm>
        </p:spPr>
        <p:txBody>
          <a:bodyPr>
            <a:normAutofit fontScale="90000"/>
          </a:bodyPr>
          <a:lstStyle/>
          <a:p>
            <a:br>
              <a:rPr lang="en-US" dirty="0">
                <a:solidFill>
                  <a:srgbClr val="C00000"/>
                </a:solidFill>
              </a:rPr>
            </a:br>
            <a:br>
              <a:rPr lang="en-US" dirty="0"/>
            </a:br>
            <a:r>
              <a:rPr lang="en-US" dirty="0">
                <a:solidFill>
                  <a:srgbClr val="C00000"/>
                </a:solidFill>
              </a:rPr>
              <a:t>Chip Multiprocessing</a:t>
            </a:r>
            <a:endParaRPr lang="en-US" dirty="0"/>
          </a:p>
        </p:txBody>
      </p:sp>
      <p:sp>
        <p:nvSpPr>
          <p:cNvPr id="3" name="Content Placeholder 2">
            <a:extLst>
              <a:ext uri="{FF2B5EF4-FFF2-40B4-BE49-F238E27FC236}">
                <a16:creationId xmlns:a16="http://schemas.microsoft.com/office/drawing/2014/main" id="{B720598C-686A-334B-A0E2-C595ED7CCD04}"/>
              </a:ext>
            </a:extLst>
          </p:cNvPr>
          <p:cNvSpPr>
            <a:spLocks noGrp="1"/>
          </p:cNvSpPr>
          <p:nvPr>
            <p:ph idx="1"/>
          </p:nvPr>
        </p:nvSpPr>
        <p:spPr>
          <a:xfrm>
            <a:off x="609601" y="1138426"/>
            <a:ext cx="7696200" cy="4987739"/>
          </a:xfrm>
        </p:spPr>
        <p:txBody>
          <a:bodyPr/>
          <a:lstStyle/>
          <a:p>
            <a:r>
              <a:rPr lang="en-US" dirty="0">
                <a:solidFill>
                  <a:srgbClr val="C00000"/>
                </a:solidFill>
              </a:rPr>
              <a:t>What is the effect of splitting into multiple processors? </a:t>
            </a:r>
          </a:p>
          <a:p>
            <a:pPr marL="0" indent="0">
              <a:buNone/>
            </a:pPr>
            <a:r>
              <a:rPr lang="en-US" dirty="0"/>
              <a:t>– eliminates horizontal waste,</a:t>
            </a:r>
            <a:br>
              <a:rPr lang="en-US" dirty="0"/>
            </a:br>
            <a:r>
              <a:rPr lang="en-US" dirty="0"/>
              <a:t>– leaves some vertical waste, and</a:t>
            </a:r>
            <a:br>
              <a:rPr lang="en-US" dirty="0"/>
            </a:br>
            <a:r>
              <a:rPr lang="en-US" dirty="0"/>
              <a:t>– caps peak throughput of each thread. </a:t>
            </a:r>
          </a:p>
          <a:p>
            <a:endParaRPr lang="en-US" dirty="0"/>
          </a:p>
        </p:txBody>
      </p:sp>
      <p:sp>
        <p:nvSpPr>
          <p:cNvPr id="4" name="Slide Number Placeholder 3">
            <a:extLst>
              <a:ext uri="{FF2B5EF4-FFF2-40B4-BE49-F238E27FC236}">
                <a16:creationId xmlns:a16="http://schemas.microsoft.com/office/drawing/2014/main" id="{41C23161-789D-FC4E-B763-F4E21F3332CD}"/>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75</a:t>
            </a:fld>
            <a:endParaRPr lang="en-US">
              <a:solidFill>
                <a:prstClr val="black">
                  <a:tint val="75000"/>
                </a:prstClr>
              </a:solidFill>
            </a:endParaRPr>
          </a:p>
        </p:txBody>
      </p:sp>
      <p:pic>
        <p:nvPicPr>
          <p:cNvPr id="5" name="Picture 4">
            <a:extLst>
              <a:ext uri="{FF2B5EF4-FFF2-40B4-BE49-F238E27FC236}">
                <a16:creationId xmlns:a16="http://schemas.microsoft.com/office/drawing/2014/main" id="{E300F22B-DC35-F949-8A36-C97078B4EA65}"/>
              </a:ext>
            </a:extLst>
          </p:cNvPr>
          <p:cNvPicPr>
            <a:picLocks noChangeAspect="1"/>
          </p:cNvPicPr>
          <p:nvPr/>
        </p:nvPicPr>
        <p:blipFill>
          <a:blip r:embed="rId2"/>
          <a:stretch>
            <a:fillRect/>
          </a:stretch>
        </p:blipFill>
        <p:spPr>
          <a:xfrm>
            <a:off x="6367856" y="1138425"/>
            <a:ext cx="3875889" cy="4987739"/>
          </a:xfrm>
          <a:prstGeom prst="rect">
            <a:avLst/>
          </a:prstGeom>
        </p:spPr>
      </p:pic>
    </p:spTree>
    <p:extLst>
      <p:ext uri="{BB962C8B-B14F-4D97-AF65-F5344CB8AC3E}">
        <p14:creationId xmlns:p14="http://schemas.microsoft.com/office/powerpoint/2010/main" val="42280032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74C02-CA39-7749-9AC7-0C1BEDAD3D96}"/>
              </a:ext>
            </a:extLst>
          </p:cNvPr>
          <p:cNvSpPr>
            <a:spLocks noGrp="1"/>
          </p:cNvSpPr>
          <p:nvPr>
            <p:ph type="title"/>
          </p:nvPr>
        </p:nvSpPr>
        <p:spPr/>
        <p:txBody>
          <a:bodyPr>
            <a:normAutofit fontScale="90000"/>
          </a:bodyPr>
          <a:lstStyle/>
          <a:p>
            <a:br>
              <a:rPr lang="en-US" dirty="0">
                <a:solidFill>
                  <a:srgbClr val="C00000"/>
                </a:solidFill>
              </a:rPr>
            </a:br>
            <a:r>
              <a:rPr lang="en-US" dirty="0">
                <a:solidFill>
                  <a:srgbClr val="C00000"/>
                </a:solidFill>
              </a:rPr>
              <a:t>Ideal Superscalar Multithreading</a:t>
            </a:r>
          </a:p>
        </p:txBody>
      </p:sp>
      <p:sp>
        <p:nvSpPr>
          <p:cNvPr id="3" name="Content Placeholder 2">
            <a:extLst>
              <a:ext uri="{FF2B5EF4-FFF2-40B4-BE49-F238E27FC236}">
                <a16:creationId xmlns:a16="http://schemas.microsoft.com/office/drawing/2014/main" id="{3169E269-53C6-D04E-BBFA-4211D13DD60E}"/>
              </a:ext>
            </a:extLst>
          </p:cNvPr>
          <p:cNvSpPr>
            <a:spLocks noGrp="1"/>
          </p:cNvSpPr>
          <p:nvPr>
            <p:ph idx="1"/>
          </p:nvPr>
        </p:nvSpPr>
        <p:spPr>
          <a:xfrm>
            <a:off x="833378" y="1295400"/>
            <a:ext cx="6701741" cy="4004841"/>
          </a:xfrm>
        </p:spPr>
        <p:txBody>
          <a:bodyPr>
            <a:normAutofit/>
          </a:bodyPr>
          <a:lstStyle/>
          <a:p>
            <a:pPr marL="0" indent="0">
              <a:buNone/>
            </a:pPr>
            <a:endParaRPr lang="en-US" dirty="0"/>
          </a:p>
          <a:p>
            <a:pPr>
              <a:buFont typeface="Wingdings" pitchFamily="2" charset="2"/>
              <a:buChar char="q"/>
            </a:pPr>
            <a:r>
              <a:rPr lang="en-US" dirty="0"/>
              <a:t> Interleave multiple threads to multiple issue slots with no restrictions</a:t>
            </a:r>
          </a:p>
        </p:txBody>
      </p:sp>
      <p:sp>
        <p:nvSpPr>
          <p:cNvPr id="4" name="Slide Number Placeholder 3">
            <a:extLst>
              <a:ext uri="{FF2B5EF4-FFF2-40B4-BE49-F238E27FC236}">
                <a16:creationId xmlns:a16="http://schemas.microsoft.com/office/drawing/2014/main" id="{8333361D-CFAF-D34E-B8FB-CB9D3ECEBCBD}"/>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76</a:t>
            </a:fld>
            <a:endParaRPr lang="en-US">
              <a:solidFill>
                <a:prstClr val="black">
                  <a:tint val="75000"/>
                </a:prstClr>
              </a:solidFill>
            </a:endParaRPr>
          </a:p>
        </p:txBody>
      </p:sp>
      <p:pic>
        <p:nvPicPr>
          <p:cNvPr id="5" name="Picture 4">
            <a:extLst>
              <a:ext uri="{FF2B5EF4-FFF2-40B4-BE49-F238E27FC236}">
                <a16:creationId xmlns:a16="http://schemas.microsoft.com/office/drawing/2014/main" id="{49F1C8AD-0FCC-6C48-AAE9-8035BDDD5F71}"/>
              </a:ext>
            </a:extLst>
          </p:cNvPr>
          <p:cNvPicPr>
            <a:picLocks noChangeAspect="1"/>
          </p:cNvPicPr>
          <p:nvPr/>
        </p:nvPicPr>
        <p:blipFill>
          <a:blip r:embed="rId2"/>
          <a:stretch>
            <a:fillRect/>
          </a:stretch>
        </p:blipFill>
        <p:spPr>
          <a:xfrm>
            <a:off x="7330242" y="1295400"/>
            <a:ext cx="2754201" cy="4267200"/>
          </a:xfrm>
          <a:prstGeom prst="rect">
            <a:avLst/>
          </a:prstGeom>
        </p:spPr>
      </p:pic>
    </p:spTree>
    <p:extLst>
      <p:ext uri="{BB962C8B-B14F-4D97-AF65-F5344CB8AC3E}">
        <p14:creationId xmlns:p14="http://schemas.microsoft.com/office/powerpoint/2010/main" val="38434106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4">
            <a:extLst>
              <a:ext uri="{FF2B5EF4-FFF2-40B4-BE49-F238E27FC236}">
                <a16:creationId xmlns:a16="http://schemas.microsoft.com/office/drawing/2014/main" id="{C580937A-EF19-2847-8B65-73EA1EC6F2F4}"/>
              </a:ext>
            </a:extLst>
          </p:cNvPr>
          <p:cNvSpPr>
            <a:spLocks noChangeArrowheads="1"/>
          </p:cNvSpPr>
          <p:nvPr/>
        </p:nvSpPr>
        <p:spPr bwMode="auto">
          <a:xfrm>
            <a:off x="1524000" y="106364"/>
            <a:ext cx="91440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marL="25400" eaLnBrk="0" hangingPunct="0">
              <a:tabLst>
                <a:tab pos="317500" algn="l"/>
                <a:tab pos="1231900" algn="l"/>
                <a:tab pos="2146300" algn="l"/>
                <a:tab pos="3060700" algn="l"/>
                <a:tab pos="3975100" algn="l"/>
                <a:tab pos="4889500" algn="l"/>
                <a:tab pos="5803900" algn="l"/>
              </a:tabLst>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tabLst>
                <a:tab pos="317500" algn="l"/>
                <a:tab pos="1231900" algn="l"/>
                <a:tab pos="2146300" algn="l"/>
                <a:tab pos="3060700" algn="l"/>
                <a:tab pos="3975100" algn="l"/>
                <a:tab pos="4889500" algn="l"/>
                <a:tab pos="5803900" algn="l"/>
              </a:tabLst>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tabLst>
                <a:tab pos="317500" algn="l"/>
                <a:tab pos="1231900" algn="l"/>
                <a:tab pos="2146300" algn="l"/>
                <a:tab pos="3060700" algn="l"/>
                <a:tab pos="3975100" algn="l"/>
                <a:tab pos="4889500" algn="l"/>
                <a:tab pos="5803900" algn="l"/>
              </a:tabLst>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tabLst>
                <a:tab pos="317500" algn="l"/>
                <a:tab pos="1231900" algn="l"/>
                <a:tab pos="2146300" algn="l"/>
                <a:tab pos="3060700" algn="l"/>
                <a:tab pos="3975100" algn="l"/>
                <a:tab pos="4889500" algn="l"/>
                <a:tab pos="5803900" algn="l"/>
              </a:tabLst>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tabLst>
                <a:tab pos="317500" algn="l"/>
                <a:tab pos="1231900" algn="l"/>
                <a:tab pos="2146300" algn="l"/>
                <a:tab pos="3060700" algn="l"/>
                <a:tab pos="3975100" algn="l"/>
                <a:tab pos="4889500" algn="l"/>
                <a:tab pos="5803900" algn="l"/>
              </a:tabLst>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tabLst>
                <a:tab pos="317500" algn="l"/>
                <a:tab pos="1231900" algn="l"/>
                <a:tab pos="2146300" algn="l"/>
                <a:tab pos="3060700" algn="l"/>
                <a:tab pos="3975100" algn="l"/>
                <a:tab pos="4889500" algn="l"/>
                <a:tab pos="5803900" algn="l"/>
              </a:tabLs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tabLst>
                <a:tab pos="317500" algn="l"/>
                <a:tab pos="1231900" algn="l"/>
                <a:tab pos="2146300" algn="l"/>
                <a:tab pos="3060700" algn="l"/>
                <a:tab pos="3975100" algn="l"/>
                <a:tab pos="4889500" algn="l"/>
                <a:tab pos="5803900" algn="l"/>
              </a:tabLs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tabLst>
                <a:tab pos="317500" algn="l"/>
                <a:tab pos="1231900" algn="l"/>
                <a:tab pos="2146300" algn="l"/>
                <a:tab pos="3060700" algn="l"/>
                <a:tab pos="3975100" algn="l"/>
                <a:tab pos="4889500" algn="l"/>
                <a:tab pos="5803900" algn="l"/>
              </a:tabLs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tabLst>
                <a:tab pos="317500" algn="l"/>
                <a:tab pos="1231900" algn="l"/>
                <a:tab pos="2146300" algn="l"/>
                <a:tab pos="3060700" algn="l"/>
                <a:tab pos="3975100" algn="l"/>
                <a:tab pos="4889500" algn="l"/>
                <a:tab pos="5803900" algn="l"/>
              </a:tabLst>
              <a:defRPr sz="2400">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3600" dirty="0">
                <a:solidFill>
                  <a:schemeClr val="accent2"/>
                </a:solidFill>
                <a:latin typeface="Helvetica" pitchFamily="2" charset="0"/>
              </a:rPr>
              <a:t>Most execution units in superscalar are idle</a:t>
            </a:r>
          </a:p>
        </p:txBody>
      </p:sp>
      <p:pic>
        <p:nvPicPr>
          <p:cNvPr id="38914" name="Picture 5">
            <a:extLst>
              <a:ext uri="{FF2B5EF4-FFF2-40B4-BE49-F238E27FC236}">
                <a16:creationId xmlns:a16="http://schemas.microsoft.com/office/drawing/2014/main" id="{3F3B61FD-2AB4-FC4F-A598-1744F3293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8" y="838200"/>
            <a:ext cx="5994400" cy="605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8915" name="Text Box 6">
            <a:extLst>
              <a:ext uri="{FF2B5EF4-FFF2-40B4-BE49-F238E27FC236}">
                <a16:creationId xmlns:a16="http://schemas.microsoft.com/office/drawing/2014/main" id="{BFBE27C9-9D18-924E-B5A5-96F88856547F}"/>
              </a:ext>
            </a:extLst>
          </p:cNvPr>
          <p:cNvSpPr txBox="1">
            <a:spLocks noChangeArrowheads="1"/>
          </p:cNvSpPr>
          <p:nvPr/>
        </p:nvSpPr>
        <p:spPr bwMode="auto">
          <a:xfrm>
            <a:off x="7010400" y="5097463"/>
            <a:ext cx="1817688"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tabLst>
                <a:tab pos="320675" algn="l"/>
                <a:tab pos="639763" algn="l"/>
                <a:tab pos="960438" algn="l"/>
                <a:tab pos="1279525" algn="l"/>
                <a:tab pos="1600200" algn="l"/>
                <a:tab pos="1920875" algn="l"/>
                <a:tab pos="2239963" algn="l"/>
                <a:tab pos="2560638" algn="l"/>
                <a:tab pos="2879725" algn="l"/>
                <a:tab pos="3200400" algn="l"/>
                <a:tab pos="3521075" algn="l"/>
                <a:tab pos="3840163" algn="l"/>
              </a:tabLst>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822325" eaLnBrk="0" hangingPunct="0">
              <a:tabLst>
                <a:tab pos="320675" algn="l"/>
                <a:tab pos="639763" algn="l"/>
                <a:tab pos="960438" algn="l"/>
                <a:tab pos="1279525" algn="l"/>
                <a:tab pos="1600200" algn="l"/>
                <a:tab pos="1920875" algn="l"/>
                <a:tab pos="2239963" algn="l"/>
                <a:tab pos="2560638" algn="l"/>
                <a:tab pos="2879725" algn="l"/>
                <a:tab pos="3200400" algn="l"/>
                <a:tab pos="3521075" algn="l"/>
                <a:tab pos="3840163" algn="l"/>
              </a:tabLst>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822325" eaLnBrk="0" hangingPunct="0">
              <a:tabLst>
                <a:tab pos="320675" algn="l"/>
                <a:tab pos="639763" algn="l"/>
                <a:tab pos="960438" algn="l"/>
                <a:tab pos="1279525" algn="l"/>
                <a:tab pos="1600200" algn="l"/>
                <a:tab pos="1920875" algn="l"/>
                <a:tab pos="2239963" algn="l"/>
                <a:tab pos="2560638" algn="l"/>
                <a:tab pos="2879725" algn="l"/>
                <a:tab pos="3200400" algn="l"/>
                <a:tab pos="3521075" algn="l"/>
                <a:tab pos="3840163" algn="l"/>
              </a:tabLst>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822325" eaLnBrk="0" hangingPunct="0">
              <a:tabLst>
                <a:tab pos="320675" algn="l"/>
                <a:tab pos="639763" algn="l"/>
                <a:tab pos="960438" algn="l"/>
                <a:tab pos="1279525" algn="l"/>
                <a:tab pos="1600200" algn="l"/>
                <a:tab pos="1920875" algn="l"/>
                <a:tab pos="2239963" algn="l"/>
                <a:tab pos="2560638" algn="l"/>
                <a:tab pos="2879725" algn="l"/>
                <a:tab pos="3200400" algn="l"/>
                <a:tab pos="3521075" algn="l"/>
                <a:tab pos="3840163" algn="l"/>
              </a:tabLst>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822325" eaLnBrk="0" hangingPunct="0">
              <a:tabLst>
                <a:tab pos="320675" algn="l"/>
                <a:tab pos="639763" algn="l"/>
                <a:tab pos="960438" algn="l"/>
                <a:tab pos="1279525" algn="l"/>
                <a:tab pos="1600200" algn="l"/>
                <a:tab pos="1920875" algn="l"/>
                <a:tab pos="2239963" algn="l"/>
                <a:tab pos="2560638" algn="l"/>
                <a:tab pos="2879725" algn="l"/>
                <a:tab pos="3200400" algn="l"/>
                <a:tab pos="3521075" algn="l"/>
                <a:tab pos="3840163" algn="l"/>
              </a:tabLst>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822325" eaLnBrk="0" fontAlgn="base" hangingPunct="0">
              <a:spcBef>
                <a:spcPct val="0"/>
              </a:spcBef>
              <a:spcAft>
                <a:spcPct val="0"/>
              </a:spcAft>
              <a:tabLst>
                <a:tab pos="320675" algn="l"/>
                <a:tab pos="639763" algn="l"/>
                <a:tab pos="960438" algn="l"/>
                <a:tab pos="1279525" algn="l"/>
                <a:tab pos="1600200" algn="l"/>
                <a:tab pos="1920875" algn="l"/>
                <a:tab pos="2239963" algn="l"/>
                <a:tab pos="2560638" algn="l"/>
                <a:tab pos="2879725" algn="l"/>
                <a:tab pos="3200400" algn="l"/>
                <a:tab pos="3521075" algn="l"/>
                <a:tab pos="3840163" algn="l"/>
              </a:tabLs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822325" eaLnBrk="0" fontAlgn="base" hangingPunct="0">
              <a:spcBef>
                <a:spcPct val="0"/>
              </a:spcBef>
              <a:spcAft>
                <a:spcPct val="0"/>
              </a:spcAft>
              <a:tabLst>
                <a:tab pos="320675" algn="l"/>
                <a:tab pos="639763" algn="l"/>
                <a:tab pos="960438" algn="l"/>
                <a:tab pos="1279525" algn="l"/>
                <a:tab pos="1600200" algn="l"/>
                <a:tab pos="1920875" algn="l"/>
                <a:tab pos="2239963" algn="l"/>
                <a:tab pos="2560638" algn="l"/>
                <a:tab pos="2879725" algn="l"/>
                <a:tab pos="3200400" algn="l"/>
                <a:tab pos="3521075" algn="l"/>
                <a:tab pos="3840163" algn="l"/>
              </a:tabLs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822325" eaLnBrk="0" fontAlgn="base" hangingPunct="0">
              <a:spcBef>
                <a:spcPct val="0"/>
              </a:spcBef>
              <a:spcAft>
                <a:spcPct val="0"/>
              </a:spcAft>
              <a:tabLst>
                <a:tab pos="320675" algn="l"/>
                <a:tab pos="639763" algn="l"/>
                <a:tab pos="960438" algn="l"/>
                <a:tab pos="1279525" algn="l"/>
                <a:tab pos="1600200" algn="l"/>
                <a:tab pos="1920875" algn="l"/>
                <a:tab pos="2239963" algn="l"/>
                <a:tab pos="2560638" algn="l"/>
                <a:tab pos="2879725" algn="l"/>
                <a:tab pos="3200400" algn="l"/>
                <a:tab pos="3521075" algn="l"/>
                <a:tab pos="3840163" algn="l"/>
              </a:tabLs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822325" eaLnBrk="0" fontAlgn="base" hangingPunct="0">
              <a:spcBef>
                <a:spcPct val="0"/>
              </a:spcBef>
              <a:spcAft>
                <a:spcPct val="0"/>
              </a:spcAft>
              <a:tabLst>
                <a:tab pos="320675" algn="l"/>
                <a:tab pos="639763" algn="l"/>
                <a:tab pos="960438" algn="l"/>
                <a:tab pos="1279525" algn="l"/>
                <a:tab pos="1600200" algn="l"/>
                <a:tab pos="1920875" algn="l"/>
                <a:tab pos="2239963" algn="l"/>
                <a:tab pos="2560638" algn="l"/>
                <a:tab pos="2879725" algn="l"/>
                <a:tab pos="3200400" algn="l"/>
                <a:tab pos="3521075" algn="l"/>
                <a:tab pos="3840163" algn="l"/>
              </a:tabLs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600">
                <a:solidFill>
                  <a:srgbClr val="053DE8"/>
                </a:solidFill>
                <a:latin typeface="Helvetica" pitchFamily="2" charset="0"/>
              </a:rPr>
              <a:t> Tullsen, Eggers, and Levy,</a:t>
            </a:r>
          </a:p>
          <a:p>
            <a:pPr eaLnBrk="1" hangingPunct="1"/>
            <a:r>
              <a:rPr lang="ja-JP" altLang="en-US" sz="1600">
                <a:solidFill>
                  <a:srgbClr val="053DE8"/>
                </a:solidFill>
                <a:latin typeface="Helvetica" pitchFamily="2" charset="0"/>
              </a:rPr>
              <a:t>“</a:t>
            </a:r>
            <a:r>
              <a:rPr lang="en-US" altLang="ja-JP" sz="1600">
                <a:solidFill>
                  <a:srgbClr val="053DE8"/>
                </a:solidFill>
                <a:latin typeface="Helvetica" pitchFamily="2" charset="0"/>
              </a:rPr>
              <a:t>Simultaneous Multithreading:</a:t>
            </a:r>
            <a:endParaRPr lang="en-US" altLang="en-US" sz="1600">
              <a:solidFill>
                <a:srgbClr val="053DE8"/>
              </a:solidFill>
              <a:latin typeface="Helvetica" pitchFamily="2" charset="0"/>
            </a:endParaRPr>
          </a:p>
        </p:txBody>
      </p:sp>
      <p:sp>
        <p:nvSpPr>
          <p:cNvPr id="38916" name="Text Box 7">
            <a:extLst>
              <a:ext uri="{FF2B5EF4-FFF2-40B4-BE49-F238E27FC236}">
                <a16:creationId xmlns:a16="http://schemas.microsoft.com/office/drawing/2014/main" id="{5E8BEB53-EDA5-1846-A7B9-61667E979394}"/>
              </a:ext>
            </a:extLst>
          </p:cNvPr>
          <p:cNvSpPr txBox="1">
            <a:spLocks noChangeArrowheads="1"/>
          </p:cNvSpPr>
          <p:nvPr/>
        </p:nvSpPr>
        <p:spPr bwMode="auto">
          <a:xfrm>
            <a:off x="7010400" y="990601"/>
            <a:ext cx="18859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2325" eaLnBrk="0" hangingPunct="0">
              <a:tabLst>
                <a:tab pos="320675" algn="l"/>
                <a:tab pos="639763" algn="l"/>
                <a:tab pos="960438" algn="l"/>
                <a:tab pos="1279525" algn="l"/>
                <a:tab pos="1600200" algn="l"/>
                <a:tab pos="1920875" algn="l"/>
                <a:tab pos="2239963" algn="l"/>
                <a:tab pos="2560638" algn="l"/>
                <a:tab pos="2879725" algn="l"/>
                <a:tab pos="3200400" algn="l"/>
                <a:tab pos="3521075" algn="l"/>
                <a:tab pos="3840163" algn="l"/>
              </a:tabLst>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822325" eaLnBrk="0" hangingPunct="0">
              <a:tabLst>
                <a:tab pos="320675" algn="l"/>
                <a:tab pos="639763" algn="l"/>
                <a:tab pos="960438" algn="l"/>
                <a:tab pos="1279525" algn="l"/>
                <a:tab pos="1600200" algn="l"/>
                <a:tab pos="1920875" algn="l"/>
                <a:tab pos="2239963" algn="l"/>
                <a:tab pos="2560638" algn="l"/>
                <a:tab pos="2879725" algn="l"/>
                <a:tab pos="3200400" algn="l"/>
                <a:tab pos="3521075" algn="l"/>
                <a:tab pos="3840163" algn="l"/>
              </a:tabLst>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822325" eaLnBrk="0" hangingPunct="0">
              <a:tabLst>
                <a:tab pos="320675" algn="l"/>
                <a:tab pos="639763" algn="l"/>
                <a:tab pos="960438" algn="l"/>
                <a:tab pos="1279525" algn="l"/>
                <a:tab pos="1600200" algn="l"/>
                <a:tab pos="1920875" algn="l"/>
                <a:tab pos="2239963" algn="l"/>
                <a:tab pos="2560638" algn="l"/>
                <a:tab pos="2879725" algn="l"/>
                <a:tab pos="3200400" algn="l"/>
                <a:tab pos="3521075" algn="l"/>
                <a:tab pos="3840163" algn="l"/>
              </a:tabLst>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822325" eaLnBrk="0" hangingPunct="0">
              <a:tabLst>
                <a:tab pos="320675" algn="l"/>
                <a:tab pos="639763" algn="l"/>
                <a:tab pos="960438" algn="l"/>
                <a:tab pos="1279525" algn="l"/>
                <a:tab pos="1600200" algn="l"/>
                <a:tab pos="1920875" algn="l"/>
                <a:tab pos="2239963" algn="l"/>
                <a:tab pos="2560638" algn="l"/>
                <a:tab pos="2879725" algn="l"/>
                <a:tab pos="3200400" algn="l"/>
                <a:tab pos="3521075" algn="l"/>
                <a:tab pos="3840163" algn="l"/>
              </a:tabLst>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822325" eaLnBrk="0" hangingPunct="0">
              <a:tabLst>
                <a:tab pos="320675" algn="l"/>
                <a:tab pos="639763" algn="l"/>
                <a:tab pos="960438" algn="l"/>
                <a:tab pos="1279525" algn="l"/>
                <a:tab pos="1600200" algn="l"/>
                <a:tab pos="1920875" algn="l"/>
                <a:tab pos="2239963" algn="l"/>
                <a:tab pos="2560638" algn="l"/>
                <a:tab pos="2879725" algn="l"/>
                <a:tab pos="3200400" algn="l"/>
                <a:tab pos="3521075" algn="l"/>
                <a:tab pos="3840163" algn="l"/>
              </a:tabLst>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822325" eaLnBrk="0" fontAlgn="base" hangingPunct="0">
              <a:spcBef>
                <a:spcPct val="0"/>
              </a:spcBef>
              <a:spcAft>
                <a:spcPct val="0"/>
              </a:spcAft>
              <a:tabLst>
                <a:tab pos="320675" algn="l"/>
                <a:tab pos="639763" algn="l"/>
                <a:tab pos="960438" algn="l"/>
                <a:tab pos="1279525" algn="l"/>
                <a:tab pos="1600200" algn="l"/>
                <a:tab pos="1920875" algn="l"/>
                <a:tab pos="2239963" algn="l"/>
                <a:tab pos="2560638" algn="l"/>
                <a:tab pos="2879725" algn="l"/>
                <a:tab pos="3200400" algn="l"/>
                <a:tab pos="3521075" algn="l"/>
                <a:tab pos="3840163" algn="l"/>
              </a:tabLs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822325" eaLnBrk="0" fontAlgn="base" hangingPunct="0">
              <a:spcBef>
                <a:spcPct val="0"/>
              </a:spcBef>
              <a:spcAft>
                <a:spcPct val="0"/>
              </a:spcAft>
              <a:tabLst>
                <a:tab pos="320675" algn="l"/>
                <a:tab pos="639763" algn="l"/>
                <a:tab pos="960438" algn="l"/>
                <a:tab pos="1279525" algn="l"/>
                <a:tab pos="1600200" algn="l"/>
                <a:tab pos="1920875" algn="l"/>
                <a:tab pos="2239963" algn="l"/>
                <a:tab pos="2560638" algn="l"/>
                <a:tab pos="2879725" algn="l"/>
                <a:tab pos="3200400" algn="l"/>
                <a:tab pos="3521075" algn="l"/>
                <a:tab pos="3840163" algn="l"/>
              </a:tabLs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822325" eaLnBrk="0" fontAlgn="base" hangingPunct="0">
              <a:spcBef>
                <a:spcPct val="0"/>
              </a:spcBef>
              <a:spcAft>
                <a:spcPct val="0"/>
              </a:spcAft>
              <a:tabLst>
                <a:tab pos="320675" algn="l"/>
                <a:tab pos="639763" algn="l"/>
                <a:tab pos="960438" algn="l"/>
                <a:tab pos="1279525" algn="l"/>
                <a:tab pos="1600200" algn="l"/>
                <a:tab pos="1920875" algn="l"/>
                <a:tab pos="2239963" algn="l"/>
                <a:tab pos="2560638" algn="l"/>
                <a:tab pos="2879725" algn="l"/>
                <a:tab pos="3200400" algn="l"/>
                <a:tab pos="3521075" algn="l"/>
                <a:tab pos="3840163" algn="l"/>
              </a:tabLs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822325" eaLnBrk="0" fontAlgn="base" hangingPunct="0">
              <a:spcBef>
                <a:spcPct val="0"/>
              </a:spcBef>
              <a:spcAft>
                <a:spcPct val="0"/>
              </a:spcAft>
              <a:tabLst>
                <a:tab pos="320675" algn="l"/>
                <a:tab pos="639763" algn="l"/>
                <a:tab pos="960438" algn="l"/>
                <a:tab pos="1279525" algn="l"/>
                <a:tab pos="1600200" algn="l"/>
                <a:tab pos="1920875" algn="l"/>
                <a:tab pos="2239963" algn="l"/>
                <a:tab pos="2560638" algn="l"/>
                <a:tab pos="2879725" algn="l"/>
                <a:tab pos="3200400" algn="l"/>
                <a:tab pos="3521075" algn="l"/>
                <a:tab pos="3840163" algn="l"/>
              </a:tabLst>
              <a:defRPr sz="2400">
                <a:solidFill>
                  <a:schemeClr val="tx1"/>
                </a:solidFill>
                <a:latin typeface="Times New Roman" panose="02020603050405020304" pitchFamily="18" charset="0"/>
                <a:ea typeface="ＭＳ Ｐゴシック" panose="020B0600070205080204" pitchFamily="34" charset="-128"/>
              </a:defRPr>
            </a:lvl9pPr>
          </a:lstStyle>
          <a:p>
            <a:pPr algn="ctr" eaLnBrk="1" hangingPunct="1"/>
            <a:r>
              <a:rPr lang="en-US" altLang="en-US" sz="1900" b="1">
                <a:solidFill>
                  <a:srgbClr val="053DE8"/>
                </a:solidFill>
                <a:latin typeface="Helvetica" pitchFamily="2" charset="0"/>
              </a:rPr>
              <a:t>For an 8-way superscalar.</a:t>
            </a:r>
          </a:p>
        </p:txBody>
      </p:sp>
      <p:sp>
        <p:nvSpPr>
          <p:cNvPr id="38917" name="TextBox 1">
            <a:extLst>
              <a:ext uri="{FF2B5EF4-FFF2-40B4-BE49-F238E27FC236}">
                <a16:creationId xmlns:a16="http://schemas.microsoft.com/office/drawing/2014/main" id="{86478E33-91B0-1141-B0C1-C5C21C54FA4F}"/>
              </a:ext>
            </a:extLst>
          </p:cNvPr>
          <p:cNvSpPr txBox="1">
            <a:spLocks noChangeArrowheads="1"/>
          </p:cNvSpPr>
          <p:nvPr/>
        </p:nvSpPr>
        <p:spPr bwMode="auto">
          <a:xfrm>
            <a:off x="8759826" y="1557339"/>
            <a:ext cx="19081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800">
                <a:solidFill>
                  <a:srgbClr val="FF6600"/>
                </a:solidFill>
              </a:rPr>
              <a:t>observation</a:t>
            </a:r>
          </a:p>
        </p:txBody>
      </p:sp>
      <p:cxnSp>
        <p:nvCxnSpPr>
          <p:cNvPr id="7" name="Straight Connector 6">
            <a:extLst>
              <a:ext uri="{FF2B5EF4-FFF2-40B4-BE49-F238E27FC236}">
                <a16:creationId xmlns:a16="http://schemas.microsoft.com/office/drawing/2014/main" id="{F16A4421-3965-C149-82C7-208156F5499B}"/>
              </a:ext>
            </a:extLst>
          </p:cNvPr>
          <p:cNvCxnSpPr>
            <a:cxnSpLocks noChangeShapeType="1"/>
          </p:cNvCxnSpPr>
          <p:nvPr/>
        </p:nvCxnSpPr>
        <p:spPr bwMode="auto">
          <a:xfrm>
            <a:off x="2063750" y="1052514"/>
            <a:ext cx="0" cy="4321175"/>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 name="Straight Arrow Connector 8">
            <a:extLst>
              <a:ext uri="{FF2B5EF4-FFF2-40B4-BE49-F238E27FC236}">
                <a16:creationId xmlns:a16="http://schemas.microsoft.com/office/drawing/2014/main" id="{74DB479F-8E94-E74F-BCDA-269A8C2A5F53}"/>
              </a:ext>
            </a:extLst>
          </p:cNvPr>
          <p:cNvCxnSpPr>
            <a:cxnSpLocks noChangeShapeType="1"/>
          </p:cNvCxnSpPr>
          <p:nvPr/>
        </p:nvCxnSpPr>
        <p:spPr bwMode="auto">
          <a:xfrm>
            <a:off x="2063750" y="5373688"/>
            <a:ext cx="1079500" cy="4318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 name="Straight Arrow Connector 11">
            <a:extLst>
              <a:ext uri="{FF2B5EF4-FFF2-40B4-BE49-F238E27FC236}">
                <a16:creationId xmlns:a16="http://schemas.microsoft.com/office/drawing/2014/main" id="{92F92457-19CD-4445-9642-CAF6EE3E5D67}"/>
              </a:ext>
            </a:extLst>
          </p:cNvPr>
          <p:cNvCxnSpPr>
            <a:cxnSpLocks noChangeShapeType="1"/>
          </p:cNvCxnSpPr>
          <p:nvPr/>
        </p:nvCxnSpPr>
        <p:spPr bwMode="auto">
          <a:xfrm flipH="1">
            <a:off x="8975725" y="4724400"/>
            <a:ext cx="1081088"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8796048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07FF-3B38-ED49-9DCF-5D7845A3030A}"/>
              </a:ext>
            </a:extLst>
          </p:cNvPr>
          <p:cNvSpPr>
            <a:spLocks noGrp="1"/>
          </p:cNvSpPr>
          <p:nvPr>
            <p:ph type="title"/>
          </p:nvPr>
        </p:nvSpPr>
        <p:spPr>
          <a:xfrm>
            <a:off x="609599" y="286603"/>
            <a:ext cx="10546081" cy="702303"/>
          </a:xfrm>
        </p:spPr>
        <p:txBody>
          <a:bodyPr>
            <a:noAutofit/>
          </a:bodyPr>
          <a:lstStyle/>
          <a:p>
            <a:br>
              <a:rPr lang="en-US" sz="3600" dirty="0"/>
            </a:br>
            <a:r>
              <a:rPr lang="en-US" sz="3600" b="1" dirty="0">
                <a:solidFill>
                  <a:srgbClr val="C00000"/>
                </a:solidFill>
              </a:rPr>
              <a:t>Thread level parallelism: simultaneous multithreading</a:t>
            </a:r>
            <a:endParaRPr lang="en-US" sz="3600" dirty="0"/>
          </a:p>
        </p:txBody>
      </p:sp>
      <p:sp>
        <p:nvSpPr>
          <p:cNvPr id="3" name="Content Placeholder 2">
            <a:extLst>
              <a:ext uri="{FF2B5EF4-FFF2-40B4-BE49-F238E27FC236}">
                <a16:creationId xmlns:a16="http://schemas.microsoft.com/office/drawing/2014/main" id="{C483EA7D-0B80-0F4D-8232-1A0DD7443694}"/>
              </a:ext>
            </a:extLst>
          </p:cNvPr>
          <p:cNvSpPr>
            <a:spLocks noGrp="1"/>
          </p:cNvSpPr>
          <p:nvPr>
            <p:ph idx="1"/>
          </p:nvPr>
        </p:nvSpPr>
        <p:spPr>
          <a:xfrm>
            <a:off x="609600" y="1250066"/>
            <a:ext cx="10972801" cy="4876099"/>
          </a:xfrm>
        </p:spPr>
        <p:txBody>
          <a:bodyPr>
            <a:normAutofit/>
          </a:bodyPr>
          <a:lstStyle/>
          <a:p>
            <a:pPr>
              <a:buFont typeface="Wingdings" pitchFamily="2" charset="2"/>
              <a:buChar char="q"/>
            </a:pPr>
            <a:r>
              <a:rPr lang="en-US" dirty="0"/>
              <a:t> Uses the resources of one superscalar processor to exploit simultaneously ILP and TLP. </a:t>
            </a:r>
          </a:p>
          <a:p>
            <a:pPr>
              <a:buFont typeface="Wingdings" pitchFamily="2" charset="2"/>
              <a:buChar char="q"/>
            </a:pPr>
            <a:r>
              <a:rPr lang="en-US" dirty="0"/>
              <a:t> Key motivation: a CPU today has more functional resources than what one thread can in fact use </a:t>
            </a:r>
          </a:p>
          <a:p>
            <a:pPr>
              <a:buFont typeface="Wingdings" pitchFamily="2" charset="2"/>
              <a:buChar char="q"/>
            </a:pPr>
            <a:r>
              <a:rPr lang="en-US" dirty="0"/>
              <a:t> Thanks to register renaming and dynamic scheduling, more independent instructions to different threads may be issued without worrying about dependences (that are solved by the hardware of the dynamic scheduling). </a:t>
            </a:r>
          </a:p>
          <a:p>
            <a:pPr>
              <a:buFont typeface="Wingdings" pitchFamily="2" charset="2"/>
              <a:buChar char="q"/>
            </a:pPr>
            <a:r>
              <a:rPr lang="en-US" dirty="0"/>
              <a:t> Simultaneously schedule instructions for execution from all threads </a:t>
            </a:r>
          </a:p>
          <a:p>
            <a:endParaRPr lang="en-US" dirty="0"/>
          </a:p>
        </p:txBody>
      </p:sp>
      <p:sp>
        <p:nvSpPr>
          <p:cNvPr id="4" name="Slide Number Placeholder 3">
            <a:extLst>
              <a:ext uri="{FF2B5EF4-FFF2-40B4-BE49-F238E27FC236}">
                <a16:creationId xmlns:a16="http://schemas.microsoft.com/office/drawing/2014/main" id="{14DF4ECC-10BD-4247-8284-146D0F85A00B}"/>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78</a:t>
            </a:fld>
            <a:endParaRPr lang="en-US">
              <a:solidFill>
                <a:prstClr val="black">
                  <a:tint val="75000"/>
                </a:prstClr>
              </a:solidFill>
            </a:endParaRPr>
          </a:p>
        </p:txBody>
      </p:sp>
    </p:spTree>
    <p:extLst>
      <p:ext uri="{BB962C8B-B14F-4D97-AF65-F5344CB8AC3E}">
        <p14:creationId xmlns:p14="http://schemas.microsoft.com/office/powerpoint/2010/main" val="33378196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D6390-0905-444A-83F3-400CE3FB991D}"/>
              </a:ext>
            </a:extLst>
          </p:cNvPr>
          <p:cNvSpPr>
            <a:spLocks noGrp="1"/>
          </p:cNvSpPr>
          <p:nvPr>
            <p:ph type="title"/>
          </p:nvPr>
        </p:nvSpPr>
        <p:spPr/>
        <p:txBody>
          <a:bodyPr/>
          <a:lstStyle/>
          <a:p>
            <a:r>
              <a:rPr lang="en-US" sz="3200" dirty="0"/>
              <a:t>SMT Microarchitecture</a:t>
            </a:r>
            <a:endParaRPr lang="en-US" dirty="0"/>
          </a:p>
        </p:txBody>
      </p:sp>
      <p:sp>
        <p:nvSpPr>
          <p:cNvPr id="4" name="Slide Number Placeholder 3">
            <a:extLst>
              <a:ext uri="{FF2B5EF4-FFF2-40B4-BE49-F238E27FC236}">
                <a16:creationId xmlns:a16="http://schemas.microsoft.com/office/drawing/2014/main" id="{8C0D79BC-F83C-0C4C-810A-2AC9B94A87F4}"/>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79</a:t>
            </a:fld>
            <a:endParaRPr lang="en-US">
              <a:solidFill>
                <a:prstClr val="black">
                  <a:tint val="75000"/>
                </a:prstClr>
              </a:solidFill>
            </a:endParaRPr>
          </a:p>
        </p:txBody>
      </p:sp>
      <p:pic>
        <p:nvPicPr>
          <p:cNvPr id="5" name="Picture 2" descr="smt2">
            <a:extLst>
              <a:ext uri="{FF2B5EF4-FFF2-40B4-BE49-F238E27FC236}">
                <a16:creationId xmlns:a16="http://schemas.microsoft.com/office/drawing/2014/main" id="{A45033A7-8B30-C141-A67B-870BE2CBD088}"/>
              </a:ext>
            </a:extLst>
          </p:cNvPr>
          <p:cNvPicPr>
            <a:picLocks noGrp="1" noChangeAspect="1" noChangeArrowheads="1"/>
          </p:cNvPicPr>
          <p:nvPr>
            <p:ph idx="1"/>
          </p:nvPr>
        </p:nvPicPr>
        <p:blipFill>
          <a:blip r:embed="rId2" cstate="print"/>
          <a:srcRect/>
          <a:stretch>
            <a:fillRect/>
          </a:stretch>
        </p:blipFill>
        <p:spPr>
          <a:xfrm>
            <a:off x="457200" y="1138238"/>
            <a:ext cx="11277600" cy="5218115"/>
          </a:xfrm>
          <a:noFill/>
        </p:spPr>
      </p:pic>
    </p:spTree>
    <p:extLst>
      <p:ext uri="{BB962C8B-B14F-4D97-AF65-F5344CB8AC3E}">
        <p14:creationId xmlns:p14="http://schemas.microsoft.com/office/powerpoint/2010/main" val="3669168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7406F-5599-BE4A-A54D-0437F4DFC9FD}"/>
              </a:ext>
            </a:extLst>
          </p:cNvPr>
          <p:cNvSpPr>
            <a:spLocks noGrp="1"/>
          </p:cNvSpPr>
          <p:nvPr>
            <p:ph type="title"/>
          </p:nvPr>
        </p:nvSpPr>
        <p:spPr/>
        <p:txBody>
          <a:bodyPr>
            <a:normAutofit fontScale="90000"/>
          </a:bodyPr>
          <a:lstStyle/>
          <a:p>
            <a:r>
              <a:rPr lang="en-US" dirty="0"/>
              <a:t>SIMD</a:t>
            </a:r>
          </a:p>
        </p:txBody>
      </p:sp>
      <p:pic>
        <p:nvPicPr>
          <p:cNvPr id="7" name="Content Placeholder 6">
            <a:extLst>
              <a:ext uri="{FF2B5EF4-FFF2-40B4-BE49-F238E27FC236}">
                <a16:creationId xmlns:a16="http://schemas.microsoft.com/office/drawing/2014/main" id="{E65B48C1-FCD6-1741-86E1-F240733438CE}"/>
              </a:ext>
            </a:extLst>
          </p:cNvPr>
          <p:cNvPicPr>
            <a:picLocks noGrp="1" noChangeAspect="1"/>
          </p:cNvPicPr>
          <p:nvPr>
            <p:ph idx="1"/>
          </p:nvPr>
        </p:nvPicPr>
        <p:blipFill>
          <a:blip r:embed="rId2"/>
          <a:stretch>
            <a:fillRect/>
          </a:stretch>
        </p:blipFill>
        <p:spPr>
          <a:xfrm>
            <a:off x="1908697" y="1529135"/>
            <a:ext cx="8088085" cy="3761014"/>
          </a:xfrm>
        </p:spPr>
      </p:pic>
      <p:sp>
        <p:nvSpPr>
          <p:cNvPr id="3" name="Slide Number Placeholder 2">
            <a:extLst>
              <a:ext uri="{FF2B5EF4-FFF2-40B4-BE49-F238E27FC236}">
                <a16:creationId xmlns:a16="http://schemas.microsoft.com/office/drawing/2014/main" id="{57997EB3-C0A3-404D-A067-69D07DECBCB1}"/>
              </a:ext>
            </a:extLst>
          </p:cNvPr>
          <p:cNvSpPr>
            <a:spLocks noGrp="1"/>
          </p:cNvSpPr>
          <p:nvPr>
            <p:ph type="sldNum" sz="quarter" idx="12"/>
          </p:nvPr>
        </p:nvSpPr>
        <p:spPr/>
        <p:txBody>
          <a:bodyPr/>
          <a:lstStyle/>
          <a:p>
            <a:fld id="{BFC9D464-DD04-3C40-96E2-DD85F8D02596}" type="slidenum">
              <a:rPr lang="en-US" smtClean="0"/>
              <a:pPr/>
              <a:t>8</a:t>
            </a:fld>
            <a:endParaRPr lang="en-US"/>
          </a:p>
        </p:txBody>
      </p:sp>
    </p:spTree>
    <p:extLst>
      <p:ext uri="{BB962C8B-B14F-4D97-AF65-F5344CB8AC3E}">
        <p14:creationId xmlns:p14="http://schemas.microsoft.com/office/powerpoint/2010/main" val="17163614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95E9F-36FD-A646-BC4D-9B69DBEE1AFC}"/>
              </a:ext>
            </a:extLst>
          </p:cNvPr>
          <p:cNvSpPr>
            <a:spLocks noGrp="1"/>
          </p:cNvSpPr>
          <p:nvPr>
            <p:ph type="title"/>
          </p:nvPr>
        </p:nvSpPr>
        <p:spPr>
          <a:xfrm>
            <a:off x="1066800" y="177556"/>
            <a:ext cx="10058400" cy="648182"/>
          </a:xfrm>
        </p:spPr>
        <p:txBody>
          <a:bodyPr>
            <a:normAutofit fontScale="90000"/>
          </a:bodyPr>
          <a:lstStyle/>
          <a:p>
            <a:br>
              <a:rPr lang="en-US" dirty="0">
                <a:solidFill>
                  <a:srgbClr val="C00000"/>
                </a:solidFill>
              </a:rPr>
            </a:br>
            <a:r>
              <a:rPr lang="en-US" dirty="0">
                <a:solidFill>
                  <a:srgbClr val="C00000"/>
                </a:solidFill>
              </a:rPr>
              <a:t>Simultaneous Multithreading (SMT) </a:t>
            </a:r>
            <a:endParaRPr lang="en-US" dirty="0"/>
          </a:p>
        </p:txBody>
      </p:sp>
      <p:sp>
        <p:nvSpPr>
          <p:cNvPr id="3" name="Content Placeholder 2">
            <a:extLst>
              <a:ext uri="{FF2B5EF4-FFF2-40B4-BE49-F238E27FC236}">
                <a16:creationId xmlns:a16="http://schemas.microsoft.com/office/drawing/2014/main" id="{08F7A8FF-0869-3642-9090-C6C5DB342AB1}"/>
              </a:ext>
            </a:extLst>
          </p:cNvPr>
          <p:cNvSpPr>
            <a:spLocks noGrp="1"/>
          </p:cNvSpPr>
          <p:nvPr>
            <p:ph idx="1"/>
          </p:nvPr>
        </p:nvSpPr>
        <p:spPr>
          <a:xfrm>
            <a:off x="609600" y="1138426"/>
            <a:ext cx="10972801" cy="5217927"/>
          </a:xfrm>
        </p:spPr>
        <p:txBody>
          <a:bodyPr>
            <a:normAutofit fontScale="92500"/>
          </a:bodyPr>
          <a:lstStyle/>
          <a:p>
            <a:pPr>
              <a:buFont typeface="Wingdings" pitchFamily="2" charset="2"/>
              <a:buChar char="v"/>
            </a:pPr>
            <a:r>
              <a:rPr lang="en-US" sz="3000" dirty="0"/>
              <a:t>simultaneous multithreading (SMT): insight that dynamically scheduled processor already has many HW mechanisms to support multithreading </a:t>
            </a:r>
          </a:p>
          <a:p>
            <a:pPr marL="715963" indent="-260350">
              <a:buFont typeface="Wingdings" pitchFamily="2" charset="2"/>
              <a:buChar char="ü"/>
            </a:pPr>
            <a:r>
              <a:rPr lang="en-US" sz="2600" dirty="0"/>
              <a:t>Large set of virtual registers that can be used to hold the register sets of independent threads </a:t>
            </a:r>
          </a:p>
          <a:p>
            <a:pPr marL="715963" indent="-260350">
              <a:buFont typeface="Wingdings" pitchFamily="2" charset="2"/>
              <a:buChar char="ü"/>
            </a:pPr>
            <a:r>
              <a:rPr lang="en-US" sz="2600" dirty="0"/>
              <a:t>Register renaming provides unique register identifiers, so instructions from multiple threads can be mixed in data path without confusing sources and destinations across threads </a:t>
            </a:r>
          </a:p>
          <a:p>
            <a:pPr marL="715963" indent="-260350">
              <a:buFont typeface="Wingdings" pitchFamily="2" charset="2"/>
              <a:buChar char="ü"/>
            </a:pPr>
            <a:r>
              <a:rPr lang="en-US" sz="2600" dirty="0"/>
              <a:t>Out-of-order completion allows the threads to execute out of order, and get better utilization of the HW </a:t>
            </a:r>
          </a:p>
          <a:p>
            <a:pPr>
              <a:buFont typeface="Wingdings" pitchFamily="2" charset="2"/>
              <a:buChar char="v"/>
            </a:pPr>
            <a:r>
              <a:rPr lang="en-US" sz="3000" dirty="0"/>
              <a:t>Just adding a per thread renaming table and keeping separate PCs </a:t>
            </a:r>
          </a:p>
          <a:p>
            <a:pPr marL="715963" indent="0">
              <a:buFont typeface="Wingdings" pitchFamily="2" charset="2"/>
              <a:buChar char="ü"/>
            </a:pPr>
            <a:r>
              <a:rPr lang="en-US" sz="2600" dirty="0"/>
              <a:t>Independent commitment can be supported by logically keeping a separate reorder buffer for each thread </a:t>
            </a:r>
          </a:p>
          <a:p>
            <a:pPr marL="0" indent="0">
              <a:buNone/>
            </a:pPr>
            <a:endParaRPr lang="en-US" sz="2600" dirty="0"/>
          </a:p>
          <a:p>
            <a:pPr>
              <a:buFont typeface="Wingdings" pitchFamily="2" charset="2"/>
              <a:buChar char="ü"/>
            </a:pPr>
            <a:endParaRPr lang="en-US" sz="2600" dirty="0"/>
          </a:p>
          <a:p>
            <a:pPr>
              <a:buFont typeface="Wingdings" pitchFamily="2" charset="2"/>
              <a:buChar char="ü"/>
            </a:pPr>
            <a:endParaRPr lang="en-US" sz="2800" dirty="0"/>
          </a:p>
          <a:p>
            <a:endParaRPr lang="en-US" dirty="0"/>
          </a:p>
        </p:txBody>
      </p:sp>
      <p:sp>
        <p:nvSpPr>
          <p:cNvPr id="4" name="Slide Number Placeholder 3">
            <a:extLst>
              <a:ext uri="{FF2B5EF4-FFF2-40B4-BE49-F238E27FC236}">
                <a16:creationId xmlns:a16="http://schemas.microsoft.com/office/drawing/2014/main" id="{760C78CB-F0D8-2040-9478-6506118BC46A}"/>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80</a:t>
            </a:fld>
            <a:endParaRPr lang="en-US">
              <a:solidFill>
                <a:prstClr val="black">
                  <a:tint val="75000"/>
                </a:prstClr>
              </a:solidFill>
            </a:endParaRPr>
          </a:p>
        </p:txBody>
      </p:sp>
    </p:spTree>
    <p:extLst>
      <p:ext uri="{BB962C8B-B14F-4D97-AF65-F5344CB8AC3E}">
        <p14:creationId xmlns:p14="http://schemas.microsoft.com/office/powerpoint/2010/main" val="27905374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D8FB-A0DE-214F-92AF-9B554B392AFF}"/>
              </a:ext>
            </a:extLst>
          </p:cNvPr>
          <p:cNvSpPr>
            <a:spLocks noGrp="1"/>
          </p:cNvSpPr>
          <p:nvPr>
            <p:ph type="title"/>
          </p:nvPr>
        </p:nvSpPr>
        <p:spPr/>
        <p:txBody>
          <a:bodyPr>
            <a:normAutofit fontScale="90000"/>
          </a:bodyPr>
          <a:lstStyle/>
          <a:p>
            <a:r>
              <a:rPr lang="en-US" dirty="0"/>
              <a:t>Goals for an SMT architecture implementation </a:t>
            </a:r>
            <a:endParaRPr lang="en-US" dirty="0">
              <a:effectLst/>
            </a:endParaRPr>
          </a:p>
        </p:txBody>
      </p:sp>
      <p:pic>
        <p:nvPicPr>
          <p:cNvPr id="5" name="Content Placeholder 4">
            <a:extLst>
              <a:ext uri="{FF2B5EF4-FFF2-40B4-BE49-F238E27FC236}">
                <a16:creationId xmlns:a16="http://schemas.microsoft.com/office/drawing/2014/main" id="{FD478A31-5C08-E347-8685-8BC05CDAFFCB}"/>
              </a:ext>
            </a:extLst>
          </p:cNvPr>
          <p:cNvPicPr>
            <a:picLocks noGrp="1" noChangeAspect="1"/>
          </p:cNvPicPr>
          <p:nvPr>
            <p:ph idx="1"/>
          </p:nvPr>
        </p:nvPicPr>
        <p:blipFill>
          <a:blip r:embed="rId3"/>
          <a:stretch>
            <a:fillRect/>
          </a:stretch>
        </p:blipFill>
        <p:spPr>
          <a:xfrm>
            <a:off x="7696200" y="1342663"/>
            <a:ext cx="3622664" cy="4118337"/>
          </a:xfrm>
          <a:prstGeom prst="rect">
            <a:avLst/>
          </a:prstGeom>
        </p:spPr>
      </p:pic>
      <p:sp>
        <p:nvSpPr>
          <p:cNvPr id="4" name="Slide Number Placeholder 3">
            <a:extLst>
              <a:ext uri="{FF2B5EF4-FFF2-40B4-BE49-F238E27FC236}">
                <a16:creationId xmlns:a16="http://schemas.microsoft.com/office/drawing/2014/main" id="{6B8466DC-F316-604F-9510-8F302A0B3309}"/>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81</a:t>
            </a:fld>
            <a:endParaRPr lang="en-US">
              <a:solidFill>
                <a:prstClr val="black">
                  <a:tint val="75000"/>
                </a:prstClr>
              </a:solidFill>
            </a:endParaRPr>
          </a:p>
        </p:txBody>
      </p:sp>
      <p:sp>
        <p:nvSpPr>
          <p:cNvPr id="6" name="TextBox 5">
            <a:extLst>
              <a:ext uri="{FF2B5EF4-FFF2-40B4-BE49-F238E27FC236}">
                <a16:creationId xmlns:a16="http://schemas.microsoft.com/office/drawing/2014/main" id="{2C94B125-E3A4-8940-B9DE-EFC4608D545D}"/>
              </a:ext>
            </a:extLst>
          </p:cNvPr>
          <p:cNvSpPr txBox="1"/>
          <p:nvPr/>
        </p:nvSpPr>
        <p:spPr>
          <a:xfrm>
            <a:off x="762000" y="1066800"/>
            <a:ext cx="6705600" cy="5262979"/>
          </a:xfrm>
          <a:prstGeom prst="rect">
            <a:avLst/>
          </a:prstGeom>
          <a:noFill/>
        </p:spPr>
        <p:txBody>
          <a:bodyPr wrap="square" rtlCol="0">
            <a:spAutoFit/>
          </a:bodyPr>
          <a:lstStyle/>
          <a:p>
            <a:pPr marL="342900" indent="-342900">
              <a:buFont typeface="Wingdings" pitchFamily="2" charset="2"/>
              <a:buChar char="v"/>
            </a:pPr>
            <a:r>
              <a:rPr lang="en-US" sz="2800" dirty="0"/>
              <a:t>The system can be dynamically adapted to the environment, allowing (if possible) the execution of instructions from each thread, and allowing that the instructions of a single thread used all functional units if the other thread incurs in a long latency event. </a:t>
            </a:r>
          </a:p>
          <a:p>
            <a:pPr marL="342900" indent="-342900">
              <a:buFont typeface="Wingdings" pitchFamily="2" charset="2"/>
              <a:buChar char="v"/>
            </a:pPr>
            <a:r>
              <a:rPr lang="en-US" sz="2800" dirty="0"/>
              <a:t>More threads use the issues possibilities of the CPU at each cycle; ideally, the exploitation of the issues availabilities is limited only by the unbalance between resources requests and availabilities. </a:t>
            </a:r>
            <a:endParaRPr lang="en-US" sz="2800" dirty="0">
              <a:effectLst/>
            </a:endParaRPr>
          </a:p>
        </p:txBody>
      </p:sp>
    </p:spTree>
    <p:extLst>
      <p:ext uri="{BB962C8B-B14F-4D97-AF65-F5344CB8AC3E}">
        <p14:creationId xmlns:p14="http://schemas.microsoft.com/office/powerpoint/2010/main" val="10739674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B5525-2BA9-2643-BE37-CBA46C796842}"/>
              </a:ext>
            </a:extLst>
          </p:cNvPr>
          <p:cNvSpPr>
            <a:spLocks noGrp="1"/>
          </p:cNvSpPr>
          <p:nvPr>
            <p:ph type="title"/>
          </p:nvPr>
        </p:nvSpPr>
        <p:spPr/>
        <p:txBody>
          <a:bodyPr>
            <a:normAutofit fontScale="90000"/>
          </a:bodyPr>
          <a:lstStyle/>
          <a:p>
            <a:br>
              <a:rPr lang="en-US" dirty="0">
                <a:solidFill>
                  <a:srgbClr val="C00000"/>
                </a:solidFill>
              </a:rPr>
            </a:br>
            <a:r>
              <a:rPr lang="en-US" dirty="0">
                <a:solidFill>
                  <a:srgbClr val="C00000"/>
                </a:solidFill>
              </a:rPr>
              <a:t>Goals for an SMT architecture implementation </a:t>
            </a:r>
            <a:endParaRPr lang="en-US" dirty="0"/>
          </a:p>
        </p:txBody>
      </p:sp>
      <p:sp>
        <p:nvSpPr>
          <p:cNvPr id="3" name="Content Placeholder 2">
            <a:extLst>
              <a:ext uri="{FF2B5EF4-FFF2-40B4-BE49-F238E27FC236}">
                <a16:creationId xmlns:a16="http://schemas.microsoft.com/office/drawing/2014/main" id="{D2993E9D-48B5-6A43-8067-E00527AA3B66}"/>
              </a:ext>
            </a:extLst>
          </p:cNvPr>
          <p:cNvSpPr>
            <a:spLocks noGrp="1"/>
          </p:cNvSpPr>
          <p:nvPr>
            <p:ph idx="1"/>
          </p:nvPr>
        </p:nvSpPr>
        <p:spPr/>
        <p:txBody>
          <a:bodyPr/>
          <a:lstStyle/>
          <a:p>
            <a:pPr>
              <a:buFont typeface="Wingdings" pitchFamily="2" charset="2"/>
              <a:buChar char="v"/>
            </a:pPr>
            <a:r>
              <a:rPr lang="en-US" sz="2800" dirty="0"/>
              <a:t>Minimize the architectural impact on conventional superscalar design </a:t>
            </a:r>
          </a:p>
          <a:p>
            <a:pPr>
              <a:buFont typeface="Wingdings" pitchFamily="2" charset="2"/>
              <a:buChar char="v"/>
            </a:pPr>
            <a:r>
              <a:rPr lang="en-US" sz="2800" dirty="0"/>
              <a:t>Minimize the performance impact on a single thread </a:t>
            </a:r>
          </a:p>
          <a:p>
            <a:pPr>
              <a:buFont typeface="Wingdings" pitchFamily="2" charset="2"/>
              <a:buChar char="v"/>
            </a:pPr>
            <a:r>
              <a:rPr lang="en-US" sz="2800" dirty="0"/>
              <a:t>Achieve significant throughput gains with many threads </a:t>
            </a:r>
          </a:p>
          <a:p>
            <a:endParaRPr lang="en-US" dirty="0"/>
          </a:p>
        </p:txBody>
      </p:sp>
      <p:sp>
        <p:nvSpPr>
          <p:cNvPr id="4" name="Slide Number Placeholder 3">
            <a:extLst>
              <a:ext uri="{FF2B5EF4-FFF2-40B4-BE49-F238E27FC236}">
                <a16:creationId xmlns:a16="http://schemas.microsoft.com/office/drawing/2014/main" id="{18991879-21BC-7F4D-8E18-6063F1072319}"/>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82</a:t>
            </a:fld>
            <a:endParaRPr lang="en-US">
              <a:solidFill>
                <a:prstClr val="black">
                  <a:tint val="75000"/>
                </a:prstClr>
              </a:solidFill>
            </a:endParaRPr>
          </a:p>
        </p:txBody>
      </p:sp>
    </p:spTree>
    <p:extLst>
      <p:ext uri="{BB962C8B-B14F-4D97-AF65-F5344CB8AC3E}">
        <p14:creationId xmlns:p14="http://schemas.microsoft.com/office/powerpoint/2010/main" val="11616405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3B8A0-1199-644C-8633-029DC8E1986D}"/>
              </a:ext>
            </a:extLst>
          </p:cNvPr>
          <p:cNvSpPr>
            <a:spLocks noGrp="1"/>
          </p:cNvSpPr>
          <p:nvPr>
            <p:ph type="title"/>
          </p:nvPr>
        </p:nvSpPr>
        <p:spPr/>
        <p:txBody>
          <a:bodyPr>
            <a:normAutofit fontScale="90000"/>
          </a:bodyPr>
          <a:lstStyle/>
          <a:p>
            <a:r>
              <a:rPr lang="en-US" dirty="0">
                <a:solidFill>
                  <a:srgbClr val="C00000"/>
                </a:solidFill>
              </a:rPr>
              <a:t>Multithreading Summary</a:t>
            </a:r>
            <a:endParaRPr lang="en-US" dirty="0"/>
          </a:p>
        </p:txBody>
      </p:sp>
      <p:pic>
        <p:nvPicPr>
          <p:cNvPr id="5" name="Content Placeholder 4">
            <a:extLst>
              <a:ext uri="{FF2B5EF4-FFF2-40B4-BE49-F238E27FC236}">
                <a16:creationId xmlns:a16="http://schemas.microsoft.com/office/drawing/2014/main" id="{ABF1EF2E-ECBB-8E47-B60A-ED586A93B671}"/>
              </a:ext>
            </a:extLst>
          </p:cNvPr>
          <p:cNvPicPr>
            <a:picLocks noGrp="1" noChangeAspect="1"/>
          </p:cNvPicPr>
          <p:nvPr>
            <p:ph idx="1"/>
          </p:nvPr>
        </p:nvPicPr>
        <p:blipFill>
          <a:blip r:embed="rId3"/>
          <a:stretch>
            <a:fillRect/>
          </a:stretch>
        </p:blipFill>
        <p:spPr>
          <a:xfrm>
            <a:off x="2212544" y="1138238"/>
            <a:ext cx="7766911" cy="4987925"/>
          </a:xfrm>
          <a:prstGeom prst="rect">
            <a:avLst/>
          </a:prstGeom>
        </p:spPr>
      </p:pic>
      <p:sp>
        <p:nvSpPr>
          <p:cNvPr id="4" name="Slide Number Placeholder 3">
            <a:extLst>
              <a:ext uri="{FF2B5EF4-FFF2-40B4-BE49-F238E27FC236}">
                <a16:creationId xmlns:a16="http://schemas.microsoft.com/office/drawing/2014/main" id="{37CB1755-81D4-B243-AB9E-517E8B23318E}"/>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83</a:t>
            </a:fld>
            <a:endParaRPr lang="en-US">
              <a:solidFill>
                <a:prstClr val="black">
                  <a:tint val="75000"/>
                </a:prstClr>
              </a:solidFill>
            </a:endParaRPr>
          </a:p>
        </p:txBody>
      </p:sp>
    </p:spTree>
    <p:extLst>
      <p:ext uri="{BB962C8B-B14F-4D97-AF65-F5344CB8AC3E}">
        <p14:creationId xmlns:p14="http://schemas.microsoft.com/office/powerpoint/2010/main" val="31740367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A6FB0-9667-3848-954D-A1AB287D7F4D}"/>
              </a:ext>
            </a:extLst>
          </p:cNvPr>
          <p:cNvSpPr>
            <a:spLocks noGrp="1"/>
          </p:cNvSpPr>
          <p:nvPr>
            <p:ph type="title"/>
          </p:nvPr>
        </p:nvSpPr>
        <p:spPr/>
        <p:txBody>
          <a:bodyPr>
            <a:normAutofit fontScale="90000"/>
          </a:bodyPr>
          <a:lstStyle/>
          <a:p>
            <a:r>
              <a:rPr lang="en-US" dirty="0">
                <a:solidFill>
                  <a:srgbClr val="C00000"/>
                </a:solidFill>
              </a:rPr>
              <a:t>Multithreading Summary </a:t>
            </a:r>
            <a:endParaRPr lang="en-US" dirty="0"/>
          </a:p>
        </p:txBody>
      </p:sp>
      <p:sp>
        <p:nvSpPr>
          <p:cNvPr id="3" name="Content Placeholder 2">
            <a:extLst>
              <a:ext uri="{FF2B5EF4-FFF2-40B4-BE49-F238E27FC236}">
                <a16:creationId xmlns:a16="http://schemas.microsoft.com/office/drawing/2014/main" id="{262FF1DA-7787-3543-9DF1-37F0E4115AF5}"/>
              </a:ext>
            </a:extLst>
          </p:cNvPr>
          <p:cNvSpPr>
            <a:spLocks noGrp="1"/>
          </p:cNvSpPr>
          <p:nvPr>
            <p:ph idx="1"/>
          </p:nvPr>
        </p:nvSpPr>
        <p:spPr/>
        <p:txBody>
          <a:bodyPr/>
          <a:lstStyle/>
          <a:p>
            <a:pPr lvl="0">
              <a:buFont typeface="Wingdings" pitchFamily="2" charset="2"/>
              <a:buChar char="v"/>
            </a:pPr>
            <a:r>
              <a:rPr lang="en-US" sz="2800" dirty="0"/>
              <a:t>Goal: increase throughput</a:t>
            </a:r>
          </a:p>
          <a:p>
            <a:pPr lvl="1"/>
            <a:r>
              <a:rPr lang="en-US" sz="2800" dirty="0"/>
              <a:t>Not latency</a:t>
            </a:r>
          </a:p>
          <a:p>
            <a:pPr lvl="0">
              <a:buFont typeface="Wingdings" pitchFamily="2" charset="2"/>
              <a:buChar char="v"/>
            </a:pPr>
            <a:r>
              <a:rPr lang="en-US" sz="2800" dirty="0"/>
              <a:t>Utilize execution resources by sharing among multiple threads:</a:t>
            </a:r>
          </a:p>
          <a:p>
            <a:pPr lvl="1"/>
            <a:r>
              <a:rPr lang="en-US" sz="2800" dirty="0"/>
              <a:t>Fine-grained, coarse-grained, simultaneous</a:t>
            </a:r>
          </a:p>
          <a:p>
            <a:pPr lvl="0">
              <a:buFont typeface="Wingdings" pitchFamily="2" charset="2"/>
              <a:buChar char="v"/>
            </a:pPr>
            <a:r>
              <a:rPr lang="en-US" sz="2800" dirty="0"/>
              <a:t>Usually some hybrid of fine-grained and SMT</a:t>
            </a:r>
          </a:p>
          <a:p>
            <a:pPr lvl="1"/>
            <a:r>
              <a:rPr lang="en-US" sz="2800" dirty="0"/>
              <a:t>Front-end is FG, core is SMT, back-end is FG</a:t>
            </a:r>
          </a:p>
          <a:p>
            <a:pPr lvl="0">
              <a:buFont typeface="Wingdings" pitchFamily="2" charset="2"/>
              <a:buChar char="v"/>
            </a:pPr>
            <a:r>
              <a:rPr lang="en-US" sz="2800" dirty="0"/>
              <a:t>Resource sharing</a:t>
            </a:r>
          </a:p>
          <a:p>
            <a:endParaRPr lang="en-US" dirty="0"/>
          </a:p>
        </p:txBody>
      </p:sp>
      <p:sp>
        <p:nvSpPr>
          <p:cNvPr id="4" name="Slide Number Placeholder 3">
            <a:extLst>
              <a:ext uri="{FF2B5EF4-FFF2-40B4-BE49-F238E27FC236}">
                <a16:creationId xmlns:a16="http://schemas.microsoft.com/office/drawing/2014/main" id="{BD792E07-6123-3A48-8690-E00AADF8CC40}"/>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84</a:t>
            </a:fld>
            <a:endParaRPr lang="en-US">
              <a:solidFill>
                <a:prstClr val="black">
                  <a:tint val="75000"/>
                </a:prstClr>
              </a:solidFill>
            </a:endParaRPr>
          </a:p>
        </p:txBody>
      </p:sp>
    </p:spTree>
    <p:extLst>
      <p:ext uri="{BB962C8B-B14F-4D97-AF65-F5344CB8AC3E}">
        <p14:creationId xmlns:p14="http://schemas.microsoft.com/office/powerpoint/2010/main" val="30267095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B9E9-782F-5643-B5C0-F2CBED6FD942}"/>
              </a:ext>
            </a:extLst>
          </p:cNvPr>
          <p:cNvSpPr>
            <a:spLocks noGrp="1"/>
          </p:cNvSpPr>
          <p:nvPr>
            <p:ph type="title"/>
          </p:nvPr>
        </p:nvSpPr>
        <p:spPr/>
        <p:txBody>
          <a:bodyPr>
            <a:normAutofit/>
          </a:bodyPr>
          <a:lstStyle/>
          <a:p>
            <a:r>
              <a:rPr lang="en-US" sz="5400" dirty="0"/>
              <a:t>Reading Assignment 2</a:t>
            </a:r>
            <a:endParaRPr lang="en-US" sz="5000" dirty="0"/>
          </a:p>
        </p:txBody>
      </p:sp>
      <p:sp>
        <p:nvSpPr>
          <p:cNvPr id="3" name="Text Placeholder 2">
            <a:extLst>
              <a:ext uri="{FF2B5EF4-FFF2-40B4-BE49-F238E27FC236}">
                <a16:creationId xmlns:a16="http://schemas.microsoft.com/office/drawing/2014/main" id="{AF5722E5-1D17-A744-82D1-1189B3E6EDF1}"/>
              </a:ext>
            </a:extLst>
          </p:cNvPr>
          <p:cNvSpPr>
            <a:spLocks noGrp="1"/>
          </p:cNvSpPr>
          <p:nvPr>
            <p:ph type="body" idx="1"/>
          </p:nvPr>
        </p:nvSpPr>
        <p:spPr/>
        <p:txBody>
          <a:bodyPr>
            <a:normAutofit/>
          </a:bodyPr>
          <a:lstStyle/>
          <a:p>
            <a:pPr>
              <a:buFont typeface="Arial" charset="0"/>
              <a:buChar char="•"/>
            </a:pPr>
            <a:endParaRPr lang="en-US" dirty="0"/>
          </a:p>
        </p:txBody>
      </p:sp>
      <p:sp>
        <p:nvSpPr>
          <p:cNvPr id="5" name="TextBox 4">
            <a:extLst>
              <a:ext uri="{FF2B5EF4-FFF2-40B4-BE49-F238E27FC236}">
                <a16:creationId xmlns:a16="http://schemas.microsoft.com/office/drawing/2014/main" id="{09816F77-4F5C-3849-9823-434B3237CA50}"/>
              </a:ext>
            </a:extLst>
          </p:cNvPr>
          <p:cNvSpPr txBox="1"/>
          <p:nvPr/>
        </p:nvSpPr>
        <p:spPr>
          <a:xfrm>
            <a:off x="1321496" y="2696847"/>
            <a:ext cx="309700" cy="369332"/>
          </a:xfrm>
          <a:prstGeom prst="rect">
            <a:avLst/>
          </a:prstGeom>
          <a:noFill/>
        </p:spPr>
        <p:txBody>
          <a:bodyPr wrap="none" rtlCol="0">
            <a:spAutoFit/>
          </a:bodyPr>
          <a:lstStyle/>
          <a:p>
            <a:r>
              <a:rPr lang="en-US" dirty="0">
                <a:solidFill>
                  <a:schemeClr val="bg1"/>
                </a:solidFill>
              </a:rPr>
              <a:t>2</a:t>
            </a:r>
          </a:p>
        </p:txBody>
      </p:sp>
    </p:spTree>
    <p:extLst>
      <p:ext uri="{BB962C8B-B14F-4D97-AF65-F5344CB8AC3E}">
        <p14:creationId xmlns:p14="http://schemas.microsoft.com/office/powerpoint/2010/main" val="26917179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dirty="0" err="1">
                <a:ea typeface="+mj-lt"/>
                <a:cs typeface="+mj-lt"/>
              </a:rPr>
              <a:t>Superpipeline</a:t>
            </a:r>
            <a:r>
              <a:rPr lang="en-US" sz="6000" dirty="0">
                <a:ea typeface="+mj-lt"/>
                <a:cs typeface="+mj-lt"/>
              </a:rPr>
              <a:t>, Superscalar, VLIW</a:t>
            </a:r>
            <a:endParaRPr lang="en-US" sz="6000" dirty="0">
              <a:cs typeface="Calibri Light" panose="020F0302020204030204"/>
            </a:endParaRPr>
          </a:p>
        </p:txBody>
      </p:sp>
      <p:sp>
        <p:nvSpPr>
          <p:cNvPr id="3" name="Subtitle 2"/>
          <p:cNvSpPr>
            <a:spLocks noGrp="1"/>
          </p:cNvSpPr>
          <p:nvPr>
            <p:ph type="subTitle" idx="1"/>
          </p:nvPr>
        </p:nvSpPr>
        <p:spPr>
          <a:xfrm>
            <a:off x="4833852" y="4427911"/>
            <a:ext cx="6807163" cy="1406236"/>
          </a:xfrm>
        </p:spPr>
        <p:txBody>
          <a:bodyPr vert="horz" lIns="91440" tIns="45720" rIns="91440" bIns="45720" rtlCol="0" anchor="t">
            <a:normAutofit fontScale="70000" lnSpcReduction="20000"/>
          </a:bodyPr>
          <a:lstStyle/>
          <a:p>
            <a:r>
              <a:rPr lang="en-US" b="1" dirty="0" err="1">
                <a:ea typeface="+mj-lt"/>
                <a:cs typeface="+mj-lt"/>
              </a:rPr>
              <a:t>Nhóm</a:t>
            </a:r>
            <a:r>
              <a:rPr lang="en-US" b="1" dirty="0">
                <a:ea typeface="+mj-lt"/>
                <a:cs typeface="+mj-lt"/>
              </a:rPr>
              <a:t> 1 </a:t>
            </a:r>
          </a:p>
          <a:p>
            <a:r>
              <a:rPr lang="en-US" b="1" dirty="0">
                <a:ea typeface="+mj-lt"/>
                <a:cs typeface="+mj-lt"/>
              </a:rPr>
              <a:t>1870583 Chu </a:t>
            </a:r>
            <a:r>
              <a:rPr lang="en-US" b="1" dirty="0" err="1">
                <a:ea typeface="+mj-lt"/>
                <a:cs typeface="+mj-lt"/>
              </a:rPr>
              <a:t>XuânTình</a:t>
            </a:r>
            <a:endParaRPr lang="en-US" b="1" dirty="0">
              <a:cs typeface="Calibri Light"/>
            </a:endParaRPr>
          </a:p>
          <a:p>
            <a:r>
              <a:rPr lang="en-US" b="1" dirty="0">
                <a:ea typeface="+mj-lt"/>
                <a:cs typeface="+mj-lt"/>
              </a:rPr>
              <a:t>1870584 </a:t>
            </a:r>
            <a:r>
              <a:rPr lang="en-US" b="1" dirty="0" err="1">
                <a:ea typeface="+mj-lt"/>
                <a:cs typeface="+mj-lt"/>
              </a:rPr>
              <a:t>Trần</a:t>
            </a:r>
            <a:r>
              <a:rPr lang="en-US" b="1" dirty="0">
                <a:ea typeface="+mj-lt"/>
                <a:cs typeface="+mj-lt"/>
              </a:rPr>
              <a:t> </a:t>
            </a:r>
            <a:r>
              <a:rPr lang="en-US" b="1" dirty="0" err="1">
                <a:ea typeface="+mj-lt"/>
                <a:cs typeface="+mj-lt"/>
              </a:rPr>
              <a:t>ThànhĐạt</a:t>
            </a:r>
            <a:endParaRPr lang="en-US" b="1" dirty="0">
              <a:cs typeface="Calibri Light"/>
            </a:endParaRPr>
          </a:p>
          <a:p>
            <a:r>
              <a:rPr lang="en-US" b="1" dirty="0">
                <a:ea typeface="+mj-lt"/>
                <a:cs typeface="+mj-lt"/>
              </a:rPr>
              <a:t>1870387 </a:t>
            </a:r>
            <a:r>
              <a:rPr lang="en-US" b="1" dirty="0" err="1">
                <a:ea typeface="+mj-lt"/>
                <a:cs typeface="+mj-lt"/>
              </a:rPr>
              <a:t>Lê</a:t>
            </a:r>
            <a:r>
              <a:rPr lang="en-US" b="1" dirty="0">
                <a:ea typeface="+mj-lt"/>
                <a:cs typeface="+mj-lt"/>
              </a:rPr>
              <a:t> </a:t>
            </a:r>
            <a:r>
              <a:rPr lang="en-US" b="1" dirty="0" err="1">
                <a:ea typeface="+mj-lt"/>
                <a:cs typeface="+mj-lt"/>
              </a:rPr>
              <a:t>vănDuẫn</a:t>
            </a:r>
            <a:endParaRPr lang="en-US" b="1" dirty="0">
              <a:cs typeface="Calibri Light" panose="020F0302020204030204"/>
            </a:endParaRPr>
          </a:p>
        </p:txBody>
      </p:sp>
      <p:sp>
        <p:nvSpPr>
          <p:cNvPr id="5" name="Subtitle 2">
            <a:extLst>
              <a:ext uri="{FF2B5EF4-FFF2-40B4-BE49-F238E27FC236}">
                <a16:creationId xmlns:a16="http://schemas.microsoft.com/office/drawing/2014/main" id="{8D8428CC-BC58-4C39-B9C2-AA1CCB25CE2E}"/>
              </a:ext>
            </a:extLst>
          </p:cNvPr>
          <p:cNvSpPr txBox="1">
            <a:spLocks/>
          </p:cNvSpPr>
          <p:nvPr/>
        </p:nvSpPr>
        <p:spPr>
          <a:xfrm>
            <a:off x="8027324" y="4427911"/>
            <a:ext cx="4800600" cy="1406236"/>
          </a:xfrm>
          <a:prstGeom prst="rect">
            <a:avLst/>
          </a:prstGeom>
        </p:spPr>
        <p:txBody>
          <a:bodyPr vert="horz" lIns="91440" tIns="45720" rIns="91440" bIns="45720" rtlCol="0" anchor="t">
            <a:normAutofit fontScale="70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endParaRPr lang="en-US" b="1" dirty="0">
              <a:ea typeface="+mj-lt"/>
              <a:cs typeface="+mj-lt"/>
            </a:endParaRPr>
          </a:p>
          <a:p>
            <a:r>
              <a:rPr lang="en-US" b="1" dirty="0">
                <a:ea typeface="+mj-lt"/>
                <a:cs typeface="+mj-lt"/>
              </a:rPr>
              <a:t>1970017 PHAN VĂN HƯNG</a:t>
            </a:r>
          </a:p>
          <a:p>
            <a:r>
              <a:rPr lang="en-US" b="1" dirty="0">
                <a:ea typeface="+mj-lt"/>
                <a:cs typeface="+mj-lt"/>
              </a:rPr>
              <a:t>1670967 NGUYỄN NGỌC THÀNH</a:t>
            </a:r>
          </a:p>
          <a:p>
            <a:r>
              <a:rPr lang="en-US" b="1" dirty="0">
                <a:ea typeface="+mj-lt"/>
                <a:cs typeface="+mj-lt"/>
              </a:rPr>
              <a:t>1970133 TRẦN QUỐC TRÍ</a:t>
            </a:r>
          </a:p>
          <a:p>
            <a:endParaRPr lang="en-US" b="1" dirty="0">
              <a:cs typeface="Calibri Light" panose="020F0302020204030204"/>
            </a:endParaRPr>
          </a:p>
        </p:txBody>
      </p:sp>
    </p:spTree>
    <p:extLst>
      <p:ext uri="{BB962C8B-B14F-4D97-AF65-F5344CB8AC3E}">
        <p14:creationId xmlns:p14="http://schemas.microsoft.com/office/powerpoint/2010/main" val="1098572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87D3F-5A0A-4D67-8C72-75846B914F66}"/>
              </a:ext>
            </a:extLst>
          </p:cNvPr>
          <p:cNvSpPr>
            <a:spLocks noGrp="1"/>
          </p:cNvSpPr>
          <p:nvPr>
            <p:ph type="title"/>
          </p:nvPr>
        </p:nvSpPr>
        <p:spPr/>
        <p:txBody>
          <a:bodyPr>
            <a:normAutofit fontScale="90000"/>
          </a:bodyPr>
          <a:lstStyle/>
          <a:p>
            <a:r>
              <a:rPr lang="en-US" b="1" dirty="0">
                <a:ea typeface="+mj-lt"/>
                <a:cs typeface="+mj-lt"/>
              </a:rPr>
              <a:t>Introduction - Overview</a:t>
            </a:r>
          </a:p>
        </p:txBody>
      </p:sp>
      <p:sp>
        <p:nvSpPr>
          <p:cNvPr id="3" name="Content Placeholder 2">
            <a:extLst>
              <a:ext uri="{FF2B5EF4-FFF2-40B4-BE49-F238E27FC236}">
                <a16:creationId xmlns:a16="http://schemas.microsoft.com/office/drawing/2014/main" id="{54AB09AA-A614-4388-B093-B004AB1F3EA7}"/>
              </a:ext>
            </a:extLst>
          </p:cNvPr>
          <p:cNvSpPr>
            <a:spLocks noGrp="1"/>
          </p:cNvSpPr>
          <p:nvPr>
            <p:ph idx="1"/>
          </p:nvPr>
        </p:nvSpPr>
        <p:spPr/>
        <p:txBody>
          <a:bodyPr vert="horz" lIns="0" tIns="45720" rIns="0" bIns="45720" rtlCol="0" anchor="t">
            <a:normAutofit/>
          </a:bodyPr>
          <a:lstStyle/>
          <a:p>
            <a:r>
              <a:rPr lang="en-US" dirty="0">
                <a:ea typeface="+mn-lt"/>
                <a:cs typeface="+mn-lt"/>
              </a:rPr>
              <a:t>In general, the performance of a microprocessor is expressed by equation (1):</a:t>
            </a:r>
          </a:p>
          <a:p>
            <a:pPr algn="ctr"/>
            <a:r>
              <a:rPr lang="en-US" i="1" dirty="0" err="1">
                <a:ea typeface="+mn-lt"/>
                <a:cs typeface="+mn-lt"/>
              </a:rPr>
              <a:t>Execution_Time</a:t>
            </a:r>
            <a:r>
              <a:rPr lang="en-US" i="1" dirty="0">
                <a:ea typeface="+mn-lt"/>
                <a:cs typeface="+mn-lt"/>
              </a:rPr>
              <a:t> = IC × CPI × </a:t>
            </a:r>
            <a:r>
              <a:rPr lang="en-US" i="1" dirty="0" err="1">
                <a:ea typeface="+mn-lt"/>
                <a:cs typeface="+mn-lt"/>
              </a:rPr>
              <a:t>clock_cycle_time</a:t>
            </a:r>
            <a:r>
              <a:rPr lang="en-US" dirty="0">
                <a:ea typeface="+mn-lt"/>
                <a:cs typeface="+mn-lt"/>
              </a:rPr>
              <a:t> (1)</a:t>
            </a:r>
          </a:p>
          <a:p>
            <a:r>
              <a:rPr lang="en-US" dirty="0">
                <a:ea typeface="+mn-lt"/>
                <a:cs typeface="+mn-lt"/>
              </a:rPr>
              <a:t>In a basic pipeline architecture, only one instruction can be issued at each cycle. Overcoming this limitation has been the subject of much work in the past: more specifically, it has been the goal of computer architects to reduce each variable of equation (1). </a:t>
            </a:r>
          </a:p>
          <a:p>
            <a:r>
              <a:rPr lang="en-US" i="1" dirty="0">
                <a:ea typeface="+mn-lt"/>
                <a:cs typeface="+mn-lt"/>
              </a:rPr>
              <a:t>CPI </a:t>
            </a:r>
            <a:r>
              <a:rPr lang="en-US" dirty="0">
                <a:ea typeface="+mn-lt"/>
                <a:cs typeface="+mn-lt"/>
              </a:rPr>
              <a:t>can be improved by designing more advanced organizations and architectures and also by modifying the instruction set architecture. </a:t>
            </a:r>
            <a:endParaRPr lang="en-US">
              <a:ea typeface="+mn-lt"/>
              <a:cs typeface="+mn-lt"/>
            </a:endParaRPr>
          </a:p>
          <a:p>
            <a:r>
              <a:rPr lang="en-US" i="1" dirty="0" err="1">
                <a:ea typeface="+mn-lt"/>
                <a:cs typeface="+mn-lt"/>
              </a:rPr>
              <a:t>clock_cycle_time</a:t>
            </a:r>
            <a:r>
              <a:rPr lang="en-US" dirty="0">
                <a:ea typeface="+mn-lt"/>
                <a:cs typeface="+mn-lt"/>
              </a:rPr>
              <a:t> can be improved by better process technology, advanced hardware implementation techniques, and also by more sophisticated architectural organizations. </a:t>
            </a:r>
          </a:p>
          <a:p>
            <a:r>
              <a:rPr lang="en-US" i="1" dirty="0">
                <a:ea typeface="+mn-lt"/>
                <a:cs typeface="+mn-lt"/>
              </a:rPr>
              <a:t>IC</a:t>
            </a:r>
            <a:r>
              <a:rPr lang="en-US" dirty="0">
                <a:ea typeface="+mn-lt"/>
                <a:cs typeface="+mn-lt"/>
              </a:rPr>
              <a:t> can be improved by implementing advanced compiler and instruction set architectures. </a:t>
            </a:r>
            <a:endParaRPr lang="en-US">
              <a:cs typeface="Calibri"/>
            </a:endParaRPr>
          </a:p>
          <a:p>
            <a:endParaRPr lang="en-US" dirty="0">
              <a:cs typeface="Calibri"/>
            </a:endParaRPr>
          </a:p>
        </p:txBody>
      </p:sp>
    </p:spTree>
    <p:extLst>
      <p:ext uri="{BB962C8B-B14F-4D97-AF65-F5344CB8AC3E}">
        <p14:creationId xmlns:p14="http://schemas.microsoft.com/office/powerpoint/2010/main" val="11765049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87D3F-5A0A-4D67-8C72-75846B914F66}"/>
              </a:ext>
            </a:extLst>
          </p:cNvPr>
          <p:cNvSpPr>
            <a:spLocks noGrp="1"/>
          </p:cNvSpPr>
          <p:nvPr>
            <p:ph type="title"/>
          </p:nvPr>
        </p:nvSpPr>
        <p:spPr/>
        <p:txBody>
          <a:bodyPr>
            <a:normAutofit fontScale="90000"/>
          </a:bodyPr>
          <a:lstStyle/>
          <a:p>
            <a:r>
              <a:rPr lang="en-US" b="1" dirty="0">
                <a:ea typeface="+mj-lt"/>
                <a:cs typeface="+mj-lt"/>
              </a:rPr>
              <a:t>Introduction - Overview</a:t>
            </a:r>
          </a:p>
        </p:txBody>
      </p:sp>
      <p:sp>
        <p:nvSpPr>
          <p:cNvPr id="3" name="Content Placeholder 2">
            <a:extLst>
              <a:ext uri="{FF2B5EF4-FFF2-40B4-BE49-F238E27FC236}">
                <a16:creationId xmlns:a16="http://schemas.microsoft.com/office/drawing/2014/main" id="{54AB09AA-A614-4388-B093-B004AB1F3EA7}"/>
              </a:ext>
            </a:extLst>
          </p:cNvPr>
          <p:cNvSpPr>
            <a:spLocks noGrp="1"/>
          </p:cNvSpPr>
          <p:nvPr>
            <p:ph idx="1"/>
          </p:nvPr>
        </p:nvSpPr>
        <p:spPr/>
        <p:txBody>
          <a:bodyPr vert="horz" lIns="0" tIns="45720" rIns="0" bIns="45720" rtlCol="0" anchor="t">
            <a:normAutofit/>
          </a:bodyPr>
          <a:lstStyle/>
          <a:p>
            <a:r>
              <a:rPr lang="en-US" dirty="0">
                <a:ea typeface="+mn-lt"/>
                <a:cs typeface="+mn-lt"/>
              </a:rPr>
              <a:t>The three main techniques mentioned earlier are such improvements to the architecture.</a:t>
            </a:r>
            <a:endParaRPr lang="en-US" b="1" dirty="0">
              <a:ea typeface="+mn-lt"/>
              <a:cs typeface="+mn-lt"/>
            </a:endParaRPr>
          </a:p>
          <a:p>
            <a:r>
              <a:rPr lang="en-US" dirty="0" err="1">
                <a:ea typeface="+mn-lt"/>
                <a:cs typeface="+mn-lt"/>
              </a:rPr>
              <a:t>Superpipeline</a:t>
            </a:r>
            <a:r>
              <a:rPr lang="en-US" dirty="0">
                <a:ea typeface="+mn-lt"/>
                <a:cs typeface="+mn-lt"/>
              </a:rPr>
              <a:t> improves the performance by dividing the long latency stages (such as the memory access stages) of a pipeline into several shorter stages, thereby reducing the clock rate of the pipeline. </a:t>
            </a:r>
            <a:r>
              <a:rPr lang="en-US" dirty="0" err="1">
                <a:ea typeface="+mn-lt"/>
                <a:cs typeface="+mn-lt"/>
              </a:rPr>
              <a:t>Superpipeline</a:t>
            </a:r>
            <a:r>
              <a:rPr lang="en-US" dirty="0">
                <a:ea typeface="+mn-lt"/>
                <a:cs typeface="+mn-lt"/>
              </a:rPr>
              <a:t> has the effect of reducing clock cycle time in equation (1).</a:t>
            </a:r>
            <a:endParaRPr lang="en-US" b="1" dirty="0">
              <a:ea typeface="+mn-lt"/>
              <a:cs typeface="+mn-lt"/>
            </a:endParaRPr>
          </a:p>
          <a:p>
            <a:r>
              <a:rPr lang="en-US" dirty="0">
                <a:ea typeface="+mn-lt"/>
                <a:cs typeface="+mn-lt"/>
              </a:rPr>
              <a:t>Superscalar, on the other hand, improves the performance by dynamically issuing multiple instructions per cycle (this means that superscalar reduces CPI).</a:t>
            </a:r>
            <a:endParaRPr lang="en-US" b="1" dirty="0">
              <a:ea typeface="+mn-lt"/>
              <a:cs typeface="+mn-lt"/>
            </a:endParaRPr>
          </a:p>
          <a:p>
            <a:r>
              <a:rPr lang="en-US" dirty="0">
                <a:ea typeface="+mn-lt"/>
                <a:cs typeface="+mn-lt"/>
              </a:rPr>
              <a:t>VLIW (Very Long Instruction Word) improves the performance by utilizing the compiler to combine several instructions into one very long instruction and executing it. (VLIW reduces IC ). </a:t>
            </a:r>
            <a:endParaRPr lang="en-US" dirty="0">
              <a:cs typeface="Calibri"/>
            </a:endParaRPr>
          </a:p>
        </p:txBody>
      </p:sp>
    </p:spTree>
    <p:extLst>
      <p:ext uri="{BB962C8B-B14F-4D97-AF65-F5344CB8AC3E}">
        <p14:creationId xmlns:p14="http://schemas.microsoft.com/office/powerpoint/2010/main" val="18811351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ea typeface="+mj-lt"/>
                <a:cs typeface="+mj-lt"/>
              </a:rPr>
              <a:t>1.Superpipeline</a:t>
            </a:r>
            <a:endParaRPr lang="en-US" b="1" dirty="0">
              <a:cs typeface="Calibri Light" panose="020F0302020204030204"/>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28692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3FB3D-0A84-1448-8EBA-A621DA8DF43C}"/>
              </a:ext>
            </a:extLst>
          </p:cNvPr>
          <p:cNvSpPr>
            <a:spLocks noGrp="1"/>
          </p:cNvSpPr>
          <p:nvPr>
            <p:ph type="title"/>
          </p:nvPr>
        </p:nvSpPr>
        <p:spPr/>
        <p:txBody>
          <a:bodyPr>
            <a:normAutofit fontScale="90000"/>
          </a:bodyPr>
          <a:lstStyle/>
          <a:p>
            <a:r>
              <a:rPr lang="en-US" dirty="0"/>
              <a:t>SIMD</a:t>
            </a:r>
          </a:p>
        </p:txBody>
      </p:sp>
      <p:sp>
        <p:nvSpPr>
          <p:cNvPr id="3" name="Content Placeholder 2">
            <a:extLst>
              <a:ext uri="{FF2B5EF4-FFF2-40B4-BE49-F238E27FC236}">
                <a16:creationId xmlns:a16="http://schemas.microsoft.com/office/drawing/2014/main" id="{43DD7A87-4A34-D647-8F8A-22DBAA955F37}"/>
              </a:ext>
            </a:extLst>
          </p:cNvPr>
          <p:cNvSpPr>
            <a:spLocks noGrp="1"/>
          </p:cNvSpPr>
          <p:nvPr>
            <p:ph idx="1"/>
          </p:nvPr>
        </p:nvSpPr>
        <p:spPr/>
        <p:txBody>
          <a:bodyPr/>
          <a:lstStyle/>
          <a:p>
            <a:r>
              <a:rPr lang="en-US" dirty="0"/>
              <a:t>SIMD architectures can exploit significant data-level parallelism for</a:t>
            </a:r>
          </a:p>
          <a:p>
            <a:pPr lvl="1"/>
            <a:r>
              <a:rPr lang="en-US" dirty="0"/>
              <a:t>Matrix-oriented scientific computing</a:t>
            </a:r>
          </a:p>
          <a:p>
            <a:pPr lvl="1"/>
            <a:r>
              <a:rPr lang="en-US" dirty="0"/>
              <a:t>Media-oriented image and sound processors</a:t>
            </a:r>
          </a:p>
          <a:p>
            <a:r>
              <a:rPr lang="en-US" dirty="0"/>
              <a:t>SIMD is more energy efficient than MIMD</a:t>
            </a:r>
          </a:p>
          <a:p>
            <a:pPr lvl="1"/>
            <a:r>
              <a:rPr lang="en-US" dirty="0"/>
              <a:t>Only needs to fetch one instruction per data operation</a:t>
            </a:r>
          </a:p>
          <a:p>
            <a:pPr lvl="1"/>
            <a:r>
              <a:rPr lang="en-US" dirty="0"/>
              <a:t>Makes SIMD attractive for personal mobile devices</a:t>
            </a:r>
          </a:p>
          <a:p>
            <a:r>
              <a:rPr lang="en-US" dirty="0"/>
              <a:t>SIMD allows programmer to continue to think </a:t>
            </a:r>
            <a:r>
              <a:rPr lang="en-US" dirty="0" err="1"/>
              <a:t>sequetially</a:t>
            </a:r>
            <a:endParaRPr lang="en-US" dirty="0"/>
          </a:p>
        </p:txBody>
      </p:sp>
      <p:sp>
        <p:nvSpPr>
          <p:cNvPr id="4" name="Slide Number Placeholder 3">
            <a:extLst>
              <a:ext uri="{FF2B5EF4-FFF2-40B4-BE49-F238E27FC236}">
                <a16:creationId xmlns:a16="http://schemas.microsoft.com/office/drawing/2014/main" id="{2F48DAA3-9F0E-7447-AABA-7EAC5C731C76}"/>
              </a:ext>
            </a:extLst>
          </p:cNvPr>
          <p:cNvSpPr>
            <a:spLocks noGrp="1"/>
          </p:cNvSpPr>
          <p:nvPr>
            <p:ph type="sldNum" sz="quarter" idx="12"/>
          </p:nvPr>
        </p:nvSpPr>
        <p:spPr/>
        <p:txBody>
          <a:bodyPr/>
          <a:lstStyle/>
          <a:p>
            <a:fld id="{BFC9D464-DD04-3C40-96E2-DD85F8D02596}" type="slidenum">
              <a:rPr lang="en-US" smtClean="0"/>
              <a:pPr/>
              <a:t>9</a:t>
            </a:fld>
            <a:endParaRPr lang="en-US"/>
          </a:p>
        </p:txBody>
      </p:sp>
    </p:spTree>
    <p:extLst>
      <p:ext uri="{BB962C8B-B14F-4D97-AF65-F5344CB8AC3E}">
        <p14:creationId xmlns:p14="http://schemas.microsoft.com/office/powerpoint/2010/main" val="40959844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E34B3-B772-4E65-9514-3BD6B5543917}"/>
              </a:ext>
            </a:extLst>
          </p:cNvPr>
          <p:cNvSpPr>
            <a:spLocks noGrp="1"/>
          </p:cNvSpPr>
          <p:nvPr>
            <p:ph type="title"/>
          </p:nvPr>
        </p:nvSpPr>
        <p:spPr/>
        <p:txBody>
          <a:bodyPr>
            <a:normAutofit fontScale="90000"/>
          </a:bodyPr>
          <a:lstStyle/>
          <a:p>
            <a:r>
              <a:rPr lang="en-US" b="1" dirty="0">
                <a:ea typeface="+mj-lt"/>
                <a:cs typeface="+mj-lt"/>
              </a:rPr>
              <a:t>1.Superpipeline</a:t>
            </a:r>
            <a:endParaRPr lang="en-US" b="1">
              <a:cs typeface="Calibri Light"/>
            </a:endParaRPr>
          </a:p>
        </p:txBody>
      </p:sp>
      <p:sp>
        <p:nvSpPr>
          <p:cNvPr id="3" name="Content Placeholder 2">
            <a:extLst>
              <a:ext uri="{FF2B5EF4-FFF2-40B4-BE49-F238E27FC236}">
                <a16:creationId xmlns:a16="http://schemas.microsoft.com/office/drawing/2014/main" id="{F3057B42-D9AF-4B94-BA69-8BB6D5D99BD7}"/>
              </a:ext>
            </a:extLst>
          </p:cNvPr>
          <p:cNvSpPr>
            <a:spLocks noGrp="1"/>
          </p:cNvSpPr>
          <p:nvPr>
            <p:ph idx="1"/>
          </p:nvPr>
        </p:nvSpPr>
        <p:spPr/>
        <p:txBody>
          <a:bodyPr vert="horz" lIns="0" tIns="45720" rIns="0" bIns="45720" rtlCol="0" anchor="t">
            <a:normAutofit/>
          </a:bodyPr>
          <a:lstStyle/>
          <a:p>
            <a:r>
              <a:rPr lang="en-US" dirty="0" err="1">
                <a:ea typeface="+mn-lt"/>
                <a:cs typeface="+mn-lt"/>
              </a:rPr>
              <a:t>Superpipeline</a:t>
            </a:r>
            <a:r>
              <a:rPr lang="en-US" dirty="0">
                <a:ea typeface="+mn-lt"/>
                <a:cs typeface="+mn-lt"/>
              </a:rPr>
              <a:t> simply allows a processor to improve its performance by running the pipeline at a higher clock rate. The higher clock rate is achieved by identifying the pipeline stages that determine the clock cycle (in other words, the most time consuming stages) and decomposing them into smaller stages.</a:t>
            </a:r>
          </a:p>
          <a:p>
            <a:r>
              <a:rPr lang="en-US" dirty="0" err="1">
                <a:ea typeface="+mn-lt"/>
                <a:cs typeface="+mn-lt"/>
              </a:rPr>
              <a:t>Superpipeline</a:t>
            </a:r>
            <a:r>
              <a:rPr lang="en-US" dirty="0">
                <a:ea typeface="+mn-lt"/>
                <a:cs typeface="+mn-lt"/>
              </a:rPr>
              <a:t> is the simplest technique of the three. It does not require additional hardware (such as functional units and fetch units) that a superscalar architecture does. It also does not require the complex controls (no multiple issue control or need to keep track of the instructions issued). Finally, it should be noted that </a:t>
            </a:r>
            <a:r>
              <a:rPr lang="en-US" dirty="0" err="1">
                <a:ea typeface="+mn-lt"/>
                <a:cs typeface="+mn-lt"/>
              </a:rPr>
              <a:t>Superpipeline</a:t>
            </a:r>
            <a:r>
              <a:rPr lang="en-US" dirty="0">
                <a:ea typeface="+mn-lt"/>
                <a:cs typeface="+mn-lt"/>
              </a:rPr>
              <a:t> does not need the advanced compiler technologies required by the VLIW model.</a:t>
            </a:r>
            <a:endParaRPr lang="en-US">
              <a:cs typeface="Calibri"/>
            </a:endParaRPr>
          </a:p>
        </p:txBody>
      </p:sp>
    </p:spTree>
    <p:extLst>
      <p:ext uri="{BB962C8B-B14F-4D97-AF65-F5344CB8AC3E}">
        <p14:creationId xmlns:p14="http://schemas.microsoft.com/office/powerpoint/2010/main" val="4969033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91FB0-074C-4F4F-BF97-B7A99FD125E8}"/>
              </a:ext>
            </a:extLst>
          </p:cNvPr>
          <p:cNvSpPr>
            <a:spLocks noGrp="1"/>
          </p:cNvSpPr>
          <p:nvPr>
            <p:ph type="title"/>
          </p:nvPr>
        </p:nvSpPr>
        <p:spPr/>
        <p:txBody>
          <a:bodyPr>
            <a:normAutofit fontScale="90000"/>
          </a:bodyPr>
          <a:lstStyle/>
          <a:p>
            <a:r>
              <a:rPr lang="en-US" b="1" dirty="0">
                <a:cs typeface="Calibri Light"/>
              </a:rPr>
              <a:t>1.1.</a:t>
            </a:r>
            <a:r>
              <a:rPr lang="en-US" b="1" dirty="0">
                <a:ea typeface="+mj-lt"/>
                <a:cs typeface="+mj-lt"/>
              </a:rPr>
              <a:t>Concepts and Benefits </a:t>
            </a:r>
            <a:r>
              <a:rPr lang="en-US" b="1" dirty="0">
                <a:cs typeface="Calibri Light"/>
              </a:rPr>
              <a:t> </a:t>
            </a:r>
            <a:endParaRPr lang="en-US" b="1">
              <a:cs typeface="Calibri Light"/>
            </a:endParaRPr>
          </a:p>
        </p:txBody>
      </p:sp>
      <p:sp>
        <p:nvSpPr>
          <p:cNvPr id="8" name="Content Placeholder 7">
            <a:extLst>
              <a:ext uri="{FF2B5EF4-FFF2-40B4-BE49-F238E27FC236}">
                <a16:creationId xmlns:a16="http://schemas.microsoft.com/office/drawing/2014/main" id="{240E9EE6-12AB-4F60-B242-C05707209E23}"/>
              </a:ext>
            </a:extLst>
          </p:cNvPr>
          <p:cNvSpPr>
            <a:spLocks noGrp="1"/>
          </p:cNvSpPr>
          <p:nvPr>
            <p:ph idx="1"/>
          </p:nvPr>
        </p:nvSpPr>
        <p:spPr/>
        <p:txBody>
          <a:bodyPr vert="horz" lIns="0" tIns="45720" rIns="0" bIns="45720" rtlCol="0" anchor="t">
            <a:normAutofit/>
          </a:bodyPr>
          <a:lstStyle/>
          <a:p>
            <a:r>
              <a:rPr lang="en-US" dirty="0">
                <a:ea typeface="+mn-lt"/>
                <a:cs typeface="+mn-lt"/>
              </a:rPr>
              <a:t>In this figure, each stage is drawn with a white box (with the corresponding name inside) while the gray skinny sticks represent the latches between the stages. The length of the double arrows represent the length of time required by each stage for completion of its task.</a:t>
            </a:r>
          </a:p>
          <a:p>
            <a:r>
              <a:rPr lang="en-US" dirty="0">
                <a:ea typeface="+mn-lt"/>
                <a:cs typeface="+mn-lt"/>
              </a:rPr>
              <a:t>Either the IF (Instruction Fetch) stage or the MEM (Data memory access) stage determine the clock rate because they are the longest time consuming stages of the pipeline (assume for the moment that the IF and MEM stages are nearly twice as long as the other stages).</a:t>
            </a:r>
            <a:endParaRPr lang="en-US" dirty="0">
              <a:cs typeface="Calibri"/>
            </a:endParaRPr>
          </a:p>
          <a:p>
            <a:endParaRPr lang="en-US" dirty="0">
              <a:cs typeface="Calibri"/>
            </a:endParaRPr>
          </a:p>
        </p:txBody>
      </p:sp>
      <p:pic>
        <p:nvPicPr>
          <p:cNvPr id="9" name="Picture 9" descr="A picture containing drawing, clock&#10;&#10;Description generated with very high confidence">
            <a:extLst>
              <a:ext uri="{FF2B5EF4-FFF2-40B4-BE49-F238E27FC236}">
                <a16:creationId xmlns:a16="http://schemas.microsoft.com/office/drawing/2014/main" id="{6D647E3E-1944-4E48-80FF-F3076B9C8297}"/>
              </a:ext>
            </a:extLst>
          </p:cNvPr>
          <p:cNvPicPr>
            <a:picLocks noChangeAspect="1"/>
          </p:cNvPicPr>
          <p:nvPr/>
        </p:nvPicPr>
        <p:blipFill>
          <a:blip r:embed="rId2"/>
          <a:stretch>
            <a:fillRect/>
          </a:stretch>
        </p:blipFill>
        <p:spPr>
          <a:xfrm>
            <a:off x="2378259" y="3948784"/>
            <a:ext cx="7436005" cy="1503493"/>
          </a:xfrm>
          <a:prstGeom prst="rect">
            <a:avLst/>
          </a:prstGeom>
        </p:spPr>
      </p:pic>
      <p:sp>
        <p:nvSpPr>
          <p:cNvPr id="11" name="TextBox 10">
            <a:extLst>
              <a:ext uri="{FF2B5EF4-FFF2-40B4-BE49-F238E27FC236}">
                <a16:creationId xmlns:a16="http://schemas.microsoft.com/office/drawing/2014/main" id="{A952120C-F683-438A-BDD6-3FDC1B491D29}"/>
              </a:ext>
            </a:extLst>
          </p:cNvPr>
          <p:cNvSpPr txBox="1"/>
          <p:nvPr/>
        </p:nvSpPr>
        <p:spPr>
          <a:xfrm>
            <a:off x="5572018" y="5452153"/>
            <a:ext cx="15702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Figure 1</a:t>
            </a:r>
          </a:p>
        </p:txBody>
      </p:sp>
    </p:spTree>
    <p:extLst>
      <p:ext uri="{BB962C8B-B14F-4D97-AF65-F5344CB8AC3E}">
        <p14:creationId xmlns:p14="http://schemas.microsoft.com/office/powerpoint/2010/main" val="27029946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1.1.</a:t>
            </a:r>
            <a:r>
              <a:rPr lang="en-US" b="1" dirty="0">
                <a:cs typeface="Calibri Light"/>
              </a:rPr>
              <a:t>Concepts and Benefits </a:t>
            </a:r>
            <a:r>
              <a:rPr lang="en-US" b="1" dirty="0">
                <a:ea typeface="+mj-lt"/>
                <a:cs typeface="+mj-lt"/>
              </a:rPr>
              <a:t> </a:t>
            </a:r>
            <a:endParaRPr lang="en-US" dirty="0">
              <a:ea typeface="+mj-lt"/>
              <a:cs typeface="+mj-lt"/>
            </a:endParaRP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p:txBody>
          <a:bodyPr vert="horz" lIns="0" tIns="45720" rIns="0" bIns="45720" rtlCol="0" anchor="t">
            <a:normAutofit/>
          </a:bodyPr>
          <a:lstStyle/>
          <a:p>
            <a:r>
              <a:rPr lang="en-US" dirty="0">
                <a:ea typeface="+mn-lt"/>
                <a:cs typeface="+mn-lt"/>
              </a:rPr>
              <a:t>We can increase the performance of the pipeline in Figure 1 by dividing the IF and the MEM stages into two halves. This allows the </a:t>
            </a:r>
            <a:r>
              <a:rPr lang="en-US" i="1" dirty="0" err="1">
                <a:ea typeface="+mn-lt"/>
                <a:cs typeface="+mn-lt"/>
              </a:rPr>
              <a:t>clock_cycle_time</a:t>
            </a:r>
            <a:r>
              <a:rPr lang="en-US" i="1" dirty="0">
                <a:ea typeface="+mn-lt"/>
                <a:cs typeface="+mn-lt"/>
              </a:rPr>
              <a:t> </a:t>
            </a:r>
            <a:r>
              <a:rPr lang="en-US" dirty="0">
                <a:ea typeface="+mn-lt"/>
                <a:cs typeface="+mn-lt"/>
              </a:rPr>
              <a:t>of equation (1) to be reduced (by half). This is the key point about </a:t>
            </a:r>
            <a:r>
              <a:rPr lang="en-US" dirty="0" err="1">
                <a:ea typeface="+mn-lt"/>
                <a:cs typeface="+mn-lt"/>
              </a:rPr>
              <a:t>superpipeline</a:t>
            </a:r>
            <a:r>
              <a:rPr lang="en-US" dirty="0">
                <a:ea typeface="+mn-lt"/>
                <a:cs typeface="+mn-lt"/>
              </a:rPr>
              <a:t>. (Organizing a pipeline with stages that have approximately the equal amount of execution time.) </a:t>
            </a:r>
          </a:p>
          <a:p>
            <a:endParaRPr lang="en-US" dirty="0">
              <a:ea typeface="+mn-lt"/>
              <a:cs typeface="+mn-lt"/>
            </a:endParaRPr>
          </a:p>
          <a:p>
            <a:endParaRPr lang="en-US" dirty="0">
              <a:cs typeface="Calibri"/>
            </a:endParaRPr>
          </a:p>
        </p:txBody>
      </p:sp>
      <p:pic>
        <p:nvPicPr>
          <p:cNvPr id="4" name="Picture 4" descr="A close up of a sign&#10;&#10;Description generated with high confidence">
            <a:extLst>
              <a:ext uri="{FF2B5EF4-FFF2-40B4-BE49-F238E27FC236}">
                <a16:creationId xmlns:a16="http://schemas.microsoft.com/office/drawing/2014/main" id="{CB11B9CC-79F5-4E88-9483-BB1AA7F2E6F0}"/>
              </a:ext>
            </a:extLst>
          </p:cNvPr>
          <p:cNvPicPr>
            <a:picLocks noChangeAspect="1"/>
          </p:cNvPicPr>
          <p:nvPr/>
        </p:nvPicPr>
        <p:blipFill>
          <a:blip r:embed="rId2"/>
          <a:stretch>
            <a:fillRect/>
          </a:stretch>
        </p:blipFill>
        <p:spPr>
          <a:xfrm>
            <a:off x="3277456" y="3223919"/>
            <a:ext cx="5705582" cy="1095106"/>
          </a:xfrm>
          <a:prstGeom prst="rect">
            <a:avLst/>
          </a:prstGeom>
        </p:spPr>
      </p:pic>
      <p:sp>
        <p:nvSpPr>
          <p:cNvPr id="6" name="TextBox 5">
            <a:extLst>
              <a:ext uri="{FF2B5EF4-FFF2-40B4-BE49-F238E27FC236}">
                <a16:creationId xmlns:a16="http://schemas.microsoft.com/office/drawing/2014/main" id="{9D8FE607-BC67-4B41-83F5-7154F2370442}"/>
              </a:ext>
            </a:extLst>
          </p:cNvPr>
          <p:cNvSpPr txBox="1"/>
          <p:nvPr/>
        </p:nvSpPr>
        <p:spPr>
          <a:xfrm>
            <a:off x="5195298" y="4313433"/>
            <a:ext cx="18014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2</a:t>
            </a:r>
          </a:p>
        </p:txBody>
      </p:sp>
    </p:spTree>
    <p:extLst>
      <p:ext uri="{BB962C8B-B14F-4D97-AF65-F5344CB8AC3E}">
        <p14:creationId xmlns:p14="http://schemas.microsoft.com/office/powerpoint/2010/main" val="15823020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a:xfrm>
            <a:off x="1105906" y="198407"/>
            <a:ext cx="10058400" cy="753949"/>
          </a:xfrm>
        </p:spPr>
        <p:txBody>
          <a:bodyPr>
            <a:normAutofit/>
          </a:bodyPr>
          <a:lstStyle/>
          <a:p>
            <a:r>
              <a:rPr lang="en-US" b="1" dirty="0">
                <a:ea typeface="+mj-lt"/>
                <a:cs typeface="+mj-lt"/>
              </a:rPr>
              <a:t>1.1.</a:t>
            </a:r>
            <a:r>
              <a:rPr lang="en-US" b="1" dirty="0">
                <a:cs typeface="Calibri Light"/>
              </a:rPr>
              <a:t>Concepts and Benefits </a:t>
            </a:r>
            <a:r>
              <a:rPr lang="en-US" b="1" dirty="0">
                <a:ea typeface="+mj-lt"/>
                <a:cs typeface="+mj-lt"/>
              </a:rPr>
              <a:t> </a:t>
            </a:r>
            <a:endParaRPr lang="en-US" dirty="0">
              <a:ea typeface="+mj-lt"/>
              <a:cs typeface="+mj-lt"/>
            </a:endParaRP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79" y="1845734"/>
            <a:ext cx="6454987" cy="4023360"/>
          </a:xfrm>
        </p:spPr>
        <p:txBody>
          <a:bodyPr vert="horz" lIns="0" tIns="45720" rIns="0" bIns="45720" rtlCol="0">
            <a:normAutofit/>
          </a:bodyPr>
          <a:lstStyle/>
          <a:p>
            <a:r>
              <a:rPr lang="en-US" dirty="0">
                <a:cs typeface="Calibri"/>
              </a:rPr>
              <a:t>This reduced clock rate improves the performance. This is because the clock cycle for the pipeline is determined by the longest stage and as in Figure 3, if the pipeline has few long stages and the rest are nominal compared to the longer ones, there are wasted time when executing the shorter stages. Thus, if there are hundreds and thousands of instructions in a program, the aggregated wasted time will be significant (this wasted time is denoted with dotted lines in Figure 3-(a)). On the other hand, if the pipeline was </a:t>
            </a:r>
            <a:r>
              <a:rPr lang="en-US" dirty="0" err="1">
                <a:cs typeface="Calibri"/>
              </a:rPr>
              <a:t>superpipelined</a:t>
            </a:r>
            <a:r>
              <a:rPr lang="en-US" dirty="0">
                <a:cs typeface="Calibri"/>
              </a:rPr>
              <a:t> with discrete design principles as it was in Figure 2, most of the stages will be balanced and the wasted time will be minimal as in Figure 3-(b).</a:t>
            </a:r>
            <a:endParaRPr lang="en-US" dirty="0"/>
          </a:p>
        </p:txBody>
      </p:sp>
      <p:pic>
        <p:nvPicPr>
          <p:cNvPr id="4" name="Picture 4" descr="A picture containing screenshot&#10;&#10;Description generated with very high confidence">
            <a:extLst>
              <a:ext uri="{FF2B5EF4-FFF2-40B4-BE49-F238E27FC236}">
                <a16:creationId xmlns:a16="http://schemas.microsoft.com/office/drawing/2014/main" id="{ECC53013-6603-454A-8C4E-C3A843D475F9}"/>
              </a:ext>
            </a:extLst>
          </p:cNvPr>
          <p:cNvPicPr>
            <a:picLocks noChangeAspect="1"/>
          </p:cNvPicPr>
          <p:nvPr/>
        </p:nvPicPr>
        <p:blipFill>
          <a:blip r:embed="rId2"/>
          <a:stretch>
            <a:fillRect/>
          </a:stretch>
        </p:blipFill>
        <p:spPr>
          <a:xfrm>
            <a:off x="8199720" y="1916318"/>
            <a:ext cx="2776809" cy="3471012"/>
          </a:xfrm>
          <a:prstGeom prst="rect">
            <a:avLst/>
          </a:prstGeom>
        </p:spPr>
      </p:pic>
      <p:sp>
        <p:nvSpPr>
          <p:cNvPr id="6" name="TextBox 5">
            <a:extLst>
              <a:ext uri="{FF2B5EF4-FFF2-40B4-BE49-F238E27FC236}">
                <a16:creationId xmlns:a16="http://schemas.microsoft.com/office/drawing/2014/main" id="{72C8E380-87A8-48DD-8EFB-CA44B2115E34}"/>
              </a:ext>
            </a:extLst>
          </p:cNvPr>
          <p:cNvSpPr txBox="1"/>
          <p:nvPr/>
        </p:nvSpPr>
        <p:spPr>
          <a:xfrm>
            <a:off x="8234737" y="544359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Figure 3</a:t>
            </a:r>
            <a:endParaRPr lang="en-US" dirty="0"/>
          </a:p>
        </p:txBody>
      </p:sp>
    </p:spTree>
    <p:extLst>
      <p:ext uri="{BB962C8B-B14F-4D97-AF65-F5344CB8AC3E}">
        <p14:creationId xmlns:p14="http://schemas.microsoft.com/office/powerpoint/2010/main" val="751963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a:xfrm>
            <a:off x="1062775" y="138023"/>
            <a:ext cx="10058400" cy="779828"/>
          </a:xfrm>
        </p:spPr>
        <p:txBody>
          <a:bodyPr>
            <a:normAutofit/>
          </a:bodyPr>
          <a:lstStyle/>
          <a:p>
            <a:r>
              <a:rPr lang="en-US" b="1" dirty="0">
                <a:ea typeface="+mj-lt"/>
                <a:cs typeface="+mj-lt"/>
              </a:rPr>
              <a:t>1.2.Design Challenges</a:t>
            </a:r>
            <a:r>
              <a:rPr lang="en-US" b="1" dirty="0">
                <a:cs typeface="Calibri Light"/>
              </a:rPr>
              <a:t> </a:t>
            </a:r>
            <a:r>
              <a:rPr lang="en-US" b="1" dirty="0">
                <a:ea typeface="+mj-lt"/>
                <a:cs typeface="+mj-lt"/>
              </a:rPr>
              <a:t> </a:t>
            </a:r>
            <a:endParaRPr lang="en-US" dirty="0">
              <a:ea typeface="+mj-lt"/>
              <a:cs typeface="+mj-lt"/>
            </a:endParaRP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79" y="1845734"/>
            <a:ext cx="8118377" cy="4023360"/>
          </a:xfrm>
        </p:spPr>
        <p:txBody>
          <a:bodyPr vert="horz" lIns="0" tIns="45720" rIns="0" bIns="45720" rtlCol="0">
            <a:normAutofit/>
          </a:bodyPr>
          <a:lstStyle/>
          <a:p>
            <a:r>
              <a:rPr lang="en-US" dirty="0">
                <a:ea typeface="+mn-lt"/>
                <a:cs typeface="+mn-lt"/>
              </a:rPr>
              <a:t>It can be observed from Figure 4 that a pipeline stage can be meaningfully pipelined only if the stage between two latches executes in more time (A) than one latch (B)</a:t>
            </a:r>
          </a:p>
          <a:p>
            <a:r>
              <a:rPr lang="en-US" dirty="0">
                <a:ea typeface="+mn-lt"/>
                <a:cs typeface="+mn-lt"/>
              </a:rPr>
              <a:t>The time delay of a latch is about one or two order of magnitude shorter compared to the delay of the longest pipeline stage. Otherwise, we just spend more time on additional latches for longer pipelines.</a:t>
            </a:r>
          </a:p>
          <a:p>
            <a:r>
              <a:rPr lang="en-US" dirty="0">
                <a:ea typeface="+mn-lt"/>
                <a:cs typeface="+mn-lt"/>
              </a:rPr>
              <a:t>There are more pipeline stages and thus more latches to control</a:t>
            </a:r>
            <a:endParaRPr lang="en-US" dirty="0">
              <a:cs typeface="Calibri"/>
            </a:endParaRPr>
          </a:p>
        </p:txBody>
      </p:sp>
      <p:pic>
        <p:nvPicPr>
          <p:cNvPr id="5" name="Picture 6" descr="A picture containing clock, table&#10;&#10;Description generated with very high confidence">
            <a:extLst>
              <a:ext uri="{FF2B5EF4-FFF2-40B4-BE49-F238E27FC236}">
                <a16:creationId xmlns:a16="http://schemas.microsoft.com/office/drawing/2014/main" id="{8D29A1E2-1326-49F4-B7BA-A9BC382BCB96}"/>
              </a:ext>
            </a:extLst>
          </p:cNvPr>
          <p:cNvPicPr>
            <a:picLocks noChangeAspect="1"/>
          </p:cNvPicPr>
          <p:nvPr/>
        </p:nvPicPr>
        <p:blipFill rotWithShape="1">
          <a:blip r:embed="rId2"/>
          <a:srcRect b="11033"/>
          <a:stretch/>
        </p:blipFill>
        <p:spPr>
          <a:xfrm>
            <a:off x="9061350" y="1841976"/>
            <a:ext cx="2094329" cy="2318720"/>
          </a:xfrm>
          <a:prstGeom prst="rect">
            <a:avLst/>
          </a:prstGeom>
        </p:spPr>
      </p:pic>
      <p:sp>
        <p:nvSpPr>
          <p:cNvPr id="8" name="TextBox 7">
            <a:extLst>
              <a:ext uri="{FF2B5EF4-FFF2-40B4-BE49-F238E27FC236}">
                <a16:creationId xmlns:a16="http://schemas.microsoft.com/office/drawing/2014/main" id="{B72C3DB3-AD80-4FDB-B173-D0E310E52D7F}"/>
              </a:ext>
            </a:extLst>
          </p:cNvPr>
          <p:cNvSpPr txBox="1"/>
          <p:nvPr/>
        </p:nvSpPr>
        <p:spPr>
          <a:xfrm>
            <a:off x="9210782" y="4630220"/>
            <a:ext cx="17243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Figure 4</a:t>
            </a:r>
          </a:p>
        </p:txBody>
      </p:sp>
    </p:spTree>
    <p:extLst>
      <p:ext uri="{BB962C8B-B14F-4D97-AF65-F5344CB8AC3E}">
        <p14:creationId xmlns:p14="http://schemas.microsoft.com/office/powerpoint/2010/main" val="37670285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dirty="0">
                <a:ea typeface="+mj-lt"/>
                <a:cs typeface="+mj-lt"/>
              </a:rPr>
              <a:t>1.2.Design Challenges</a:t>
            </a:r>
            <a:r>
              <a:rPr lang="en-US" b="1" dirty="0">
                <a:cs typeface="Calibri Light"/>
              </a:rPr>
              <a:t> </a:t>
            </a:r>
            <a:r>
              <a:rPr lang="en-US" b="1" dirty="0">
                <a:ea typeface="+mj-lt"/>
                <a:cs typeface="+mj-lt"/>
              </a:rPr>
              <a:t> </a:t>
            </a:r>
            <a:endParaRPr lang="en-US" dirty="0">
              <a:ea typeface="+mj-lt"/>
              <a:cs typeface="+mj-lt"/>
            </a:endParaRP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p:txBody>
          <a:bodyPr vert="horz" lIns="0" tIns="45720" rIns="0" bIns="45720" rtlCol="0" anchor="t">
            <a:normAutofit/>
          </a:bodyPr>
          <a:lstStyle/>
          <a:p>
            <a:r>
              <a:rPr lang="en-US" err="1">
                <a:ea typeface="+mn-lt"/>
                <a:cs typeface="+mn-lt"/>
              </a:rPr>
              <a:t>Superpipeline</a:t>
            </a:r>
            <a:r>
              <a:rPr lang="en-US" dirty="0">
                <a:ea typeface="+mn-lt"/>
                <a:cs typeface="+mn-lt"/>
              </a:rPr>
              <a:t> also brings a number of major side effects. As the number of stages is increased, so is the number of forwarding paths (stages) and the delay (stall cycles) caused by branches and loads. The combination of the above two factors has strong adverse affects on the performance of the processor since it increases the CPI (therefore, techniques to improve CPI, such as hardware-based pipeline scheduling, branch prediction, multiple issue, and compiler-assisted </a:t>
            </a:r>
            <a:r>
              <a:rPr lang="en-US">
                <a:ea typeface="+mn-lt"/>
                <a:cs typeface="+mn-lt"/>
              </a:rPr>
              <a:t>parallelism exploiting techniques have been developed).</a:t>
            </a:r>
            <a:endParaRPr lang="en-US" dirty="0">
              <a:ea typeface="+mn-lt"/>
              <a:cs typeface="+mn-lt"/>
            </a:endParaRPr>
          </a:p>
          <a:p>
            <a:r>
              <a:rPr lang="en-US">
                <a:ea typeface="+mn-lt"/>
                <a:cs typeface="+mn-lt"/>
              </a:rPr>
              <a:t>These topics will be discussed in the </a:t>
            </a:r>
            <a:r>
              <a:rPr lang="en-US" dirty="0">
                <a:ea typeface="+mn-lt"/>
                <a:cs typeface="+mn-lt"/>
              </a:rPr>
              <a:t>context of superscalar and VLIW. However, it should be noted that when the above techniques are considered, </a:t>
            </a:r>
            <a:r>
              <a:rPr lang="en-US" dirty="0" err="1">
                <a:ea typeface="+mn-lt"/>
                <a:cs typeface="+mn-lt"/>
              </a:rPr>
              <a:t>superpipelining</a:t>
            </a:r>
            <a:r>
              <a:rPr lang="en-US" dirty="0">
                <a:ea typeface="+mn-lt"/>
                <a:cs typeface="+mn-lt"/>
              </a:rPr>
              <a:t> can improve CPI as well.)</a:t>
            </a:r>
            <a:endParaRPr lang="en-US">
              <a:cs typeface="Calibri"/>
            </a:endParaRPr>
          </a:p>
        </p:txBody>
      </p:sp>
    </p:spTree>
    <p:extLst>
      <p:ext uri="{BB962C8B-B14F-4D97-AF65-F5344CB8AC3E}">
        <p14:creationId xmlns:p14="http://schemas.microsoft.com/office/powerpoint/2010/main" val="34001012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a:ea typeface="+mj-lt"/>
                <a:cs typeface="+mj-lt"/>
              </a:rPr>
              <a:t>1.3.Example Architectures: MIPS R4000</a:t>
            </a:r>
            <a:r>
              <a:rPr lang="en-US" b="1" dirty="0">
                <a:ea typeface="+mj-lt"/>
                <a:cs typeface="+mj-lt"/>
              </a:rPr>
              <a:t>  </a:t>
            </a:r>
            <a:endParaRPr lang="en-US" dirty="0">
              <a:ea typeface="+mj-lt"/>
              <a:cs typeface="+mj-lt"/>
            </a:endParaRP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p:txBody>
          <a:bodyPr vert="horz" lIns="0" tIns="45720" rIns="0" bIns="45720" rtlCol="0" anchor="t">
            <a:normAutofit/>
          </a:bodyPr>
          <a:lstStyle/>
          <a:p>
            <a:r>
              <a:rPr lang="en-US">
                <a:ea typeface="+mn-lt"/>
                <a:cs typeface="+mn-lt"/>
              </a:rPr>
              <a:t>The MIPS R4000 is a superpipelined version of the MIPS R3000 which implemented only a 5 stages pipeline whereas the MIPS R4000 had 8 stages. </a:t>
            </a:r>
            <a:endParaRPr lang="en-US" dirty="0">
              <a:ea typeface="+mn-lt"/>
              <a:cs typeface="+mn-lt"/>
            </a:endParaRPr>
          </a:p>
          <a:p>
            <a:r>
              <a:rPr lang="en-US">
                <a:cs typeface="Calibri"/>
              </a:rPr>
              <a:t>The MIPS R4000 operates at double the speed (100 MHz) of the MIPS R3000.</a:t>
            </a:r>
          </a:p>
          <a:p>
            <a:r>
              <a:rPr lang="en-US">
                <a:ea typeface="+mn-lt"/>
                <a:cs typeface="+mn-lt"/>
              </a:rPr>
              <a:t>The MIPS R4000 has a branch delay of three cycles and a load delay of two cycles.</a:t>
            </a:r>
          </a:p>
          <a:p>
            <a:r>
              <a:rPr lang="en-US">
                <a:ea typeface="+mn-lt"/>
                <a:cs typeface="+mn-lt"/>
              </a:rPr>
              <a:t>The MIPS R3000 had IF (Instruction Fetch), RF (Register Read), ALU (Add, logical, shift computation), DC (Data cache Access and tag check), and WB (Register File write) stages.</a:t>
            </a:r>
            <a:br>
              <a:rPr lang="en-US" dirty="0">
                <a:ea typeface="+mn-lt"/>
                <a:cs typeface="+mn-lt"/>
              </a:rPr>
            </a:br>
            <a:endParaRPr lang="en-US">
              <a:cs typeface="Calibri"/>
            </a:endParaRPr>
          </a:p>
        </p:txBody>
      </p:sp>
    </p:spTree>
    <p:extLst>
      <p:ext uri="{BB962C8B-B14F-4D97-AF65-F5344CB8AC3E}">
        <p14:creationId xmlns:p14="http://schemas.microsoft.com/office/powerpoint/2010/main" val="23838527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p:txBody>
          <a:bodyPr>
            <a:normAutofit fontScale="90000"/>
          </a:bodyPr>
          <a:lstStyle/>
          <a:p>
            <a:r>
              <a:rPr lang="en-US" b="1">
                <a:ea typeface="+mj-lt"/>
                <a:cs typeface="+mj-lt"/>
              </a:rPr>
              <a:t>1.3.Example Architectures: MIPS R4000</a:t>
            </a:r>
            <a:r>
              <a:rPr lang="en-US" b="1" dirty="0">
                <a:ea typeface="+mj-lt"/>
                <a:cs typeface="+mj-lt"/>
              </a:rPr>
              <a:t>  </a:t>
            </a:r>
            <a:endParaRPr lang="en-US" dirty="0">
              <a:ea typeface="+mj-lt"/>
              <a:cs typeface="+mj-lt"/>
            </a:endParaRP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p:txBody>
          <a:bodyPr vert="horz" lIns="0" tIns="45720" rIns="0" bIns="45720" rtlCol="0" anchor="t">
            <a:normAutofit/>
          </a:bodyPr>
          <a:lstStyle/>
          <a:p>
            <a:r>
              <a:rPr lang="en-US">
                <a:solidFill>
                  <a:schemeClr val="tx1"/>
                </a:solidFill>
                <a:ea typeface="+mn-lt"/>
                <a:cs typeface="+mn-lt"/>
              </a:rPr>
              <a:t>The eight stages of R4000:</a:t>
            </a:r>
          </a:p>
          <a:p>
            <a:pPr marL="383540" lvl="1">
              <a:buFont typeface="Arial" pitchFamily="34" charset="0"/>
              <a:buChar char="•"/>
            </a:pPr>
            <a:r>
              <a:rPr lang="en-US">
                <a:solidFill>
                  <a:schemeClr val="tx1"/>
                </a:solidFill>
                <a:ea typeface="+mn-lt"/>
                <a:cs typeface="+mn-lt"/>
              </a:rPr>
              <a:t>IF - Instruction Fetch, First Half: instruction address is selected and the instruction started to be fetch from the instruction cache</a:t>
            </a:r>
            <a:endParaRPr lang="en-US" dirty="0">
              <a:solidFill>
                <a:schemeClr val="tx1"/>
              </a:solidFill>
              <a:ea typeface="+mn-lt"/>
              <a:cs typeface="+mn-lt"/>
            </a:endParaRPr>
          </a:p>
          <a:p>
            <a:pPr marL="383540" lvl="1">
              <a:buFont typeface="Arial" pitchFamily="34" charset="0"/>
              <a:buChar char="•"/>
            </a:pPr>
            <a:r>
              <a:rPr lang="en-US">
                <a:solidFill>
                  <a:schemeClr val="tx1"/>
                </a:solidFill>
                <a:ea typeface="+mn-lt"/>
                <a:cs typeface="+mn-lt"/>
              </a:rPr>
              <a:t>IS - Instruction Fetch, Second Half: completes the instruction fetch and the translation of the address </a:t>
            </a:r>
            <a:endParaRPr lang="en-US" dirty="0">
              <a:solidFill>
                <a:schemeClr val="tx1"/>
              </a:solidFill>
              <a:ea typeface="+mn-lt"/>
              <a:cs typeface="+mn-lt"/>
            </a:endParaRPr>
          </a:p>
          <a:p>
            <a:pPr marL="383540" lvl="1">
              <a:buFont typeface="Arial" pitchFamily="34" charset="0"/>
              <a:buChar char="•"/>
            </a:pPr>
            <a:r>
              <a:rPr lang="en-US">
                <a:solidFill>
                  <a:schemeClr val="tx1"/>
                </a:solidFill>
                <a:ea typeface="+mn-lt"/>
                <a:cs typeface="+mn-lt"/>
              </a:rPr>
              <a:t>RF - Register Fetch: the instruction is decoded and checked for interlock(slip or stall) condition</a:t>
            </a:r>
            <a:endParaRPr lang="en-US" dirty="0">
              <a:solidFill>
                <a:schemeClr val="tx1"/>
              </a:solidFill>
              <a:ea typeface="+mn-lt"/>
              <a:cs typeface="+mn-lt"/>
            </a:endParaRPr>
          </a:p>
          <a:p>
            <a:pPr marL="383540" lvl="1">
              <a:buFont typeface="Arial" pitchFamily="34" charset="0"/>
              <a:buChar char="•"/>
            </a:pPr>
            <a:r>
              <a:rPr lang="en-US">
                <a:solidFill>
                  <a:schemeClr val="tx1"/>
                </a:solidFill>
                <a:ea typeface="+mn-lt"/>
                <a:cs typeface="+mn-lt"/>
              </a:rPr>
              <a:t>EX - Execution Instruction Fetch</a:t>
            </a:r>
            <a:endParaRPr lang="en-US" dirty="0">
              <a:solidFill>
                <a:schemeClr val="tx1"/>
              </a:solidFill>
              <a:ea typeface="+mn-lt"/>
              <a:cs typeface="+mn-lt"/>
            </a:endParaRPr>
          </a:p>
          <a:p>
            <a:pPr marL="383540" lvl="1">
              <a:buFont typeface="Arial" pitchFamily="34" charset="0"/>
              <a:buChar char="•"/>
            </a:pPr>
            <a:r>
              <a:rPr lang="en-US">
                <a:solidFill>
                  <a:schemeClr val="tx1"/>
                </a:solidFill>
                <a:ea typeface="+mn-lt"/>
                <a:cs typeface="+mn-lt"/>
              </a:rPr>
              <a:t>DF - Data Fetch, First Half: starts to fetch data from the data cache</a:t>
            </a:r>
            <a:endParaRPr lang="en-US" dirty="0">
              <a:solidFill>
                <a:schemeClr val="tx1"/>
              </a:solidFill>
              <a:ea typeface="+mn-lt"/>
              <a:cs typeface="+mn-lt"/>
            </a:endParaRPr>
          </a:p>
          <a:p>
            <a:pPr marL="383540" lvl="1">
              <a:buFont typeface="Arial" pitchFamily="34" charset="0"/>
              <a:buChar char="•"/>
            </a:pPr>
            <a:r>
              <a:rPr lang="en-US">
                <a:solidFill>
                  <a:schemeClr val="tx1"/>
                </a:solidFill>
                <a:ea typeface="+mn-lt"/>
                <a:cs typeface="+mn-lt"/>
              </a:rPr>
              <a:t>DS - Data Fetch, Second Half: completes the cache fetch and align the data</a:t>
            </a:r>
            <a:endParaRPr lang="en-US" dirty="0">
              <a:solidFill>
                <a:schemeClr val="tx1"/>
              </a:solidFill>
              <a:ea typeface="+mn-lt"/>
              <a:cs typeface="+mn-lt"/>
            </a:endParaRPr>
          </a:p>
          <a:p>
            <a:pPr marL="383540" lvl="1">
              <a:buFont typeface="Arial" pitchFamily="34" charset="0"/>
              <a:buChar char="•"/>
            </a:pPr>
            <a:r>
              <a:rPr lang="en-US">
                <a:solidFill>
                  <a:schemeClr val="tx1"/>
                </a:solidFill>
                <a:ea typeface="+mn-lt"/>
                <a:cs typeface="+mn-lt"/>
              </a:rPr>
              <a:t>TC - Tag Check: check between the physical address in the TLB(translation lookaside buffer) and the cache tag to determine if there was a hit or miss.</a:t>
            </a:r>
            <a:r>
              <a:rPr lang="en-US" dirty="0">
                <a:solidFill>
                  <a:schemeClr val="tx1"/>
                </a:solidFill>
                <a:ea typeface="+mn-lt"/>
                <a:cs typeface="+mn-lt"/>
              </a:rPr>
              <a:t> </a:t>
            </a:r>
          </a:p>
          <a:p>
            <a:pPr marL="383540" lvl="1">
              <a:buFont typeface="Arial" pitchFamily="34" charset="0"/>
              <a:buChar char="•"/>
            </a:pPr>
            <a:r>
              <a:rPr lang="en-US">
                <a:solidFill>
                  <a:schemeClr val="tx1"/>
                </a:solidFill>
                <a:ea typeface="+mn-lt"/>
                <a:cs typeface="+mn-lt"/>
              </a:rPr>
              <a:t>WB - Write Back</a:t>
            </a:r>
            <a:endParaRPr lang="en-US">
              <a:solidFill>
                <a:schemeClr val="tx1"/>
              </a:solidFill>
              <a:cs typeface="Calibri"/>
            </a:endParaRPr>
          </a:p>
        </p:txBody>
      </p:sp>
    </p:spTree>
    <p:extLst>
      <p:ext uri="{BB962C8B-B14F-4D97-AF65-F5344CB8AC3E}">
        <p14:creationId xmlns:p14="http://schemas.microsoft.com/office/powerpoint/2010/main" val="23972828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a:xfrm>
            <a:off x="1062775" y="830066"/>
            <a:ext cx="10058400" cy="702303"/>
          </a:xfrm>
        </p:spPr>
        <p:txBody>
          <a:bodyPr>
            <a:normAutofit fontScale="90000"/>
          </a:bodyPr>
          <a:lstStyle/>
          <a:p>
            <a:r>
              <a:rPr lang="en-US" b="1" dirty="0">
                <a:ea typeface="+mj-lt"/>
                <a:cs typeface="+mj-lt"/>
              </a:rPr>
              <a:t>1.3.Example Architectures:</a:t>
            </a:r>
            <a:br>
              <a:rPr lang="en-US" b="1" dirty="0">
                <a:ea typeface="+mj-lt"/>
                <a:cs typeface="+mj-lt"/>
              </a:rPr>
            </a:br>
            <a:r>
              <a:rPr lang="en-US" b="1" dirty="0">
                <a:ea typeface="+mj-lt"/>
                <a:cs typeface="+mj-lt"/>
              </a:rPr>
              <a:t>The ARM11 Processor </a:t>
            </a:r>
            <a:endParaRPr lang="en-US" dirty="0">
              <a:ea typeface="+mj-lt"/>
              <a:cs typeface="+mj-lt"/>
            </a:endParaRP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62774" y="1855760"/>
            <a:ext cx="10058400" cy="4199983"/>
          </a:xfrm>
        </p:spPr>
        <p:txBody>
          <a:bodyPr vert="horz" lIns="0" tIns="45720" rIns="0" bIns="45720" rtlCol="0" anchor="t">
            <a:normAutofit/>
          </a:bodyPr>
          <a:lstStyle/>
          <a:p>
            <a:r>
              <a:rPr lang="en-US" dirty="0">
                <a:ea typeface="+mn-lt"/>
                <a:cs typeface="+mn-lt"/>
              </a:rPr>
              <a:t>ARM11 processor is based on the ARM architecture v6. </a:t>
            </a:r>
          </a:p>
          <a:p>
            <a:r>
              <a:rPr lang="en-US" dirty="0">
                <a:ea typeface="+mn-lt"/>
                <a:cs typeface="+mn-lt"/>
              </a:rPr>
              <a:t>he ARM11 is a </a:t>
            </a:r>
            <a:r>
              <a:rPr lang="en-US" dirty="0" err="1">
                <a:ea typeface="+mn-lt"/>
                <a:cs typeface="+mn-lt"/>
              </a:rPr>
              <a:t>highperformance</a:t>
            </a:r>
            <a:r>
              <a:rPr lang="en-US" dirty="0">
                <a:ea typeface="+mn-lt"/>
                <a:cs typeface="+mn-lt"/>
              </a:rPr>
              <a:t> and low-power processor which is equipped with eight stage pipelining. The core consists of two fetch stages, one decode stage, one issue stage, and four stages for the integer pipeline. The eight stages of the ARM11 core are depicted in Figure 5.</a:t>
            </a:r>
          </a:p>
          <a:p>
            <a:endParaRPr lang="en-US" dirty="0">
              <a:cs typeface="Calibri"/>
            </a:endParaRPr>
          </a:p>
        </p:txBody>
      </p:sp>
      <p:pic>
        <p:nvPicPr>
          <p:cNvPr id="4" name="Picture 4" descr="A screenshot of a cell phone&#10;&#10;Description generated with very high confidence">
            <a:extLst>
              <a:ext uri="{FF2B5EF4-FFF2-40B4-BE49-F238E27FC236}">
                <a16:creationId xmlns:a16="http://schemas.microsoft.com/office/drawing/2014/main" id="{AA01C993-094F-4654-8F4B-916E2A1EECC4}"/>
              </a:ext>
            </a:extLst>
          </p:cNvPr>
          <p:cNvPicPr>
            <a:picLocks noChangeAspect="1"/>
          </p:cNvPicPr>
          <p:nvPr/>
        </p:nvPicPr>
        <p:blipFill>
          <a:blip r:embed="rId2"/>
          <a:stretch>
            <a:fillRect/>
          </a:stretch>
        </p:blipFill>
        <p:spPr>
          <a:xfrm>
            <a:off x="1126133" y="2602223"/>
            <a:ext cx="6441687" cy="2619046"/>
          </a:xfrm>
          <a:prstGeom prst="rect">
            <a:avLst/>
          </a:prstGeom>
        </p:spPr>
      </p:pic>
      <p:sp>
        <p:nvSpPr>
          <p:cNvPr id="6" name="TextBox 5">
            <a:extLst>
              <a:ext uri="{FF2B5EF4-FFF2-40B4-BE49-F238E27FC236}">
                <a16:creationId xmlns:a16="http://schemas.microsoft.com/office/drawing/2014/main" id="{15D067A3-66D0-4386-B2F6-0B36ED444451}"/>
              </a:ext>
            </a:extLst>
          </p:cNvPr>
          <p:cNvSpPr txBox="1"/>
          <p:nvPr/>
        </p:nvSpPr>
        <p:spPr>
          <a:xfrm>
            <a:off x="7541231" y="430487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404040"/>
                </a:solidFill>
                <a:latin typeface="Calibri"/>
              </a:rPr>
              <a:t>Figure 5.</a:t>
            </a:r>
            <a:r>
              <a:rPr lang="en-US">
                <a:latin typeface="Calibri"/>
                <a:ea typeface="Calibri"/>
                <a:cs typeface="Calibri"/>
              </a:rPr>
              <a:t>​</a:t>
            </a:r>
            <a:endParaRPr lang="en-US"/>
          </a:p>
        </p:txBody>
      </p:sp>
    </p:spTree>
    <p:extLst>
      <p:ext uri="{BB962C8B-B14F-4D97-AF65-F5344CB8AC3E}">
        <p14:creationId xmlns:p14="http://schemas.microsoft.com/office/powerpoint/2010/main" val="31691003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1B6B3-F56C-4245-9C4E-0D3EFEB4F7E9}"/>
              </a:ext>
            </a:extLst>
          </p:cNvPr>
          <p:cNvSpPr>
            <a:spLocks noGrp="1"/>
          </p:cNvSpPr>
          <p:nvPr>
            <p:ph type="title"/>
          </p:nvPr>
        </p:nvSpPr>
        <p:spPr>
          <a:xfrm>
            <a:off x="1036898" y="838688"/>
            <a:ext cx="10058400" cy="702303"/>
          </a:xfrm>
        </p:spPr>
        <p:txBody>
          <a:bodyPr>
            <a:normAutofit fontScale="90000"/>
          </a:bodyPr>
          <a:lstStyle/>
          <a:p>
            <a:r>
              <a:rPr lang="en-US" b="1" dirty="0">
                <a:ea typeface="+mj-lt"/>
                <a:cs typeface="+mj-lt"/>
              </a:rPr>
              <a:t>1.3.Example Architectures:</a:t>
            </a:r>
            <a:br>
              <a:rPr lang="en-US" b="1" dirty="0">
                <a:ea typeface="+mj-lt"/>
                <a:cs typeface="+mj-lt"/>
              </a:rPr>
            </a:br>
            <a:r>
              <a:rPr lang="en-US" b="1" dirty="0">
                <a:ea typeface="+mj-lt"/>
                <a:cs typeface="+mj-lt"/>
              </a:rPr>
              <a:t>The ARM11 Processor </a:t>
            </a:r>
            <a:endParaRPr lang="en-US" dirty="0">
              <a:ea typeface="+mj-lt"/>
              <a:cs typeface="+mj-lt"/>
            </a:endParaRPr>
          </a:p>
        </p:txBody>
      </p:sp>
      <p:sp>
        <p:nvSpPr>
          <p:cNvPr id="3" name="Content Placeholder 2">
            <a:extLst>
              <a:ext uri="{FF2B5EF4-FFF2-40B4-BE49-F238E27FC236}">
                <a16:creationId xmlns:a16="http://schemas.microsoft.com/office/drawing/2014/main" id="{CE85141B-2E62-4761-A9D8-90DA43DB4F1C}"/>
              </a:ext>
            </a:extLst>
          </p:cNvPr>
          <p:cNvSpPr>
            <a:spLocks noGrp="1"/>
          </p:cNvSpPr>
          <p:nvPr>
            <p:ph idx="1"/>
          </p:nvPr>
        </p:nvSpPr>
        <p:spPr>
          <a:xfrm>
            <a:off x="1097280" y="1510704"/>
            <a:ext cx="10058400" cy="4755205"/>
          </a:xfrm>
        </p:spPr>
        <p:txBody>
          <a:bodyPr vert="horz" lIns="0" tIns="45720" rIns="0" bIns="45720" rtlCol="0" anchor="t">
            <a:normAutofit fontScale="92500" lnSpcReduction="10000"/>
          </a:bodyPr>
          <a:lstStyle/>
          <a:p>
            <a:pPr marL="0" indent="0">
              <a:buNone/>
            </a:pPr>
            <a:r>
              <a:rPr lang="en-US" dirty="0">
                <a:ea typeface="+mn-lt"/>
                <a:cs typeface="+mn-lt"/>
              </a:rPr>
              <a:t>The function of each of the eight stages:</a:t>
            </a:r>
          </a:p>
          <a:p>
            <a:pPr marL="383540" lvl="1">
              <a:buFont typeface="Arial" panose="020F0502020204030204" pitchFamily="34" charset="0"/>
              <a:buChar char="•"/>
            </a:pPr>
            <a:r>
              <a:rPr lang="en-US" dirty="0">
                <a:ea typeface="+mn-lt"/>
                <a:cs typeface="+mn-lt"/>
              </a:rPr>
              <a:t>Fe1 - Instruction Fetch, First Half, Branch Prediction</a:t>
            </a:r>
          </a:p>
          <a:p>
            <a:pPr marL="383540" lvl="1">
              <a:buFont typeface="Arial" panose="020F0502020204030204" pitchFamily="34" charset="0"/>
              <a:buChar char="•"/>
            </a:pPr>
            <a:r>
              <a:rPr lang="en-US" dirty="0">
                <a:ea typeface="+mn-lt"/>
                <a:cs typeface="+mn-lt"/>
              </a:rPr>
              <a:t>Fe2 - Instruction Fetch, Second Half, Branch Prediction</a:t>
            </a:r>
          </a:p>
          <a:p>
            <a:pPr marL="383540" lvl="1">
              <a:buFont typeface="Arial" panose="020F0502020204030204" pitchFamily="34" charset="0"/>
              <a:buChar char="•"/>
            </a:pPr>
            <a:r>
              <a:rPr lang="en-US" dirty="0">
                <a:ea typeface="+mn-lt"/>
                <a:cs typeface="+mn-lt"/>
              </a:rPr>
              <a:t>De - Instruction Decode</a:t>
            </a:r>
          </a:p>
          <a:p>
            <a:pPr marL="383540" lvl="1">
              <a:buFont typeface="Arial" panose="020F0502020204030204" pitchFamily="34" charset="0"/>
              <a:buChar char="•"/>
            </a:pPr>
            <a:r>
              <a:rPr lang="en-US" dirty="0" err="1">
                <a:ea typeface="+mn-lt"/>
                <a:cs typeface="+mn-lt"/>
              </a:rPr>
              <a:t>Iss</a:t>
            </a:r>
            <a:r>
              <a:rPr lang="en-US" dirty="0">
                <a:ea typeface="+mn-lt"/>
                <a:cs typeface="+mn-lt"/>
              </a:rPr>
              <a:t> - Register read and instruction issue</a:t>
            </a:r>
          </a:p>
          <a:p>
            <a:pPr marL="383540" lvl="1">
              <a:buFont typeface="Arial" panose="020F0502020204030204" pitchFamily="34" charset="0"/>
              <a:buChar char="•"/>
            </a:pPr>
            <a:r>
              <a:rPr lang="en-US" dirty="0" err="1">
                <a:ea typeface="+mn-lt"/>
                <a:cs typeface="+mn-lt"/>
              </a:rPr>
              <a:t>Sh</a:t>
            </a:r>
            <a:r>
              <a:rPr lang="en-US" dirty="0">
                <a:ea typeface="+mn-lt"/>
                <a:cs typeface="+mn-lt"/>
              </a:rPr>
              <a:t> - Shifter stage</a:t>
            </a:r>
          </a:p>
          <a:p>
            <a:pPr marL="383540" lvl="1">
              <a:buFont typeface="Arial" panose="020F0502020204030204" pitchFamily="34" charset="0"/>
              <a:buChar char="•"/>
            </a:pPr>
            <a:r>
              <a:rPr lang="en-US" dirty="0">
                <a:ea typeface="+mn-lt"/>
                <a:cs typeface="+mn-lt"/>
              </a:rPr>
              <a:t>ALU - Main integer operation calculation</a:t>
            </a:r>
          </a:p>
          <a:p>
            <a:pPr marL="383540" lvl="1">
              <a:buFont typeface="Arial" panose="020F0502020204030204" pitchFamily="34" charset="0"/>
              <a:buChar char="•"/>
            </a:pPr>
            <a:r>
              <a:rPr lang="en-US" dirty="0">
                <a:ea typeface="+mn-lt"/>
                <a:cs typeface="+mn-lt"/>
              </a:rPr>
              <a:t>Sat - Pipeline stage to enable saturation of integer results</a:t>
            </a:r>
          </a:p>
          <a:p>
            <a:pPr marL="383540" lvl="1">
              <a:buFont typeface="Arial" panose="020F0502020204030204" pitchFamily="34" charset="0"/>
              <a:buChar char="•"/>
            </a:pPr>
            <a:r>
              <a:rPr lang="en-US" dirty="0" err="1">
                <a:ea typeface="+mn-lt"/>
                <a:cs typeface="+mn-lt"/>
              </a:rPr>
              <a:t>WBex</a:t>
            </a:r>
            <a:r>
              <a:rPr lang="en-US" dirty="0">
                <a:ea typeface="+mn-lt"/>
                <a:cs typeface="+mn-lt"/>
              </a:rPr>
              <a:t> - Write Back of data from the multiply or main execution pipelines</a:t>
            </a:r>
          </a:p>
          <a:p>
            <a:pPr marL="383540" lvl="1">
              <a:buFont typeface="Arial" panose="020F0502020204030204" pitchFamily="34" charset="0"/>
              <a:buChar char="•"/>
            </a:pPr>
            <a:r>
              <a:rPr lang="en-US" dirty="0">
                <a:ea typeface="+mn-lt"/>
                <a:cs typeface="+mn-lt"/>
              </a:rPr>
              <a:t>MAC1 - First stage of the multiply-accumulate pipeline</a:t>
            </a:r>
          </a:p>
          <a:p>
            <a:pPr marL="383540" lvl="1">
              <a:buFont typeface="Arial" panose="020F0502020204030204" pitchFamily="34" charset="0"/>
              <a:buChar char="•"/>
            </a:pPr>
            <a:r>
              <a:rPr lang="en-US" dirty="0">
                <a:ea typeface="+mn-lt"/>
                <a:cs typeface="+mn-lt"/>
              </a:rPr>
              <a:t>MAC2 - Second stage of the multiply-accumulate pipeline</a:t>
            </a:r>
          </a:p>
          <a:p>
            <a:pPr marL="383540" lvl="1">
              <a:buFont typeface="Arial" panose="020F0502020204030204" pitchFamily="34" charset="0"/>
              <a:buChar char="•"/>
            </a:pPr>
            <a:r>
              <a:rPr lang="en-US" dirty="0">
                <a:ea typeface="+mn-lt"/>
                <a:cs typeface="+mn-lt"/>
              </a:rPr>
              <a:t>MAC3 - Third stage of the multiply-accumulate pipeline</a:t>
            </a:r>
          </a:p>
          <a:p>
            <a:pPr marL="383540" lvl="1">
              <a:buFont typeface="Arial" panose="020F0502020204030204" pitchFamily="34" charset="0"/>
              <a:buChar char="•"/>
            </a:pPr>
            <a:r>
              <a:rPr lang="en-US" dirty="0">
                <a:ea typeface="+mn-lt"/>
                <a:cs typeface="+mn-lt"/>
              </a:rPr>
              <a:t>ADD - Address generation stage</a:t>
            </a:r>
          </a:p>
          <a:p>
            <a:pPr marL="383540" lvl="1">
              <a:buFont typeface="Arial" panose="020F0502020204030204" pitchFamily="34" charset="0"/>
              <a:buChar char="•"/>
            </a:pPr>
            <a:r>
              <a:rPr lang="en-US" dirty="0">
                <a:ea typeface="+mn-lt"/>
                <a:cs typeface="+mn-lt"/>
              </a:rPr>
              <a:t>DC1 - First stage of Data Cache access</a:t>
            </a:r>
          </a:p>
          <a:p>
            <a:pPr marL="383540" lvl="1">
              <a:buFont typeface="Arial" panose="020F0502020204030204" pitchFamily="34" charset="0"/>
              <a:buChar char="•"/>
            </a:pPr>
            <a:r>
              <a:rPr lang="en-US" dirty="0">
                <a:ea typeface="+mn-lt"/>
                <a:cs typeface="+mn-lt"/>
              </a:rPr>
              <a:t>DC2 - Second stage of Data Cache access</a:t>
            </a:r>
          </a:p>
          <a:p>
            <a:pPr marL="383540" lvl="1">
              <a:buFont typeface="Arial" panose="020F0502020204030204" pitchFamily="34" charset="0"/>
              <a:buChar char="•"/>
            </a:pPr>
            <a:r>
              <a:rPr lang="en-US" dirty="0">
                <a:ea typeface="+mn-lt"/>
                <a:cs typeface="+mn-lt"/>
              </a:rPr>
              <a:t>WBIs - Write back of data from the Load Store Unit</a:t>
            </a:r>
          </a:p>
        </p:txBody>
      </p:sp>
    </p:spTree>
    <p:extLst>
      <p:ext uri="{BB962C8B-B14F-4D97-AF65-F5344CB8AC3E}">
        <p14:creationId xmlns:p14="http://schemas.microsoft.com/office/powerpoint/2010/main" val="223794847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246</TotalTime>
  <Words>11607</Words>
  <Application>Microsoft Macintosh PowerPoint</Application>
  <PresentationFormat>Widescreen</PresentationFormat>
  <Paragraphs>1086</Paragraphs>
  <Slides>167</Slides>
  <Notes>23</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167</vt:i4>
      </vt:variant>
    </vt:vector>
  </HeadingPairs>
  <TitlesOfParts>
    <vt:vector size="183" baseType="lpstr">
      <vt:lpstr>Arial</vt:lpstr>
      <vt:lpstr>Calibri</vt:lpstr>
      <vt:lpstr>Calibri Light</vt:lpstr>
      <vt:lpstr>CMSY10</vt:lpstr>
      <vt:lpstr>Courier</vt:lpstr>
      <vt:lpstr>Courier New</vt:lpstr>
      <vt:lpstr>Garamond</vt:lpstr>
      <vt:lpstr>Helvetica</vt:lpstr>
      <vt:lpstr>Monotype Sorts</vt:lpstr>
      <vt:lpstr>NimbusSanL</vt:lpstr>
      <vt:lpstr>Palatino Linotype</vt:lpstr>
      <vt:lpstr>Tahoma</vt:lpstr>
      <vt:lpstr>Tahoma (Body)</vt:lpstr>
      <vt:lpstr>Times New Roman</vt:lpstr>
      <vt:lpstr>Wingdings</vt:lpstr>
      <vt:lpstr>Retrospect</vt:lpstr>
      <vt:lpstr>Multiprocessors</vt:lpstr>
      <vt:lpstr>Reading Assignment 1</vt:lpstr>
      <vt:lpstr>Outline</vt:lpstr>
      <vt:lpstr>What is multiprocessor system?</vt:lpstr>
      <vt:lpstr>Parallel architecture taxonomy</vt:lpstr>
      <vt:lpstr>Parallel architecture taxonomy</vt:lpstr>
      <vt:lpstr>SISD</vt:lpstr>
      <vt:lpstr>SIMD</vt:lpstr>
      <vt:lpstr>SIMD</vt:lpstr>
      <vt:lpstr>SIMD Parallelism</vt:lpstr>
      <vt:lpstr>Vector architectures</vt:lpstr>
      <vt:lpstr>VMIPS</vt:lpstr>
      <vt:lpstr>VMIPS</vt:lpstr>
      <vt:lpstr>Simd extensions</vt:lpstr>
      <vt:lpstr>SIMD implementations</vt:lpstr>
      <vt:lpstr>Graphical Processing Units</vt:lpstr>
      <vt:lpstr>MISD</vt:lpstr>
      <vt:lpstr>MIMD</vt:lpstr>
      <vt:lpstr>MIMD</vt:lpstr>
      <vt:lpstr>Synchonization</vt:lpstr>
      <vt:lpstr>Lock</vt:lpstr>
      <vt:lpstr>Waiting mechanisms</vt:lpstr>
      <vt:lpstr>Components</vt:lpstr>
      <vt:lpstr>Simple locks</vt:lpstr>
      <vt:lpstr>Exponential delay</vt:lpstr>
      <vt:lpstr>Tagged locks</vt:lpstr>
      <vt:lpstr>Queue based locks</vt:lpstr>
      <vt:lpstr>Barriers</vt:lpstr>
      <vt:lpstr>Centralized barriers</vt:lpstr>
      <vt:lpstr>Simple barrier</vt:lpstr>
      <vt:lpstr>Barrier with way inversion</vt:lpstr>
      <vt:lpstr>Tree barriers</vt:lpstr>
      <vt:lpstr>Summary</vt:lpstr>
      <vt:lpstr>Memory Consistency</vt:lpstr>
      <vt:lpstr>Memory Consistency</vt:lpstr>
      <vt:lpstr>Memory model </vt:lpstr>
      <vt:lpstr>Single processor memory model </vt:lpstr>
      <vt:lpstr>Sequential consistency </vt:lpstr>
      <vt:lpstr>Sequential Consistency: Constraints </vt:lpstr>
      <vt:lpstr>Atomicity </vt:lpstr>
      <vt:lpstr>Sequential consistency </vt:lpstr>
      <vt:lpstr>Sequential consistency violation </vt:lpstr>
      <vt:lpstr>Program order </vt:lpstr>
      <vt:lpstr>Program order </vt:lpstr>
      <vt:lpstr>Conditions for sequential consistency </vt:lpstr>
      <vt:lpstr>Classification for Relaxed Models</vt:lpstr>
      <vt:lpstr>Some Current System-Centric Models</vt:lpstr>
      <vt:lpstr>Reads bypass writes (W→R) </vt:lpstr>
      <vt:lpstr>Other models </vt:lpstr>
      <vt:lpstr>Weak ordering </vt:lpstr>
      <vt:lpstr>Release/acquire consistency </vt:lpstr>
      <vt:lpstr>Summary </vt:lpstr>
      <vt:lpstr>What is multi-threading?</vt:lpstr>
      <vt:lpstr>Outline</vt:lpstr>
      <vt:lpstr>What is a Thread?</vt:lpstr>
      <vt:lpstr>Threads in Memory</vt:lpstr>
      <vt:lpstr>   Threads</vt:lpstr>
      <vt:lpstr>Type process thread</vt:lpstr>
      <vt:lpstr>Single threading</vt:lpstr>
      <vt:lpstr>Superscalar</vt:lpstr>
      <vt:lpstr>Multithreading</vt:lpstr>
      <vt:lpstr>Multithreading</vt:lpstr>
      <vt:lpstr>Multithreading</vt:lpstr>
      <vt:lpstr>Types of Multithreading</vt:lpstr>
      <vt:lpstr>Fine-grained multithreading</vt:lpstr>
      <vt:lpstr>Fine-grained multithreading</vt:lpstr>
      <vt:lpstr>Fine-grained multithreading</vt:lpstr>
      <vt:lpstr>  </vt:lpstr>
      <vt:lpstr>PowerPoint Presentation</vt:lpstr>
      <vt:lpstr>Multithreading with Superscalar</vt:lpstr>
      <vt:lpstr>Multithreading and Superscalar</vt:lpstr>
      <vt:lpstr>Multithreading without Superscalar</vt:lpstr>
      <vt:lpstr> </vt:lpstr>
      <vt:lpstr> Vertical Multithreading</vt:lpstr>
      <vt:lpstr>  Chip Multiprocessing</vt:lpstr>
      <vt:lpstr> Ideal Superscalar Multithreading</vt:lpstr>
      <vt:lpstr>PowerPoint Presentation</vt:lpstr>
      <vt:lpstr> Thread level parallelism: simultaneous multithreading</vt:lpstr>
      <vt:lpstr>SMT Microarchitecture</vt:lpstr>
      <vt:lpstr> Simultaneous Multithreading (SMT) </vt:lpstr>
      <vt:lpstr>Goals for an SMT architecture implementation </vt:lpstr>
      <vt:lpstr> Goals for an SMT architecture implementation </vt:lpstr>
      <vt:lpstr>Multithreading Summary</vt:lpstr>
      <vt:lpstr>Multithreading Summary </vt:lpstr>
      <vt:lpstr>Reading Assignment 2</vt:lpstr>
      <vt:lpstr>Superpipeline, Superscalar, VLIW</vt:lpstr>
      <vt:lpstr>Introduction - Overview</vt:lpstr>
      <vt:lpstr>Introduction - Overview</vt:lpstr>
      <vt:lpstr>1.Superpipeline</vt:lpstr>
      <vt:lpstr>1.Superpipeline</vt:lpstr>
      <vt:lpstr>1.1.Concepts and Benefits  </vt:lpstr>
      <vt:lpstr>1.1.Concepts and Benefits  </vt:lpstr>
      <vt:lpstr>1.1.Concepts and Benefits  </vt:lpstr>
      <vt:lpstr>1.2.Design Challenges  </vt:lpstr>
      <vt:lpstr>1.2.Design Challenges  </vt:lpstr>
      <vt:lpstr>1.3.Example Architectures: MIPS R4000  </vt:lpstr>
      <vt:lpstr>1.3.Example Architectures: MIPS R4000  </vt:lpstr>
      <vt:lpstr>1.3.Example Architectures: The ARM11 Processor </vt:lpstr>
      <vt:lpstr>1.3.Example Architectures: The ARM11 Processor </vt:lpstr>
      <vt:lpstr>1.3.Example Architectures: The ARM11 Processor </vt:lpstr>
      <vt:lpstr>2.Superscalar</vt:lpstr>
      <vt:lpstr>2.1.Concept and Benefits</vt:lpstr>
      <vt:lpstr>2.1.Concept and Benefits</vt:lpstr>
      <vt:lpstr>2.1.a. A Basic Model of Superscalar Pipeline</vt:lpstr>
      <vt:lpstr>2.1.a. A Basic Model of Superscalar  Pipeline</vt:lpstr>
      <vt:lpstr>2.1.a. A Basic Model of Superscalar  Pipeline</vt:lpstr>
      <vt:lpstr>2.1.b. Dynamic Scheduling of Superscalar</vt:lpstr>
      <vt:lpstr>2.1.b. Dynamic Scheduling of Superscalar</vt:lpstr>
      <vt:lpstr>2.1.c.Register Renaming</vt:lpstr>
      <vt:lpstr>2.1.d.Reorder Buffer</vt:lpstr>
      <vt:lpstr>2.1.d.Reorder Buffer</vt:lpstr>
      <vt:lpstr>2.1.e.Branch Prediction</vt:lpstr>
      <vt:lpstr>2.1.e.Branch Prediction</vt:lpstr>
      <vt:lpstr>2.2.Design Challenges</vt:lpstr>
      <vt:lpstr>2.2.Design Challenges</vt:lpstr>
      <vt:lpstr>2.2.Design Challenges</vt:lpstr>
      <vt:lpstr>2.3.Example Architectures</vt:lpstr>
      <vt:lpstr>2.3.a.Alpha 21264</vt:lpstr>
      <vt:lpstr>2.3.a.Alpha 21264</vt:lpstr>
      <vt:lpstr>2.3.Alpha 21264</vt:lpstr>
      <vt:lpstr>2.3.Alpha 21264</vt:lpstr>
      <vt:lpstr>2.3.MIPS R10000</vt:lpstr>
      <vt:lpstr>2.3.MIPS R10000</vt:lpstr>
      <vt:lpstr>2.3.MIPS R10000</vt:lpstr>
      <vt:lpstr>Dependencies Review</vt:lpstr>
      <vt:lpstr>Dependencies Review</vt:lpstr>
      <vt:lpstr>Storage Conflicts and Register Renaming</vt:lpstr>
      <vt:lpstr>Storage Conflicts and Register Renaming</vt:lpstr>
      <vt:lpstr>Multiple-Issue Processor Styles</vt:lpstr>
      <vt:lpstr>Multiple-Issue Datapath Responsibilities</vt:lpstr>
      <vt:lpstr>Instruction Issue and Completion Policies</vt:lpstr>
      <vt:lpstr>In-Order Issue with In-Order Completion</vt:lpstr>
      <vt:lpstr>In-Order Issue with Out-of-Order Completion</vt:lpstr>
      <vt:lpstr>IOI-OOC Example</vt:lpstr>
      <vt:lpstr>Handling Output Dependencies</vt:lpstr>
      <vt:lpstr>Out-of-Order Issue with Out-of-Order Completion</vt:lpstr>
      <vt:lpstr>OOI-OOC Example</vt:lpstr>
      <vt:lpstr>VLIW</vt:lpstr>
      <vt:lpstr>VLIW Compiler </vt:lpstr>
      <vt:lpstr>VLIW Instruction </vt:lpstr>
      <vt:lpstr>Block Diagram </vt:lpstr>
      <vt:lpstr>Diagram (Conceptual Instruction Execution) </vt:lpstr>
      <vt:lpstr>Working </vt:lpstr>
      <vt:lpstr>Advantages of VLIW </vt:lpstr>
      <vt:lpstr>Disadvantages of VLIW </vt:lpstr>
      <vt:lpstr>Reading Assignment 3</vt:lpstr>
      <vt:lpstr>Cache Coherence</vt:lpstr>
      <vt:lpstr>Shared Memory Model</vt:lpstr>
      <vt:lpstr>Cache Coherence </vt:lpstr>
      <vt:lpstr>The Cache Coherence Problem</vt:lpstr>
      <vt:lpstr>The Cache Coherence Problem</vt:lpstr>
      <vt:lpstr>The Cache Coherence Problem</vt:lpstr>
      <vt:lpstr>The Cache Coherence Problem</vt:lpstr>
      <vt:lpstr>Maintaining Coherence</vt:lpstr>
      <vt:lpstr>Hardware Cache Coherence</vt:lpstr>
      <vt:lpstr>Coherence: Update vs. Invalidate</vt:lpstr>
      <vt:lpstr>Coherence: Update vs. Invalidate</vt:lpstr>
      <vt:lpstr>Update vs. Invalidate Tradeoffs</vt:lpstr>
      <vt:lpstr>Two Cache Coherence Methods </vt:lpstr>
      <vt:lpstr>Directory Based Coherence</vt:lpstr>
      <vt:lpstr>Snoopy Cache Coherence</vt:lpstr>
      <vt:lpstr>A Simple Snoopy Cache Coherence Protocol</vt:lpstr>
      <vt:lpstr>Snoopy Cache vs. Directory Coherence</vt:lpstr>
      <vt:lpstr>A More Sophisticated Protocol: MSI</vt:lpstr>
      <vt:lpstr>MSI State Machine</vt:lpstr>
      <vt:lpstr>The Problem with MSI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Microsoft Office User</cp:lastModifiedBy>
  <cp:revision>1108</cp:revision>
  <dcterms:created xsi:type="dcterms:W3CDTF">2019-11-08T02:51:51Z</dcterms:created>
  <dcterms:modified xsi:type="dcterms:W3CDTF">2019-11-10T04:10:02Z</dcterms:modified>
</cp:coreProperties>
</file>